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30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88DD41-77C4-4FCE-AB15-A2CC751AD480}"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290815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8DD41-77C4-4FCE-AB15-A2CC751AD480}"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29978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8DD41-77C4-4FCE-AB15-A2CC751AD480}"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57602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8DD41-77C4-4FCE-AB15-A2CC751AD480}"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260748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8DD41-77C4-4FCE-AB15-A2CC751AD480}"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95846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88DD41-77C4-4FCE-AB15-A2CC751AD480}"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108640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8DD41-77C4-4FCE-AB15-A2CC751AD480}" type="datetimeFigureOut">
              <a:rPr lang="en-US" smtClean="0"/>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362035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8DD41-77C4-4FCE-AB15-A2CC751AD480}" type="datetimeFigureOut">
              <a:rPr lang="en-US" smtClean="0"/>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13963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8DD41-77C4-4FCE-AB15-A2CC751AD480}" type="datetimeFigureOut">
              <a:rPr lang="en-US" smtClean="0"/>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401512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8DD41-77C4-4FCE-AB15-A2CC751AD480}"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150516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8DD41-77C4-4FCE-AB15-A2CC751AD480}"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CDD8-BEB5-45D2-BF45-BF6304A140B5}" type="slidenum">
              <a:rPr lang="en-US" smtClean="0"/>
              <a:t>‹#›</a:t>
            </a:fld>
            <a:endParaRPr lang="en-US"/>
          </a:p>
        </p:txBody>
      </p:sp>
    </p:spTree>
    <p:extLst>
      <p:ext uri="{BB962C8B-B14F-4D97-AF65-F5344CB8AC3E}">
        <p14:creationId xmlns:p14="http://schemas.microsoft.com/office/powerpoint/2010/main" val="252409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088DD41-77C4-4FCE-AB15-A2CC751AD480}" type="datetimeFigureOut">
              <a:rPr lang="en-US" smtClean="0"/>
              <a:t>3/5/2014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F7ECDD8-BEB5-45D2-BF45-BF6304A140B5}" type="slidenum">
              <a:rPr lang="en-US" smtClean="0"/>
              <a:t>‹#›</a:t>
            </a:fld>
            <a:endParaRPr lang="en-US"/>
          </a:p>
        </p:txBody>
      </p:sp>
    </p:spTree>
    <p:extLst>
      <p:ext uri="{BB962C8B-B14F-4D97-AF65-F5344CB8AC3E}">
        <p14:creationId xmlns:p14="http://schemas.microsoft.com/office/powerpoint/2010/main" val="221764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History</a:t>
            </a:r>
            <a:endParaRPr lang="en-US" dirty="0"/>
          </a:p>
        </p:txBody>
      </p:sp>
      <p:sp>
        <p:nvSpPr>
          <p:cNvPr id="3" name="Subtitle 2"/>
          <p:cNvSpPr>
            <a:spLocks noGrp="1"/>
          </p:cNvSpPr>
          <p:nvPr>
            <p:ph type="subTitle" idx="1"/>
          </p:nvPr>
        </p:nvSpPr>
        <p:spPr/>
        <p:txBody>
          <a:bodyPr/>
          <a:lstStyle/>
          <a:p>
            <a:r>
              <a:rPr lang="en-US" dirty="0" smtClean="0"/>
              <a:t>Lesson 4</a:t>
            </a:r>
            <a:endParaRPr lang="en-US" dirty="0"/>
          </a:p>
        </p:txBody>
      </p:sp>
    </p:spTree>
    <p:extLst>
      <p:ext uri="{BB962C8B-B14F-4D97-AF65-F5344CB8AC3E}">
        <p14:creationId xmlns:p14="http://schemas.microsoft.com/office/powerpoint/2010/main" val="2823968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 of the Bible</a:t>
            </a:r>
            <a:endParaRPr lang="en-US" dirty="0"/>
          </a:p>
        </p:txBody>
      </p:sp>
      <p:sp>
        <p:nvSpPr>
          <p:cNvPr id="3" name="Content Placeholder 2"/>
          <p:cNvSpPr>
            <a:spLocks noGrp="1"/>
          </p:cNvSpPr>
          <p:nvPr>
            <p:ph idx="1"/>
          </p:nvPr>
        </p:nvSpPr>
        <p:spPr/>
        <p:txBody>
          <a:bodyPr/>
          <a:lstStyle/>
          <a:p>
            <a:r>
              <a:rPr lang="en-US" dirty="0"/>
              <a:t>Jud 1:3  </a:t>
            </a:r>
            <a:r>
              <a:rPr lang="en-US" i="1" dirty="0"/>
              <a:t>Beloved, while I was giving all diligence to write unto you of our common salvation, I was constrained to write unto you exhorting you to contend earnestly for the faith which was </a:t>
            </a:r>
            <a:r>
              <a:rPr lang="en-US" b="1" i="1" dirty="0"/>
              <a:t>once for all delivered </a:t>
            </a:r>
            <a:r>
              <a:rPr lang="en-US" i="1" dirty="0"/>
              <a:t>unto the saints</a:t>
            </a:r>
            <a:r>
              <a:rPr lang="en-US" i="1" dirty="0" smtClean="0"/>
              <a:t>.</a:t>
            </a:r>
            <a:endParaRPr lang="en-US" i="1" dirty="0"/>
          </a:p>
          <a:p>
            <a:endParaRPr lang="en-US" dirty="0"/>
          </a:p>
        </p:txBody>
      </p:sp>
    </p:spTree>
    <p:extLst>
      <p:ext uri="{BB962C8B-B14F-4D97-AF65-F5344CB8AC3E}">
        <p14:creationId xmlns:p14="http://schemas.microsoft.com/office/powerpoint/2010/main" val="2921299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 of the Bible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Gal 1:6-9</a:t>
            </a:r>
            <a:r>
              <a:rPr lang="en-US" dirty="0"/>
              <a:t>  </a:t>
            </a:r>
            <a:r>
              <a:rPr lang="en-US" i="1" dirty="0"/>
              <a:t>I marvel that ye are so quickly removing from him that called you in the grace of Christ unto a different gospel;  (</a:t>
            </a:r>
            <a:r>
              <a:rPr lang="en-US" b="1" i="1" dirty="0"/>
              <a:t>7</a:t>
            </a:r>
            <a:r>
              <a:rPr lang="en-US" i="1" dirty="0"/>
              <a:t>)  </a:t>
            </a:r>
            <a:r>
              <a:rPr lang="en-US" b="1" i="1" dirty="0"/>
              <a:t>which is not another gospel </a:t>
            </a:r>
            <a:r>
              <a:rPr lang="en-US" i="1" dirty="0"/>
              <a:t>only there are some that trouble you, and would pervert the gospel of Christ.  (</a:t>
            </a:r>
            <a:r>
              <a:rPr lang="en-US" b="1" i="1" dirty="0"/>
              <a:t>8</a:t>
            </a:r>
            <a:r>
              <a:rPr lang="en-US" i="1" dirty="0"/>
              <a:t>)  But though we, or an angel from heaven, should preach unto you any gospel other than that which we preached unto you, let him be anathema.  (</a:t>
            </a:r>
            <a:r>
              <a:rPr lang="en-US" b="1" i="1" dirty="0"/>
              <a:t>9</a:t>
            </a:r>
            <a:r>
              <a:rPr lang="en-US" i="1" dirty="0"/>
              <a:t>)  As we have said before, so say I now again, </a:t>
            </a:r>
            <a:r>
              <a:rPr lang="en-US" b="1" i="1" dirty="0"/>
              <a:t>if any man </a:t>
            </a:r>
            <a:r>
              <a:rPr lang="en-US" b="1" i="1" dirty="0" err="1"/>
              <a:t>preacheth</a:t>
            </a:r>
            <a:r>
              <a:rPr lang="en-US" b="1" i="1" dirty="0"/>
              <a:t> unto you any gospel other than that which ye received</a:t>
            </a:r>
            <a:r>
              <a:rPr lang="en-US" i="1" dirty="0"/>
              <a:t>, let him be anathema.</a:t>
            </a:r>
          </a:p>
          <a:p>
            <a:endParaRPr lang="en-US" dirty="0"/>
          </a:p>
          <a:p>
            <a:endParaRPr lang="en-US" dirty="0"/>
          </a:p>
        </p:txBody>
      </p:sp>
    </p:spTree>
    <p:extLst>
      <p:ext uri="{BB962C8B-B14F-4D97-AF65-F5344CB8AC3E}">
        <p14:creationId xmlns:p14="http://schemas.microsoft.com/office/powerpoint/2010/main" val="4214037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Sin</a:t>
            </a:r>
            <a:endParaRPr lang="en-US" dirty="0"/>
          </a:p>
        </p:txBody>
      </p:sp>
      <p:sp>
        <p:nvSpPr>
          <p:cNvPr id="3" name="Content Placeholder 2"/>
          <p:cNvSpPr>
            <a:spLocks noGrp="1"/>
          </p:cNvSpPr>
          <p:nvPr>
            <p:ph idx="1"/>
          </p:nvPr>
        </p:nvSpPr>
        <p:spPr/>
        <p:txBody>
          <a:bodyPr/>
          <a:lstStyle/>
          <a:p>
            <a:r>
              <a:rPr lang="en-US" dirty="0" smtClean="0"/>
              <a:t>All men are sinners by the inherited guilt of Adam</a:t>
            </a:r>
          </a:p>
          <a:p>
            <a:pPr lvl="1"/>
            <a:r>
              <a:rPr lang="en-US" dirty="0" smtClean="0"/>
              <a:t>Tertullian (2</a:t>
            </a:r>
            <a:r>
              <a:rPr lang="en-US" baseline="30000" dirty="0" smtClean="0"/>
              <a:t>nd</a:t>
            </a:r>
            <a:r>
              <a:rPr lang="en-US" dirty="0" smtClean="0"/>
              <a:t> – 3</a:t>
            </a:r>
            <a:r>
              <a:rPr lang="en-US" baseline="30000" dirty="0" smtClean="0"/>
              <a:t>rd</a:t>
            </a:r>
            <a:r>
              <a:rPr lang="en-US" dirty="0" smtClean="0"/>
              <a:t> centuries)</a:t>
            </a:r>
          </a:p>
          <a:p>
            <a:pPr lvl="1"/>
            <a:r>
              <a:rPr lang="en-US" dirty="0" smtClean="0"/>
              <a:t>Cyprian (mid 3</a:t>
            </a:r>
            <a:r>
              <a:rPr lang="en-US" baseline="30000" dirty="0" smtClean="0"/>
              <a:t>rd</a:t>
            </a:r>
            <a:r>
              <a:rPr lang="en-US" dirty="0" smtClean="0"/>
              <a:t> century)</a:t>
            </a:r>
          </a:p>
          <a:p>
            <a:pPr lvl="1"/>
            <a:r>
              <a:rPr lang="en-US" dirty="0" smtClean="0"/>
              <a:t>Augustine (5</a:t>
            </a:r>
            <a:r>
              <a:rPr lang="en-US" baseline="30000" dirty="0" smtClean="0"/>
              <a:t>th</a:t>
            </a:r>
            <a:r>
              <a:rPr lang="en-US" dirty="0" smtClean="0"/>
              <a:t> century)</a:t>
            </a:r>
          </a:p>
          <a:p>
            <a:pPr lvl="2"/>
            <a:r>
              <a:rPr lang="en-US" dirty="0" smtClean="0"/>
              <a:t>John Calvin (16</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1918730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and Guilt</a:t>
            </a:r>
            <a:endParaRPr lang="en-US" dirty="0"/>
          </a:p>
        </p:txBody>
      </p:sp>
      <p:sp>
        <p:nvSpPr>
          <p:cNvPr id="3" name="Content Placeholder 2"/>
          <p:cNvSpPr>
            <a:spLocks noGrp="1"/>
          </p:cNvSpPr>
          <p:nvPr>
            <p:ph idx="1"/>
          </p:nvPr>
        </p:nvSpPr>
        <p:spPr/>
        <p:txBody>
          <a:bodyPr/>
          <a:lstStyle/>
          <a:p>
            <a:r>
              <a:rPr lang="en-US" b="1" dirty="0" err="1"/>
              <a:t>Eze</a:t>
            </a:r>
            <a:r>
              <a:rPr lang="en-US" b="1" dirty="0"/>
              <a:t> 18:20  </a:t>
            </a:r>
            <a:r>
              <a:rPr lang="en-US" i="1" dirty="0"/>
              <a:t>The soul that </a:t>
            </a:r>
            <a:r>
              <a:rPr lang="en-US" i="1" dirty="0" err="1"/>
              <a:t>sinneth</a:t>
            </a:r>
            <a:r>
              <a:rPr lang="en-US" i="1" dirty="0"/>
              <a:t>, it shall die: the </a:t>
            </a:r>
            <a:r>
              <a:rPr lang="en-US" b="1" i="1" dirty="0"/>
              <a:t>son shall not bear the iniquity of the father</a:t>
            </a:r>
            <a:r>
              <a:rPr lang="en-US" i="1" dirty="0"/>
              <a:t>, neither shall the father bear the iniquity of the son; the righteousness of the righteous shall be upon him, and the </a:t>
            </a:r>
            <a:r>
              <a:rPr lang="en-US" b="1" i="1" dirty="0"/>
              <a:t>wickedness of the wicked shall be upon him</a:t>
            </a:r>
            <a:r>
              <a:rPr lang="en-US" i="1" dirty="0"/>
              <a:t>.</a:t>
            </a:r>
          </a:p>
          <a:p>
            <a:endParaRPr lang="en-US" dirty="0"/>
          </a:p>
          <a:p>
            <a:endParaRPr lang="en-US" dirty="0"/>
          </a:p>
        </p:txBody>
      </p:sp>
    </p:spTree>
    <p:extLst>
      <p:ext uri="{BB962C8B-B14F-4D97-AF65-F5344CB8AC3E}">
        <p14:creationId xmlns:p14="http://schemas.microsoft.com/office/powerpoint/2010/main" val="3000096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Who and How?</a:t>
            </a:r>
            <a:endParaRPr lang="en-US" dirty="0"/>
          </a:p>
        </p:txBody>
      </p:sp>
      <p:sp>
        <p:nvSpPr>
          <p:cNvPr id="3" name="Content Placeholder 2"/>
          <p:cNvSpPr>
            <a:spLocks noGrp="1"/>
          </p:cNvSpPr>
          <p:nvPr>
            <p:ph idx="1"/>
          </p:nvPr>
        </p:nvSpPr>
        <p:spPr/>
        <p:txBody>
          <a:bodyPr/>
          <a:lstStyle/>
          <a:p>
            <a:r>
              <a:rPr lang="en-US" dirty="0" smtClean="0"/>
              <a:t>Infant baptism a logical conclusion of “original sin”</a:t>
            </a:r>
          </a:p>
          <a:p>
            <a:r>
              <a:rPr lang="en-US" dirty="0" smtClean="0"/>
              <a:t>Pouring substituted for immersion in cases of sickness and extreme cold (2</a:t>
            </a:r>
            <a:r>
              <a:rPr lang="en-US" baseline="30000" dirty="0" smtClean="0"/>
              <a:t>nd</a:t>
            </a:r>
            <a:r>
              <a:rPr lang="en-US" dirty="0" smtClean="0"/>
              <a:t> – 3</a:t>
            </a:r>
            <a:r>
              <a:rPr lang="en-US" baseline="30000" dirty="0" smtClean="0"/>
              <a:t>rd</a:t>
            </a:r>
            <a:r>
              <a:rPr lang="en-US" dirty="0" smtClean="0"/>
              <a:t> centuries)</a:t>
            </a:r>
            <a:endParaRPr lang="en-US" dirty="0"/>
          </a:p>
        </p:txBody>
      </p:sp>
    </p:spTree>
    <p:extLst>
      <p:ext uri="{BB962C8B-B14F-4D97-AF65-F5344CB8AC3E}">
        <p14:creationId xmlns:p14="http://schemas.microsoft.com/office/powerpoint/2010/main" val="2652148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Baptism</a:t>
            </a:r>
            <a:endParaRPr lang="en-US" dirty="0"/>
          </a:p>
        </p:txBody>
      </p:sp>
      <p:sp>
        <p:nvSpPr>
          <p:cNvPr id="3" name="Content Placeholder 2"/>
          <p:cNvSpPr>
            <a:spLocks noGrp="1"/>
          </p:cNvSpPr>
          <p:nvPr>
            <p:ph idx="1"/>
          </p:nvPr>
        </p:nvSpPr>
        <p:spPr/>
        <p:txBody>
          <a:bodyPr/>
          <a:lstStyle/>
          <a:p>
            <a:r>
              <a:rPr lang="en-US" dirty="0" smtClean="0"/>
              <a:t>Households baptized in the Bible (Acts 16:15, 30-31; 1 </a:t>
            </a:r>
            <a:r>
              <a:rPr lang="en-US" dirty="0" err="1" smtClean="0"/>
              <a:t>Cor</a:t>
            </a:r>
            <a:r>
              <a:rPr lang="en-US" dirty="0" smtClean="0"/>
              <a:t> 1:16)</a:t>
            </a:r>
          </a:p>
          <a:p>
            <a:r>
              <a:rPr lang="en-US" dirty="0" smtClean="0"/>
              <a:t>Candidates for baptism in the Bible exhibited a cognitive response to the gospel beyond the ability of a infant\small child (Mar 16:16; Acts 2:38; 8:12; 18:8)</a:t>
            </a:r>
            <a:endParaRPr lang="en-US" dirty="0"/>
          </a:p>
        </p:txBody>
      </p:sp>
    </p:spTree>
    <p:extLst>
      <p:ext uri="{BB962C8B-B14F-4D97-AF65-F5344CB8AC3E}">
        <p14:creationId xmlns:p14="http://schemas.microsoft.com/office/powerpoint/2010/main" val="169520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Baptism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Christian ceremony in which a small amount of water is placed on a person's head or in which a person's body is briefly placed under </a:t>
            </a:r>
            <a:r>
              <a:rPr lang="en-US" dirty="0" smtClean="0"/>
              <a:t>water [Merriam Webster online dictionary]</a:t>
            </a:r>
          </a:p>
          <a:p>
            <a:r>
              <a:rPr lang="en-US" dirty="0" smtClean="0"/>
              <a:t>(n). process of immersion; (v.) to dip (i.e. to dye a garment) [Vine’s Complete Expository Dictionary of Old and New Testament Words]</a:t>
            </a:r>
          </a:p>
          <a:p>
            <a:r>
              <a:rPr lang="en-US" dirty="0" smtClean="0"/>
              <a:t>How much water?  (Mat 3:5-6; Acts 8:36-39)</a:t>
            </a:r>
            <a:endParaRPr lang="en-US" dirty="0"/>
          </a:p>
        </p:txBody>
      </p:sp>
    </p:spTree>
    <p:extLst>
      <p:ext uri="{BB962C8B-B14F-4D97-AF65-F5344CB8AC3E}">
        <p14:creationId xmlns:p14="http://schemas.microsoft.com/office/powerpoint/2010/main" val="3068186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Baptism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Rom 6:4</a:t>
            </a:r>
            <a:r>
              <a:rPr lang="en-US" dirty="0"/>
              <a:t>  </a:t>
            </a:r>
            <a:r>
              <a:rPr lang="en-US" i="1" dirty="0"/>
              <a:t>We were </a:t>
            </a:r>
            <a:r>
              <a:rPr lang="en-US" b="1" i="1" dirty="0"/>
              <a:t>buried</a:t>
            </a:r>
            <a:r>
              <a:rPr lang="en-US" i="1" dirty="0"/>
              <a:t> therefore with him through baptism </a:t>
            </a:r>
            <a:r>
              <a:rPr lang="en-US" b="1" i="1" dirty="0"/>
              <a:t>unto death</a:t>
            </a:r>
            <a:r>
              <a:rPr lang="en-US" i="1" dirty="0"/>
              <a:t>: that like as Christ was raised from the dead through the glory of the Father, so we also might walk in newness of life.</a:t>
            </a:r>
          </a:p>
          <a:p>
            <a:r>
              <a:rPr lang="en-US" b="1" dirty="0"/>
              <a:t>Col 2:12</a:t>
            </a:r>
            <a:r>
              <a:rPr lang="en-US" dirty="0"/>
              <a:t>  </a:t>
            </a:r>
            <a:r>
              <a:rPr lang="en-US" i="1" dirty="0"/>
              <a:t>having been </a:t>
            </a:r>
            <a:r>
              <a:rPr lang="en-US" b="1" i="1" dirty="0"/>
              <a:t>buried</a:t>
            </a:r>
            <a:r>
              <a:rPr lang="en-US" i="1" dirty="0"/>
              <a:t> with him in baptism, wherein ye were also raised with him through faith in the working of God, who </a:t>
            </a:r>
            <a:r>
              <a:rPr lang="en-US" b="1" i="1" dirty="0"/>
              <a:t>raised him from the dead</a:t>
            </a:r>
            <a:r>
              <a:rPr lang="en-US" i="1" dirty="0"/>
              <a:t>.</a:t>
            </a:r>
          </a:p>
          <a:p>
            <a:endParaRPr lang="en-US" dirty="0"/>
          </a:p>
          <a:p>
            <a:endParaRPr lang="en-US" dirty="0"/>
          </a:p>
          <a:p>
            <a:endParaRPr lang="en-US" dirty="0"/>
          </a:p>
        </p:txBody>
      </p:sp>
    </p:spTree>
    <p:extLst>
      <p:ext uri="{BB962C8B-B14F-4D97-AF65-F5344CB8AC3E}">
        <p14:creationId xmlns:p14="http://schemas.microsoft.com/office/powerpoint/2010/main" val="7881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The Mother Of Jesus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Roman Catholicism:</a:t>
            </a:r>
          </a:p>
          <a:p>
            <a:pPr lvl="1"/>
            <a:r>
              <a:rPr lang="en-US" dirty="0" smtClean="0"/>
              <a:t>Co-</a:t>
            </a:r>
            <a:r>
              <a:rPr lang="en-US" dirty="0" err="1" smtClean="0"/>
              <a:t>redemptrix</a:t>
            </a:r>
            <a:r>
              <a:rPr lang="en-US" dirty="0" smtClean="0"/>
              <a:t>, </a:t>
            </a:r>
            <a:r>
              <a:rPr lang="en-US" dirty="0" err="1" smtClean="0"/>
              <a:t>mediatrix</a:t>
            </a:r>
            <a:r>
              <a:rPr lang="en-US" dirty="0" smtClean="0"/>
              <a:t>, advocate, mother, “Queen of angels and men”, “Queen of the  Universe”</a:t>
            </a:r>
          </a:p>
          <a:p>
            <a:pPr lvl="1"/>
            <a:r>
              <a:rPr lang="en-US" dirty="0" smtClean="0"/>
              <a:t>Sinless</a:t>
            </a:r>
          </a:p>
          <a:p>
            <a:pPr lvl="2"/>
            <a:r>
              <a:rPr lang="en-US" dirty="0" smtClean="0"/>
              <a:t>Including no Original Sin</a:t>
            </a:r>
          </a:p>
          <a:p>
            <a:pPr lvl="2"/>
            <a:r>
              <a:rPr lang="en-US" dirty="0" smtClean="0"/>
              <a:t>“In what does the Immaculate Conception of Mary consist?  In this, that from the first instant of her conception, she was preserved free from all stain of original sin.”  Manual of Christian Doctrine, p. 77.</a:t>
            </a:r>
            <a:endParaRPr lang="en-US" dirty="0"/>
          </a:p>
        </p:txBody>
      </p:sp>
    </p:spTree>
    <p:extLst>
      <p:ext uri="{BB962C8B-B14F-4D97-AF65-F5344CB8AC3E}">
        <p14:creationId xmlns:p14="http://schemas.microsoft.com/office/powerpoint/2010/main" val="395994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 The Mother Of Jesus</a:t>
            </a:r>
          </a:p>
        </p:txBody>
      </p:sp>
      <p:sp>
        <p:nvSpPr>
          <p:cNvPr id="3" name="Content Placeholder 2"/>
          <p:cNvSpPr>
            <a:spLocks noGrp="1"/>
          </p:cNvSpPr>
          <p:nvPr>
            <p:ph idx="1"/>
          </p:nvPr>
        </p:nvSpPr>
        <p:spPr/>
        <p:txBody>
          <a:bodyPr>
            <a:normAutofit fontScale="92500" lnSpcReduction="20000"/>
          </a:bodyPr>
          <a:lstStyle/>
          <a:p>
            <a:r>
              <a:rPr lang="en-US" dirty="0" smtClean="0"/>
              <a:t>A “perpetual” virgin</a:t>
            </a:r>
          </a:p>
          <a:p>
            <a:r>
              <a:rPr lang="en-US" dirty="0" smtClean="0"/>
              <a:t>The Bodily Assumption</a:t>
            </a:r>
          </a:p>
          <a:p>
            <a:r>
              <a:rPr lang="en-US" dirty="0" smtClean="0"/>
              <a:t>“Full of grace”</a:t>
            </a:r>
          </a:p>
          <a:p>
            <a:pPr lvl="1"/>
            <a:r>
              <a:rPr lang="en-US" dirty="0" smtClean="0"/>
              <a:t>Signal favors</a:t>
            </a:r>
          </a:p>
          <a:p>
            <a:pPr lvl="1"/>
            <a:r>
              <a:rPr lang="en-US" dirty="0" smtClean="0"/>
              <a:t>Strength in temptation</a:t>
            </a:r>
          </a:p>
          <a:p>
            <a:pPr lvl="1"/>
            <a:r>
              <a:rPr lang="en-US" dirty="0" smtClean="0"/>
              <a:t>Grace of perseverance</a:t>
            </a:r>
          </a:p>
          <a:p>
            <a:pPr lvl="1"/>
            <a:r>
              <a:rPr lang="en-US" dirty="0" smtClean="0"/>
              <a:t>Assists in last hours</a:t>
            </a:r>
          </a:p>
          <a:p>
            <a:pPr lvl="1"/>
            <a:r>
              <a:rPr lang="en-US" dirty="0" smtClean="0"/>
              <a:t>Introduces into heaven</a:t>
            </a:r>
            <a:endParaRPr lang="en-US" dirty="0"/>
          </a:p>
        </p:txBody>
      </p:sp>
    </p:spTree>
    <p:extLst>
      <p:ext uri="{BB962C8B-B14F-4D97-AF65-F5344CB8AC3E}">
        <p14:creationId xmlns:p14="http://schemas.microsoft.com/office/powerpoint/2010/main" val="189496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Bible pattern for local church leadership</a:t>
            </a:r>
          </a:p>
          <a:p>
            <a:pPr lvl="1"/>
            <a:r>
              <a:rPr lang="en-US" dirty="0" smtClean="0"/>
              <a:t>Elders in every church</a:t>
            </a:r>
          </a:p>
          <a:p>
            <a:pPr lvl="1"/>
            <a:r>
              <a:rPr lang="en-US" dirty="0" smtClean="0"/>
              <a:t>Autonomous</a:t>
            </a:r>
          </a:p>
          <a:p>
            <a:r>
              <a:rPr lang="en-US" dirty="0" smtClean="0"/>
              <a:t>Digressions from the pattern</a:t>
            </a:r>
          </a:p>
          <a:p>
            <a:pPr lvl="1"/>
            <a:r>
              <a:rPr lang="en-US" dirty="0" smtClean="0"/>
              <a:t>Elevation of bishops</a:t>
            </a:r>
          </a:p>
          <a:p>
            <a:pPr lvl="1"/>
            <a:r>
              <a:rPr lang="en-US" dirty="0" smtClean="0"/>
              <a:t>Centralization of power</a:t>
            </a:r>
          </a:p>
          <a:p>
            <a:r>
              <a:rPr lang="en-US" dirty="0" smtClean="0"/>
              <a:t>NT priesthood vs. RC clergy</a:t>
            </a:r>
            <a:endParaRPr lang="en-US" dirty="0"/>
          </a:p>
        </p:txBody>
      </p:sp>
    </p:spTree>
    <p:extLst>
      <p:ext uri="{BB962C8B-B14F-4D97-AF65-F5344CB8AC3E}">
        <p14:creationId xmlns:p14="http://schemas.microsoft.com/office/powerpoint/2010/main" val="1501764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In The Bible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a:t>Luk</a:t>
            </a:r>
            <a:r>
              <a:rPr lang="en-US" b="1" dirty="0"/>
              <a:t> 1:28</a:t>
            </a:r>
            <a:r>
              <a:rPr lang="en-US" dirty="0"/>
              <a:t>  </a:t>
            </a:r>
            <a:r>
              <a:rPr lang="en-US" i="1" dirty="0"/>
              <a:t>And he came in unto her, and said, Hail, thou that art </a:t>
            </a:r>
            <a:r>
              <a:rPr lang="en-US" b="1" i="1" dirty="0"/>
              <a:t>highly favored</a:t>
            </a:r>
            <a:r>
              <a:rPr lang="en-US" i="1" dirty="0"/>
              <a:t>, the Lord is with thee</a:t>
            </a:r>
            <a:r>
              <a:rPr lang="en-US" i="1" dirty="0" smtClean="0"/>
              <a:t>.</a:t>
            </a:r>
          </a:p>
          <a:p>
            <a:r>
              <a:rPr lang="en-US" b="1" dirty="0" err="1"/>
              <a:t>Luk</a:t>
            </a:r>
            <a:r>
              <a:rPr lang="en-US" b="1" dirty="0"/>
              <a:t> 1:30-31</a:t>
            </a:r>
            <a:r>
              <a:rPr lang="en-US" dirty="0"/>
              <a:t>  </a:t>
            </a:r>
            <a:r>
              <a:rPr lang="en-US" i="1" dirty="0"/>
              <a:t>And the angel said unto her, Fear not, Mary: for </a:t>
            </a:r>
            <a:r>
              <a:rPr lang="en-US" b="1" i="1" dirty="0"/>
              <a:t>thou hast found favor with God</a:t>
            </a:r>
            <a:r>
              <a:rPr lang="en-US" i="1" dirty="0"/>
              <a:t>.  (</a:t>
            </a:r>
            <a:r>
              <a:rPr lang="en-US" b="1" dirty="0"/>
              <a:t>31</a:t>
            </a:r>
            <a:r>
              <a:rPr lang="en-US" i="1" dirty="0"/>
              <a:t>)  And behold, </a:t>
            </a:r>
            <a:r>
              <a:rPr lang="en-US" b="1" i="1" dirty="0"/>
              <a:t>thou shalt conceive in thy womb, and bring forth a son</a:t>
            </a:r>
            <a:r>
              <a:rPr lang="en-US" i="1" dirty="0"/>
              <a:t>, and shalt call his name JESUS.</a:t>
            </a:r>
          </a:p>
          <a:p>
            <a:r>
              <a:rPr lang="en-US" b="1" dirty="0" err="1" smtClean="0"/>
              <a:t>Luk</a:t>
            </a:r>
            <a:r>
              <a:rPr lang="en-US" b="1" dirty="0" smtClean="0"/>
              <a:t> </a:t>
            </a:r>
            <a:r>
              <a:rPr lang="en-US" b="1" dirty="0"/>
              <a:t>1:42</a:t>
            </a:r>
            <a:r>
              <a:rPr lang="en-US" dirty="0"/>
              <a:t>  </a:t>
            </a:r>
            <a:r>
              <a:rPr lang="en-US" i="1" dirty="0"/>
              <a:t>and she lifted up her voice with a loud cry, and said, </a:t>
            </a:r>
            <a:r>
              <a:rPr lang="en-US" b="1" i="1" dirty="0"/>
              <a:t>Blessed art thou among women</a:t>
            </a:r>
            <a:r>
              <a:rPr lang="en-US" i="1" dirty="0"/>
              <a:t>, and blessed is the </a:t>
            </a:r>
            <a:r>
              <a:rPr lang="en-US" b="1" i="1" dirty="0"/>
              <a:t>fruit of thy womb</a:t>
            </a:r>
            <a:r>
              <a:rPr lang="en-US" i="1"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89827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In The Bible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Luk</a:t>
            </a:r>
            <a:r>
              <a:rPr lang="en-US" b="1" dirty="0" smtClean="0"/>
              <a:t> </a:t>
            </a:r>
            <a:r>
              <a:rPr lang="en-US" b="1" dirty="0"/>
              <a:t>1:34</a:t>
            </a:r>
            <a:r>
              <a:rPr lang="en-US" dirty="0"/>
              <a:t>  </a:t>
            </a:r>
            <a:r>
              <a:rPr lang="en-US" i="1" dirty="0"/>
              <a:t>And Mary said unto the angel, </a:t>
            </a:r>
            <a:r>
              <a:rPr lang="en-US" b="1" i="1" dirty="0"/>
              <a:t>How shall this be, seeing I know not a man?</a:t>
            </a:r>
          </a:p>
          <a:p>
            <a:r>
              <a:rPr lang="en-US" b="1" dirty="0" err="1"/>
              <a:t>Luk</a:t>
            </a:r>
            <a:r>
              <a:rPr lang="en-US" b="1" dirty="0"/>
              <a:t> 1:38</a:t>
            </a:r>
            <a:r>
              <a:rPr lang="en-US" dirty="0"/>
              <a:t>  </a:t>
            </a:r>
            <a:r>
              <a:rPr lang="en-US" i="1" dirty="0"/>
              <a:t>And Mary said, Behold, the handmaid of the Lord; </a:t>
            </a:r>
            <a:r>
              <a:rPr lang="en-US" b="1" i="1" dirty="0"/>
              <a:t>be it unto me according to thy word</a:t>
            </a:r>
            <a:r>
              <a:rPr lang="en-US" i="1" dirty="0"/>
              <a:t>. And the angel departed from her</a:t>
            </a:r>
            <a:r>
              <a:rPr lang="en-US" i="1" dirty="0" smtClean="0"/>
              <a:t>.</a:t>
            </a:r>
          </a:p>
          <a:p>
            <a:r>
              <a:rPr lang="en-US" b="1" dirty="0" err="1"/>
              <a:t>Luk</a:t>
            </a:r>
            <a:r>
              <a:rPr lang="en-US" b="1" dirty="0"/>
              <a:t> 1:45</a:t>
            </a:r>
            <a:r>
              <a:rPr lang="en-US" dirty="0"/>
              <a:t>  </a:t>
            </a:r>
            <a:r>
              <a:rPr lang="en-US" i="1" dirty="0"/>
              <a:t>And </a:t>
            </a:r>
            <a:r>
              <a:rPr lang="en-US" b="1" i="1" dirty="0"/>
              <a:t>blessed is she that believed</a:t>
            </a:r>
            <a:r>
              <a:rPr lang="en-US" i="1" dirty="0"/>
              <a:t>; for there shall be a fulfilment of the things which have been spoken to her from the Lord.</a:t>
            </a:r>
          </a:p>
          <a:p>
            <a:endParaRPr lang="en-US" dirty="0"/>
          </a:p>
          <a:p>
            <a:endParaRPr lang="en-US" i="1"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40303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In The Bible</a:t>
            </a:r>
            <a:endParaRPr lang="en-US" dirty="0"/>
          </a:p>
        </p:txBody>
      </p:sp>
      <p:sp>
        <p:nvSpPr>
          <p:cNvPr id="3" name="Content Placeholder 2"/>
          <p:cNvSpPr>
            <a:spLocks noGrp="1"/>
          </p:cNvSpPr>
          <p:nvPr>
            <p:ph idx="1"/>
          </p:nvPr>
        </p:nvSpPr>
        <p:spPr/>
        <p:txBody>
          <a:bodyPr/>
          <a:lstStyle/>
          <a:p>
            <a:r>
              <a:rPr lang="en-US" dirty="0" smtClean="0"/>
              <a:t>Mary and Joseph had a “normal” marriage following the birth of Jesus (Mat 1:24-25)</a:t>
            </a:r>
          </a:p>
          <a:p>
            <a:r>
              <a:rPr lang="en-US" dirty="0" smtClean="0"/>
              <a:t>Mary had other children (Mat 13:55-56)</a:t>
            </a:r>
          </a:p>
          <a:p>
            <a:r>
              <a:rPr lang="en-US" dirty="0" smtClean="0"/>
              <a:t>The Bible indicates ALL have sinned, except one (Rom 3:23; </a:t>
            </a:r>
            <a:r>
              <a:rPr lang="en-US" dirty="0" err="1" smtClean="0"/>
              <a:t>Heb</a:t>
            </a:r>
            <a:r>
              <a:rPr lang="en-US" dirty="0" smtClean="0"/>
              <a:t> 4:15)</a:t>
            </a:r>
          </a:p>
        </p:txBody>
      </p:sp>
    </p:spTree>
    <p:extLst>
      <p:ext uri="{BB962C8B-B14F-4D97-AF65-F5344CB8AC3E}">
        <p14:creationId xmlns:p14="http://schemas.microsoft.com/office/powerpoint/2010/main" val="3421929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Mediators</a:t>
            </a:r>
            <a:endParaRPr lang="en-US" dirty="0"/>
          </a:p>
        </p:txBody>
      </p:sp>
      <p:sp>
        <p:nvSpPr>
          <p:cNvPr id="3" name="Content Placeholder 2"/>
          <p:cNvSpPr>
            <a:spLocks noGrp="1"/>
          </p:cNvSpPr>
          <p:nvPr>
            <p:ph idx="1"/>
          </p:nvPr>
        </p:nvSpPr>
        <p:spPr/>
        <p:txBody>
          <a:bodyPr/>
          <a:lstStyle/>
          <a:p>
            <a:r>
              <a:rPr lang="en-US" dirty="0" smtClean="0"/>
              <a:t>The Man, Christ Jesus (1 Tim 2:3-6)</a:t>
            </a:r>
          </a:p>
          <a:p>
            <a:r>
              <a:rPr lang="en-US" dirty="0" smtClean="0"/>
              <a:t>Mary (???)</a:t>
            </a:r>
            <a:endParaRPr lang="en-US" dirty="0"/>
          </a:p>
        </p:txBody>
      </p:sp>
    </p:spTree>
    <p:extLst>
      <p:ext uri="{BB962C8B-B14F-4D97-AF65-F5344CB8AC3E}">
        <p14:creationId xmlns:p14="http://schemas.microsoft.com/office/powerpoint/2010/main" val="3397152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the First Pope?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Mat 16:16-19</a:t>
            </a:r>
            <a:r>
              <a:rPr lang="en-US" dirty="0"/>
              <a:t>  </a:t>
            </a:r>
            <a:r>
              <a:rPr lang="en-US" i="1" dirty="0"/>
              <a:t>And Simon Peter answered and said, Thou art the Christ, the Son of the living God.  (</a:t>
            </a:r>
            <a:r>
              <a:rPr lang="en-US" b="1" dirty="0"/>
              <a:t>17</a:t>
            </a:r>
            <a:r>
              <a:rPr lang="en-US" i="1" dirty="0"/>
              <a:t>)  And Jesus answered and said unto him, Blessed art thou, Simon Bar-Jonah: for flesh and blood hath not revealed it unto thee, but my Father who is in heaven.  (</a:t>
            </a:r>
            <a:r>
              <a:rPr lang="en-US" b="1" dirty="0"/>
              <a:t>18</a:t>
            </a:r>
            <a:r>
              <a:rPr lang="en-US" i="1" dirty="0"/>
              <a:t>)  And I also say unto thee, </a:t>
            </a:r>
            <a:r>
              <a:rPr lang="en-US" b="1" i="1" dirty="0"/>
              <a:t>that thou art Peter, and upon this rock I will build my church</a:t>
            </a:r>
            <a:r>
              <a:rPr lang="en-US" i="1" dirty="0"/>
              <a:t>; and the gates of Hades shall not prevail against it.  (</a:t>
            </a:r>
            <a:r>
              <a:rPr lang="en-US" b="1" dirty="0"/>
              <a:t>19</a:t>
            </a:r>
            <a:r>
              <a:rPr lang="en-US" i="1" dirty="0"/>
              <a:t>)  </a:t>
            </a:r>
            <a:r>
              <a:rPr lang="en-US" b="1" i="1" dirty="0"/>
              <a:t>I will give unto thee the keys of the kingdom of heaven: and whatsoever thou shalt bind on earth shall be bound in heaven; and whatsoever thou shalt loose on earth shall be loosed in heaven.</a:t>
            </a:r>
          </a:p>
          <a:p>
            <a:endParaRPr lang="en-US" dirty="0"/>
          </a:p>
          <a:p>
            <a:endParaRPr lang="en-US" dirty="0"/>
          </a:p>
        </p:txBody>
      </p:sp>
    </p:spTree>
    <p:extLst>
      <p:ext uri="{BB962C8B-B14F-4D97-AF65-F5344CB8AC3E}">
        <p14:creationId xmlns:p14="http://schemas.microsoft.com/office/powerpoint/2010/main" val="2475288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The First Pope?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authority given to other apostles (Mat 18:18-20)</a:t>
            </a:r>
          </a:p>
          <a:p>
            <a:r>
              <a:rPr lang="en-US" dirty="0" smtClean="0"/>
              <a:t>Peter refused worship (Acts 10:25, 26)</a:t>
            </a:r>
          </a:p>
          <a:p>
            <a:r>
              <a:rPr lang="en-US" dirty="0" smtClean="0"/>
              <a:t>James, not Peter, led in Acts 15</a:t>
            </a:r>
          </a:p>
          <a:p>
            <a:r>
              <a:rPr lang="en-US" dirty="0" smtClean="0"/>
              <a:t>Paul didn’t view Peter as his superior (Gal 1:15-19; 2:11-14)</a:t>
            </a:r>
          </a:p>
          <a:p>
            <a:r>
              <a:rPr lang="en-US" dirty="0" smtClean="0"/>
              <a:t>Peter was married (Mat 8:14-15; 1 </a:t>
            </a:r>
            <a:r>
              <a:rPr lang="en-US" dirty="0" err="1" smtClean="0"/>
              <a:t>Cor</a:t>
            </a:r>
            <a:r>
              <a:rPr lang="en-US" dirty="0" smtClean="0"/>
              <a:t> 9:5)</a:t>
            </a:r>
            <a:endParaRPr lang="en-US" dirty="0"/>
          </a:p>
        </p:txBody>
      </p:sp>
    </p:spTree>
    <p:extLst>
      <p:ext uri="{BB962C8B-B14F-4D97-AF65-F5344CB8AC3E}">
        <p14:creationId xmlns:p14="http://schemas.microsoft.com/office/powerpoint/2010/main" val="80880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Forbidden Titles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Mat 23:6-12  </a:t>
            </a:r>
            <a:r>
              <a:rPr lang="en-US" dirty="0" smtClean="0"/>
              <a:t>“</a:t>
            </a:r>
            <a:r>
              <a:rPr lang="en-US" i="1" dirty="0" smtClean="0"/>
              <a:t>and </a:t>
            </a:r>
            <a:r>
              <a:rPr lang="en-US" i="1" dirty="0"/>
              <a:t>love the chief place at feasts, and the chief seats in the synagogues, </a:t>
            </a:r>
            <a:r>
              <a:rPr lang="en-US" b="1" dirty="0" smtClean="0"/>
              <a:t>7</a:t>
            </a:r>
            <a:r>
              <a:rPr lang="en-US" i="1" dirty="0" smtClean="0"/>
              <a:t> </a:t>
            </a:r>
            <a:r>
              <a:rPr lang="en-US" i="1" dirty="0"/>
              <a:t>and the salutations in the marketplaces, and to be called of men, Rabbi. </a:t>
            </a:r>
            <a:r>
              <a:rPr lang="en-US" b="1" dirty="0" smtClean="0"/>
              <a:t>8</a:t>
            </a:r>
            <a:r>
              <a:rPr lang="en-US" i="1" dirty="0" smtClean="0"/>
              <a:t> </a:t>
            </a:r>
            <a:r>
              <a:rPr lang="en-US" b="1" i="1" dirty="0"/>
              <a:t>But be not ye called Rabbi</a:t>
            </a:r>
            <a:r>
              <a:rPr lang="en-US" i="1" dirty="0"/>
              <a:t>: for one is your teacher, and all ye are brethren. </a:t>
            </a:r>
            <a:r>
              <a:rPr lang="en-US" b="1" dirty="0" smtClean="0"/>
              <a:t>9</a:t>
            </a:r>
            <a:r>
              <a:rPr lang="en-US" i="1" dirty="0" smtClean="0"/>
              <a:t> </a:t>
            </a:r>
            <a:r>
              <a:rPr lang="en-US" b="1" i="1" dirty="0"/>
              <a:t>And call no man your father </a:t>
            </a:r>
            <a:r>
              <a:rPr lang="en-US" i="1" dirty="0"/>
              <a:t>on the earth: for one is your Father, even he who is in heaven. </a:t>
            </a:r>
            <a:r>
              <a:rPr lang="en-US" b="1" dirty="0" smtClean="0"/>
              <a:t>10</a:t>
            </a:r>
            <a:r>
              <a:rPr lang="en-US" i="1" dirty="0" smtClean="0"/>
              <a:t> </a:t>
            </a:r>
            <a:r>
              <a:rPr lang="en-US" b="1" i="1" dirty="0"/>
              <a:t>Neither be ye called masters</a:t>
            </a:r>
            <a:r>
              <a:rPr lang="en-US" i="1" dirty="0"/>
              <a:t>: for one is your master, even the Christ. </a:t>
            </a:r>
            <a:r>
              <a:rPr lang="en-US" b="1" dirty="0" smtClean="0"/>
              <a:t>11</a:t>
            </a:r>
            <a:r>
              <a:rPr lang="en-US" i="1" dirty="0" smtClean="0"/>
              <a:t> </a:t>
            </a:r>
            <a:r>
              <a:rPr lang="en-US" i="1" dirty="0"/>
              <a:t>But he that is greatest among you shall be your servant. </a:t>
            </a:r>
            <a:r>
              <a:rPr lang="en-US" b="1" dirty="0" smtClean="0"/>
              <a:t>12</a:t>
            </a:r>
            <a:r>
              <a:rPr lang="en-US" i="1" dirty="0" smtClean="0"/>
              <a:t> </a:t>
            </a:r>
            <a:r>
              <a:rPr lang="en-US" i="1" dirty="0"/>
              <a:t>And whosoever shall exalt himself shall be humbled; and whosoever shall humble himself shall be exalted</a:t>
            </a:r>
            <a:r>
              <a:rPr lang="en-US" i="1" dirty="0" smtClean="0"/>
              <a:t>.”</a:t>
            </a:r>
            <a:endParaRPr lang="en-US" i="1" dirty="0"/>
          </a:p>
          <a:p>
            <a:endParaRPr lang="en-US" dirty="0"/>
          </a:p>
          <a:p>
            <a:endParaRPr lang="en-US" dirty="0"/>
          </a:p>
        </p:txBody>
      </p:sp>
    </p:spTree>
    <p:extLst>
      <p:ext uri="{BB962C8B-B14F-4D97-AF65-F5344CB8AC3E}">
        <p14:creationId xmlns:p14="http://schemas.microsoft.com/office/powerpoint/2010/main" val="242427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Roman Catholic Doctrines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9504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Bible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one shall dare to rely on his own </a:t>
            </a:r>
            <a:r>
              <a:rPr lang="en-US" dirty="0" err="1" smtClean="0"/>
              <a:t>judgement</a:t>
            </a:r>
            <a:r>
              <a:rPr lang="en-US" dirty="0" smtClean="0"/>
              <a:t> in matters of faith and morals…it is her office to judge about the true sense of and interpretation of Sacred Scripture.” Council of Trent, ca. AD 1563.</a:t>
            </a:r>
          </a:p>
          <a:p>
            <a:r>
              <a:rPr lang="en-US" dirty="0" smtClean="0"/>
              <a:t>The Scriptures “are not of themselves clear and intelligible even in matters of the highest importance.” </a:t>
            </a:r>
            <a:r>
              <a:rPr lang="en-US" i="1" dirty="0" smtClean="0"/>
              <a:t>Faith of Our Fathers</a:t>
            </a:r>
            <a:r>
              <a:rPr lang="en-US" dirty="0" smtClean="0"/>
              <a:t>, p. 73</a:t>
            </a:r>
            <a:endParaRPr lang="en-US" dirty="0"/>
          </a:p>
        </p:txBody>
      </p:sp>
    </p:spTree>
    <p:extLst>
      <p:ext uri="{BB962C8B-B14F-4D97-AF65-F5344CB8AC3E}">
        <p14:creationId xmlns:p14="http://schemas.microsoft.com/office/powerpoint/2010/main" val="386535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 of the Bible</a:t>
            </a:r>
            <a:endParaRPr lang="en-US" dirty="0"/>
          </a:p>
        </p:txBody>
      </p:sp>
      <p:sp>
        <p:nvSpPr>
          <p:cNvPr id="3" name="Content Placeholder 2"/>
          <p:cNvSpPr>
            <a:spLocks noGrp="1"/>
          </p:cNvSpPr>
          <p:nvPr>
            <p:ph idx="1"/>
          </p:nvPr>
        </p:nvSpPr>
        <p:spPr/>
        <p:txBody>
          <a:bodyPr/>
          <a:lstStyle/>
          <a:p>
            <a:r>
              <a:rPr lang="en-US" dirty="0" smtClean="0"/>
              <a:t>“The Bible does not contain all the teachings of the Christian religion, nor does it formulate all the duties of its members.” </a:t>
            </a:r>
            <a:r>
              <a:rPr lang="en-US" i="1" dirty="0" smtClean="0"/>
              <a:t>The Faith of Millions</a:t>
            </a:r>
            <a:r>
              <a:rPr lang="en-US" dirty="0" smtClean="0"/>
              <a:t>, pp. 153, 154</a:t>
            </a:r>
            <a:endParaRPr lang="en-US" dirty="0"/>
          </a:p>
        </p:txBody>
      </p:sp>
    </p:spTree>
    <p:extLst>
      <p:ext uri="{BB962C8B-B14F-4D97-AF65-F5344CB8AC3E}">
        <p14:creationId xmlns:p14="http://schemas.microsoft.com/office/powerpoint/2010/main" val="269933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Bible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2Pe 1:19-21</a:t>
            </a:r>
            <a:r>
              <a:rPr lang="en-US" dirty="0"/>
              <a:t>  </a:t>
            </a:r>
            <a:r>
              <a:rPr lang="en-US" i="1" dirty="0"/>
              <a:t>And we have the word of prophecy made more sure; whereunto ye do well that ye take heed, as unto a lamp shining in a dark place, until the day dawn, and the day-star arise in your hearts:  (</a:t>
            </a:r>
            <a:r>
              <a:rPr lang="en-US" b="1" i="1" dirty="0"/>
              <a:t>20</a:t>
            </a:r>
            <a:r>
              <a:rPr lang="en-US" i="1" dirty="0"/>
              <a:t>)  knowing this first, that no prophecy of scripture is of </a:t>
            </a:r>
            <a:r>
              <a:rPr lang="en-US" b="1" i="1" dirty="0"/>
              <a:t>private interpretation</a:t>
            </a:r>
            <a:r>
              <a:rPr lang="en-US" i="1" dirty="0"/>
              <a:t>.  (</a:t>
            </a:r>
            <a:r>
              <a:rPr lang="en-US" b="1" i="1" dirty="0"/>
              <a:t>21</a:t>
            </a:r>
            <a:r>
              <a:rPr lang="en-US" i="1" dirty="0"/>
              <a:t>)  For no prophecy ever came by the will of man: but </a:t>
            </a:r>
            <a:r>
              <a:rPr lang="en-US" b="1" i="1" dirty="0"/>
              <a:t>men </a:t>
            </a:r>
            <a:r>
              <a:rPr lang="en-US" b="1" i="1" dirty="0" err="1"/>
              <a:t>spake</a:t>
            </a:r>
            <a:r>
              <a:rPr lang="en-US" b="1" i="1" dirty="0"/>
              <a:t> from God</a:t>
            </a:r>
            <a:r>
              <a:rPr lang="en-US" i="1" dirty="0"/>
              <a:t>, being moved by the Holy Spirit.</a:t>
            </a:r>
          </a:p>
          <a:p>
            <a:endParaRPr lang="en-US" dirty="0"/>
          </a:p>
          <a:p>
            <a:endParaRPr lang="en-US" dirty="0"/>
          </a:p>
        </p:txBody>
      </p:sp>
    </p:spTree>
    <p:extLst>
      <p:ext uri="{BB962C8B-B14F-4D97-AF65-F5344CB8AC3E}">
        <p14:creationId xmlns:p14="http://schemas.microsoft.com/office/powerpoint/2010/main" val="4057673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Bible</a:t>
            </a:r>
            <a:endParaRPr lang="en-US" dirty="0"/>
          </a:p>
        </p:txBody>
      </p:sp>
      <p:sp>
        <p:nvSpPr>
          <p:cNvPr id="3" name="Content Placeholder 2"/>
          <p:cNvSpPr>
            <a:spLocks noGrp="1"/>
          </p:cNvSpPr>
          <p:nvPr>
            <p:ph idx="1"/>
          </p:nvPr>
        </p:nvSpPr>
        <p:spPr/>
        <p:txBody>
          <a:bodyPr/>
          <a:lstStyle/>
          <a:p>
            <a:r>
              <a:rPr lang="en-US" b="1" dirty="0" err="1"/>
              <a:t>Eph</a:t>
            </a:r>
            <a:r>
              <a:rPr lang="en-US" b="1" dirty="0"/>
              <a:t> 5:17  </a:t>
            </a:r>
            <a:r>
              <a:rPr lang="en-US" i="1" dirty="0"/>
              <a:t>Wherefore be ye not foolish, but </a:t>
            </a:r>
            <a:r>
              <a:rPr lang="en-US" b="1" i="1" dirty="0"/>
              <a:t>understand</a:t>
            </a:r>
            <a:r>
              <a:rPr lang="en-US" i="1" dirty="0"/>
              <a:t> what the will of the Lord is.</a:t>
            </a:r>
          </a:p>
          <a:p>
            <a:r>
              <a:rPr lang="en-US" b="1" dirty="0"/>
              <a:t>Col 4:16  </a:t>
            </a:r>
            <a:r>
              <a:rPr lang="en-US" i="1" dirty="0"/>
              <a:t>And when this epistle hath been read among you, cause that it be read also in the church of the </a:t>
            </a:r>
            <a:r>
              <a:rPr lang="en-US" i="1" dirty="0" err="1"/>
              <a:t>Laodiceans</a:t>
            </a:r>
            <a:r>
              <a:rPr lang="en-US" i="1" dirty="0"/>
              <a:t>; and that ye also read the epistle from Laodicea.</a:t>
            </a:r>
          </a:p>
          <a:p>
            <a:endParaRPr lang="en-US" dirty="0"/>
          </a:p>
          <a:p>
            <a:endParaRPr lang="en-US" dirty="0"/>
          </a:p>
          <a:p>
            <a:endParaRPr lang="en-US" dirty="0"/>
          </a:p>
        </p:txBody>
      </p:sp>
    </p:spTree>
    <p:extLst>
      <p:ext uri="{BB962C8B-B14F-4D97-AF65-F5344CB8AC3E}">
        <p14:creationId xmlns:p14="http://schemas.microsoft.com/office/powerpoint/2010/main" val="2199094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Bible</a:t>
            </a:r>
            <a:endParaRPr lang="en-US" dirty="0"/>
          </a:p>
        </p:txBody>
      </p:sp>
      <p:sp>
        <p:nvSpPr>
          <p:cNvPr id="3" name="Content Placeholder 2"/>
          <p:cNvSpPr>
            <a:spLocks noGrp="1"/>
          </p:cNvSpPr>
          <p:nvPr>
            <p:ph idx="1"/>
          </p:nvPr>
        </p:nvSpPr>
        <p:spPr/>
        <p:txBody>
          <a:bodyPr/>
          <a:lstStyle/>
          <a:p>
            <a:r>
              <a:rPr lang="en-US" dirty="0"/>
              <a:t>Rev 1:3  </a:t>
            </a:r>
            <a:r>
              <a:rPr lang="en-US" i="1" dirty="0"/>
              <a:t>Blessed is he that </a:t>
            </a:r>
            <a:r>
              <a:rPr lang="en-US" b="1" i="1" dirty="0" err="1"/>
              <a:t>readeth</a:t>
            </a:r>
            <a:r>
              <a:rPr lang="en-US" i="1" dirty="0"/>
              <a:t>, and they that </a:t>
            </a:r>
            <a:r>
              <a:rPr lang="en-US" b="1" i="1" dirty="0"/>
              <a:t>hear</a:t>
            </a:r>
            <a:r>
              <a:rPr lang="en-US" i="1" dirty="0"/>
              <a:t> the words of the prophecy, and </a:t>
            </a:r>
            <a:r>
              <a:rPr lang="en-US" b="1" i="1" dirty="0"/>
              <a:t>keep</a:t>
            </a:r>
            <a:r>
              <a:rPr lang="en-US" i="1" dirty="0"/>
              <a:t> the things that are written therein: for the time is at hand.</a:t>
            </a:r>
          </a:p>
          <a:p>
            <a:endParaRPr lang="en-US" dirty="0"/>
          </a:p>
          <a:p>
            <a:endParaRPr lang="en-US" dirty="0"/>
          </a:p>
        </p:txBody>
      </p:sp>
    </p:spTree>
    <p:extLst>
      <p:ext uri="{BB962C8B-B14F-4D97-AF65-F5344CB8AC3E}">
        <p14:creationId xmlns:p14="http://schemas.microsoft.com/office/powerpoint/2010/main" val="1939814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1520</Words>
  <Application>Microsoft Office PowerPoint</Application>
  <PresentationFormat>On-screen Show (16:9)</PresentationFormat>
  <Paragraphs>97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Church History</vt:lpstr>
      <vt:lpstr>Organizational Changes</vt:lpstr>
      <vt:lpstr>Forbidden Titles</vt:lpstr>
      <vt:lpstr>Roman Catholic Doctrines</vt:lpstr>
      <vt:lpstr>Understanding the Bible</vt:lpstr>
      <vt:lpstr>Completeness of the Bible</vt:lpstr>
      <vt:lpstr>Understanding the Bible</vt:lpstr>
      <vt:lpstr>Understanding the Bible</vt:lpstr>
      <vt:lpstr>Understanding the Bible</vt:lpstr>
      <vt:lpstr>Completeness of the Bible</vt:lpstr>
      <vt:lpstr>Completeness of the Bible</vt:lpstr>
      <vt:lpstr>Original Sin</vt:lpstr>
      <vt:lpstr>Sin and Guilt</vt:lpstr>
      <vt:lpstr>Baptism: Who and How?</vt:lpstr>
      <vt:lpstr>Bible Baptism</vt:lpstr>
      <vt:lpstr>Bible Baptism</vt:lpstr>
      <vt:lpstr>Bible Baptism</vt:lpstr>
      <vt:lpstr>Mary, The Mother Of Jesus</vt:lpstr>
      <vt:lpstr>Mary, The Mother Of Jesus</vt:lpstr>
      <vt:lpstr>Mary In The Bible</vt:lpstr>
      <vt:lpstr>Mary In The Bible</vt:lpstr>
      <vt:lpstr>Mary In The Bible</vt:lpstr>
      <vt:lpstr>Bible Mediators</vt:lpstr>
      <vt:lpstr>Peter, the First Pope?</vt:lpstr>
      <vt:lpstr>Peter, The First Pope?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 Davis</dc:creator>
  <cp:lastModifiedBy>Matt R. Davis</cp:lastModifiedBy>
  <cp:revision>34</cp:revision>
  <dcterms:created xsi:type="dcterms:W3CDTF">2014-03-04T03:41:20Z</dcterms:created>
  <dcterms:modified xsi:type="dcterms:W3CDTF">2014-03-05T22:16:53Z</dcterms:modified>
</cp:coreProperties>
</file>