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2" r:id="rId6"/>
    <p:sldId id="265" r:id="rId7"/>
    <p:sldId id="266" r:id="rId8"/>
    <p:sldId id="258" r:id="rId9"/>
    <p:sldId id="267" r:id="rId10"/>
    <p:sldId id="263" r:id="rId11"/>
    <p:sldId id="268" r:id="rId12"/>
    <p:sldId id="269" r:id="rId13"/>
    <p:sldId id="270" r:id="rId14"/>
    <p:sldId id="271" r:id="rId15"/>
    <p:sldId id="259" r:id="rId16"/>
    <p:sldId id="272" r:id="rId17"/>
    <p:sldId id="274" r:id="rId18"/>
    <p:sldId id="260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60"/>
  </p:normalViewPr>
  <p:slideViewPr>
    <p:cSldViewPr>
      <p:cViewPr varScale="1">
        <p:scale>
          <a:sx n="120" d="100"/>
          <a:sy n="120" d="100"/>
        </p:scale>
        <p:origin x="-90" y="-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8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4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5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0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5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9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1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1261-3FD8-4D9C-AB36-B6F834904768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0DFB-1F2E-4A01-B26F-AE611B6F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2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Church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</a:p>
          <a:p>
            <a:r>
              <a:rPr lang="en-US" dirty="0" smtClean="0"/>
              <a:t>The Protestant Reformation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Ninety-Five Theses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31 October, 1517</a:t>
            </a:r>
          </a:p>
          <a:p>
            <a:pPr lvl="1"/>
            <a:r>
              <a:rPr lang="en-US" dirty="0" smtClean="0"/>
              <a:t>Challenge to debate the propriety of selling indulgences</a:t>
            </a:r>
          </a:p>
          <a:p>
            <a:pPr lvl="1"/>
            <a:r>
              <a:rPr lang="en-US" dirty="0" smtClean="0"/>
              <a:t>No initial plans to leave the RC Church</a:t>
            </a:r>
          </a:p>
          <a:p>
            <a:pPr lvl="1"/>
            <a:r>
              <a:rPr lang="en-US" dirty="0" smtClean="0"/>
              <a:t>Separation became inevitable</a:t>
            </a:r>
          </a:p>
          <a:p>
            <a:pPr lvl="1"/>
            <a:r>
              <a:rPr lang="en-US" dirty="0" smtClean="0"/>
              <a:t>Luther maintained many RC rituals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Resultant Lutheran doctrines</a:t>
            </a:r>
          </a:p>
          <a:p>
            <a:pPr lvl="1"/>
            <a:r>
              <a:rPr lang="en-US" dirty="0" smtClean="0"/>
              <a:t>Authority in Scripture, not Church</a:t>
            </a:r>
          </a:p>
          <a:p>
            <a:pPr lvl="1"/>
            <a:r>
              <a:rPr lang="en-US" dirty="0" smtClean="0"/>
              <a:t>Salvation by faith only</a:t>
            </a:r>
          </a:p>
          <a:p>
            <a:pPr lvl="2"/>
            <a:r>
              <a:rPr lang="en-US" dirty="0"/>
              <a:t>“We are saved by </a:t>
            </a:r>
            <a:r>
              <a:rPr lang="en-US" b="1" dirty="0"/>
              <a:t>faith alone</a:t>
            </a:r>
            <a:r>
              <a:rPr lang="en-US" dirty="0"/>
              <a:t>, but the faith that saves is never alone.”</a:t>
            </a:r>
          </a:p>
          <a:p>
            <a:pPr lvl="2"/>
            <a:r>
              <a:rPr lang="en-US" b="1" dirty="0" smtClean="0"/>
              <a:t>Re:</a:t>
            </a:r>
            <a:r>
              <a:rPr lang="en-US" dirty="0" smtClean="0"/>
              <a:t> Epistle of James: “It </a:t>
            </a:r>
            <a:r>
              <a:rPr lang="en-US" dirty="0"/>
              <a:t>is </a:t>
            </a:r>
            <a:r>
              <a:rPr lang="en-US" b="1" dirty="0"/>
              <a:t>flatly against St. Paul and all the rest </a:t>
            </a:r>
            <a:r>
              <a:rPr lang="en-US" b="1" dirty="0" smtClean="0"/>
              <a:t>of </a:t>
            </a:r>
            <a:r>
              <a:rPr lang="en-US" b="1" dirty="0"/>
              <a:t>Scripture</a:t>
            </a:r>
            <a:r>
              <a:rPr lang="en-US" dirty="0"/>
              <a:t> in ascribing justification to works</a:t>
            </a:r>
            <a:r>
              <a:rPr lang="en-US" dirty="0" smtClean="0"/>
              <a:t>.”</a:t>
            </a:r>
          </a:p>
          <a:p>
            <a:pPr lvl="2"/>
            <a:r>
              <a:rPr lang="en-US" b="1" dirty="0" smtClean="0"/>
              <a:t>Re:</a:t>
            </a:r>
            <a:r>
              <a:rPr lang="en-US" dirty="0" smtClean="0"/>
              <a:t> Rom 3:28: “I </a:t>
            </a:r>
            <a:r>
              <a:rPr lang="en-US" dirty="0"/>
              <a:t>know very well that in Romans 3 the word </a:t>
            </a:r>
            <a:r>
              <a:rPr lang="en-US" i="1" dirty="0" err="1"/>
              <a:t>solum</a:t>
            </a:r>
            <a:r>
              <a:rPr lang="en-US" dirty="0"/>
              <a:t> is not in the Greek or Latin text — the papists did not have to teach me that. It is fact that the letters s-o-l-a are not there. And these blockheads stare at them like cows at a new gate, while at the same time they do not recognize that </a:t>
            </a:r>
            <a:r>
              <a:rPr lang="en-US" b="1" dirty="0"/>
              <a:t>it conveys the sense of the text </a:t>
            </a:r>
            <a:r>
              <a:rPr lang="en-US" dirty="0"/>
              <a:t>— if the translation is to be clear and vigorous, </a:t>
            </a:r>
            <a:r>
              <a:rPr lang="en-US" b="1" dirty="0"/>
              <a:t>it belongs there.”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51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Resultant Lutheran doctrines</a:t>
            </a:r>
          </a:p>
          <a:p>
            <a:pPr lvl="1"/>
            <a:r>
              <a:rPr lang="en-US" dirty="0" smtClean="0"/>
              <a:t>Faith alone:</a:t>
            </a:r>
          </a:p>
          <a:p>
            <a:pPr lvl="2"/>
            <a:r>
              <a:rPr lang="en-US" b="1" dirty="0"/>
              <a:t>Mar 16:16  </a:t>
            </a:r>
            <a:r>
              <a:rPr lang="en-US" i="1" dirty="0"/>
              <a:t>He that </a:t>
            </a:r>
            <a:r>
              <a:rPr lang="en-US" b="1" i="1" dirty="0"/>
              <a:t>believeth</a:t>
            </a:r>
            <a:r>
              <a:rPr lang="en-US" i="1" dirty="0"/>
              <a:t> and is </a:t>
            </a:r>
            <a:r>
              <a:rPr lang="en-US" b="1" i="1" dirty="0"/>
              <a:t>baptized</a:t>
            </a:r>
            <a:r>
              <a:rPr lang="en-US" i="1" dirty="0"/>
              <a:t> shall be saved; but he that </a:t>
            </a:r>
            <a:r>
              <a:rPr lang="en-US" i="1" dirty="0" err="1"/>
              <a:t>disbelieveth</a:t>
            </a:r>
            <a:r>
              <a:rPr lang="en-US" i="1" dirty="0"/>
              <a:t> shall be condemned</a:t>
            </a:r>
            <a:r>
              <a:rPr lang="en-US" i="1" dirty="0" smtClean="0"/>
              <a:t>.</a:t>
            </a:r>
          </a:p>
          <a:p>
            <a:pPr lvl="2"/>
            <a:r>
              <a:rPr lang="en-US" b="1" dirty="0" err="1"/>
              <a:t>Heb</a:t>
            </a:r>
            <a:r>
              <a:rPr lang="en-US" b="1" dirty="0"/>
              <a:t> 5:8-9  </a:t>
            </a:r>
            <a:r>
              <a:rPr lang="en-US" i="1" dirty="0"/>
              <a:t>though he was a Son, yet learned obedience by the things which he suffered;  (</a:t>
            </a:r>
            <a:r>
              <a:rPr lang="en-US" b="1" i="1" dirty="0"/>
              <a:t>9</a:t>
            </a:r>
            <a:r>
              <a:rPr lang="en-US" i="1" dirty="0"/>
              <a:t>)  and having been made perfect, he became unto </a:t>
            </a:r>
            <a:r>
              <a:rPr lang="en-US" b="1" i="1" dirty="0"/>
              <a:t>all them that obey</a:t>
            </a:r>
            <a:r>
              <a:rPr lang="en-US" i="1" dirty="0"/>
              <a:t> him the author of eternal salvation</a:t>
            </a:r>
            <a:r>
              <a:rPr lang="en-US" i="1" dirty="0" smtClean="0"/>
              <a:t>;</a:t>
            </a:r>
          </a:p>
          <a:p>
            <a:pPr lvl="2"/>
            <a:r>
              <a:rPr lang="en-US" b="1" dirty="0"/>
              <a:t>Jas 2:24  </a:t>
            </a:r>
            <a:r>
              <a:rPr lang="en-US" i="1" dirty="0"/>
              <a:t>Ye see that </a:t>
            </a:r>
            <a:r>
              <a:rPr lang="en-US" b="1" i="1" dirty="0"/>
              <a:t>by works a man is justified</a:t>
            </a:r>
            <a:r>
              <a:rPr lang="en-US" i="1" dirty="0"/>
              <a:t>, and </a:t>
            </a:r>
            <a:r>
              <a:rPr lang="en-US" b="1" i="1" dirty="0"/>
              <a:t>not only by faith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i="1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Resultant Lutheran doctrines</a:t>
            </a:r>
          </a:p>
          <a:p>
            <a:pPr lvl="1"/>
            <a:r>
              <a:rPr lang="en-US" dirty="0" smtClean="0"/>
              <a:t>Marriage of church officers</a:t>
            </a:r>
          </a:p>
          <a:p>
            <a:pPr lvl="1"/>
            <a:r>
              <a:rPr lang="en-US" dirty="0" smtClean="0"/>
              <a:t>Priesthood of believers (1 Pet 2:5, 9)</a:t>
            </a:r>
          </a:p>
          <a:p>
            <a:pPr lvl="1"/>
            <a:r>
              <a:rPr lang="en-US" dirty="0" smtClean="0"/>
              <a:t>Reduced “Sacraments”</a:t>
            </a:r>
          </a:p>
          <a:p>
            <a:pPr lvl="2"/>
            <a:r>
              <a:rPr lang="en-US" dirty="0" smtClean="0"/>
              <a:t>Baptism</a:t>
            </a:r>
          </a:p>
          <a:p>
            <a:pPr lvl="2"/>
            <a:r>
              <a:rPr lang="en-US" dirty="0" smtClean="0"/>
              <a:t>Eucharist</a:t>
            </a:r>
          </a:p>
        </p:txBody>
      </p:sp>
    </p:spTree>
    <p:extLst>
      <p:ext uri="{BB962C8B-B14F-4D97-AF65-F5344CB8AC3E}">
        <p14:creationId xmlns:p14="http://schemas.microsoft.com/office/powerpoint/2010/main" val="21455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Resultant Lutheran </a:t>
            </a:r>
            <a:r>
              <a:rPr lang="en-US" dirty="0" smtClean="0"/>
              <a:t>doctrines</a:t>
            </a:r>
          </a:p>
          <a:p>
            <a:pPr lvl="1"/>
            <a:r>
              <a:rPr lang="en-US" dirty="0"/>
              <a:t>“he determined to abide by what the Scriptures did not forbid, instead of by what they enjoined.”</a:t>
            </a:r>
          </a:p>
          <a:p>
            <a:pPr lvl="1"/>
            <a:r>
              <a:rPr lang="en-US" b="1" dirty="0" err="1"/>
              <a:t>Heb</a:t>
            </a:r>
            <a:r>
              <a:rPr lang="en-US" b="1" dirty="0"/>
              <a:t> 7:14</a:t>
            </a:r>
            <a:r>
              <a:rPr lang="en-US" dirty="0"/>
              <a:t>  </a:t>
            </a:r>
            <a:r>
              <a:rPr lang="en-US" i="1" dirty="0"/>
              <a:t>For it is evident that our Lord hath sprung out of Judah; as to which tribe Moses </a:t>
            </a:r>
            <a:r>
              <a:rPr lang="en-US" b="1" i="1" dirty="0" err="1"/>
              <a:t>spake</a:t>
            </a:r>
            <a:r>
              <a:rPr lang="en-US" b="1" i="1" dirty="0"/>
              <a:t> nothing </a:t>
            </a:r>
            <a:r>
              <a:rPr lang="en-US" i="1" dirty="0"/>
              <a:t>concerning priests</a:t>
            </a:r>
            <a:r>
              <a:rPr lang="en-US" i="1" dirty="0" smtClean="0"/>
              <a:t>.</a:t>
            </a:r>
            <a:r>
              <a:rPr lang="en-US" dirty="0" smtClean="0"/>
              <a:t> (</a:t>
            </a:r>
            <a:r>
              <a:rPr lang="en-US" dirty="0" err="1" smtClean="0"/>
              <a:t>Exo</a:t>
            </a:r>
            <a:r>
              <a:rPr lang="en-US" dirty="0" smtClean="0"/>
              <a:t> 28:43; 1 Kgs 12:31)</a:t>
            </a:r>
            <a:endParaRPr lang="en-US" i="1" dirty="0" smtClean="0"/>
          </a:p>
          <a:p>
            <a:pPr lvl="1"/>
            <a:r>
              <a:rPr lang="en-US" b="1" dirty="0"/>
              <a:t>2Sa 7:7</a:t>
            </a:r>
            <a:r>
              <a:rPr lang="en-US" dirty="0"/>
              <a:t>  </a:t>
            </a:r>
            <a:r>
              <a:rPr lang="en-US" i="1" dirty="0"/>
              <a:t>In all places wherein I have walked with all the children of Israel, </a:t>
            </a:r>
            <a:r>
              <a:rPr lang="en-US" b="1" i="1" dirty="0" err="1"/>
              <a:t>spake</a:t>
            </a:r>
            <a:r>
              <a:rPr lang="en-US" b="1" i="1" dirty="0"/>
              <a:t> I a word </a:t>
            </a:r>
            <a:r>
              <a:rPr lang="en-US" i="1" dirty="0"/>
              <a:t>with any of the tribes of Israel, whom I commanded to be shepherd of my people Israel, saying, </a:t>
            </a:r>
            <a:r>
              <a:rPr lang="en-US" b="1" i="1" dirty="0"/>
              <a:t>Why have ye not </a:t>
            </a:r>
            <a:r>
              <a:rPr lang="en-US" i="1" dirty="0"/>
              <a:t>built me a house of cedar?</a:t>
            </a:r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7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Of The Movement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Calvin (1509-1564)</a:t>
            </a:r>
          </a:p>
          <a:p>
            <a:pPr lvl="1"/>
            <a:r>
              <a:rPr lang="en-US" i="1" dirty="0" smtClean="0"/>
              <a:t>Institutes of the Christian Religion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2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Of The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T-U-L-I-P</a:t>
            </a:r>
          </a:p>
          <a:p>
            <a:pPr lvl="1"/>
            <a:r>
              <a:rPr lang="en-US" b="1" dirty="0" smtClean="0"/>
              <a:t>T</a:t>
            </a:r>
            <a:r>
              <a:rPr lang="en-US" dirty="0" smtClean="0"/>
              <a:t>otal Depravity</a:t>
            </a:r>
          </a:p>
          <a:p>
            <a:pPr lvl="1"/>
            <a:r>
              <a:rPr lang="en-US" b="1" dirty="0" smtClean="0"/>
              <a:t>U</a:t>
            </a:r>
            <a:r>
              <a:rPr lang="en-US" dirty="0" smtClean="0"/>
              <a:t>nconditional Election</a:t>
            </a:r>
          </a:p>
          <a:p>
            <a:pPr lvl="1"/>
            <a:r>
              <a:rPr lang="en-US" b="1" dirty="0" smtClean="0"/>
              <a:t>L</a:t>
            </a:r>
            <a:r>
              <a:rPr lang="en-US" dirty="0" smtClean="0"/>
              <a:t>imited Atonement</a:t>
            </a:r>
          </a:p>
          <a:p>
            <a:pPr lvl="1"/>
            <a:r>
              <a:rPr lang="en-US" b="1" dirty="0" smtClean="0"/>
              <a:t>I</a:t>
            </a:r>
            <a:r>
              <a:rPr lang="en-US" dirty="0" smtClean="0"/>
              <a:t>rresistible Grace</a:t>
            </a:r>
          </a:p>
          <a:p>
            <a:pPr lvl="1"/>
            <a:r>
              <a:rPr lang="en-US" b="1" dirty="0" smtClean="0"/>
              <a:t>P</a:t>
            </a:r>
            <a:r>
              <a:rPr lang="en-US" dirty="0" smtClean="0"/>
              <a:t>erseverance of the saints</a:t>
            </a:r>
          </a:p>
          <a:p>
            <a:r>
              <a:rPr lang="en-US" dirty="0" smtClean="0"/>
              <a:t>Claim: Man’s choice robbed God of His sovereignty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Of The Movement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Calvinm</a:t>
            </a:r>
            <a:r>
              <a:rPr lang="en-US" dirty="0" smtClean="0"/>
              <a:t> (1509-1564)</a:t>
            </a:r>
          </a:p>
          <a:p>
            <a:pPr lvl="1"/>
            <a:r>
              <a:rPr lang="en-US" i="1" dirty="0" smtClean="0"/>
              <a:t>Institutes of the Christian Religion</a:t>
            </a:r>
          </a:p>
          <a:p>
            <a:pPr lvl="1"/>
            <a:r>
              <a:rPr lang="en-US" dirty="0" smtClean="0"/>
              <a:t>TULIP</a:t>
            </a:r>
          </a:p>
          <a:p>
            <a:r>
              <a:rPr lang="en-US" dirty="0"/>
              <a:t>Jacob </a:t>
            </a:r>
            <a:r>
              <a:rPr lang="en-US" dirty="0" smtClean="0"/>
              <a:t>Arminius (1560-1609):</a:t>
            </a:r>
          </a:p>
          <a:p>
            <a:pPr lvl="1"/>
            <a:r>
              <a:rPr lang="en-US" dirty="0" smtClean="0"/>
              <a:t>Opposed Calvinistic doctrines</a:t>
            </a:r>
            <a:endParaRPr lang="en-US" dirty="0"/>
          </a:p>
          <a:p>
            <a:r>
              <a:rPr lang="en-US" dirty="0" smtClean="0"/>
              <a:t>Anabaptists</a:t>
            </a:r>
          </a:p>
          <a:p>
            <a:pPr lvl="1"/>
            <a:r>
              <a:rPr lang="en-US" dirty="0" smtClean="0"/>
              <a:t>Rejected infant baptism</a:t>
            </a:r>
          </a:p>
          <a:p>
            <a:pPr lvl="1"/>
            <a:r>
              <a:rPr lang="en-US" dirty="0" smtClean="0"/>
              <a:t>Encouraged all to receive baptism as adults</a:t>
            </a:r>
            <a:endParaRPr lang="en-US" dirty="0"/>
          </a:p>
          <a:p>
            <a:r>
              <a:rPr lang="en-US" dirty="0" smtClean="0"/>
              <a:t>England</a:t>
            </a:r>
          </a:p>
          <a:p>
            <a:pPr lvl="1"/>
            <a:r>
              <a:rPr lang="en-US" dirty="0" smtClean="0"/>
              <a:t>Formed to accommodate Henry VIII’s divorce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006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The Reformation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Lutheran (Protestant) leadership was often just as intolerant as RC</a:t>
            </a:r>
          </a:p>
          <a:p>
            <a:r>
              <a:rPr lang="en-US" dirty="0" smtClean="0"/>
              <a:t>Divisions into many denominations in less than 150 </a:t>
            </a:r>
            <a:r>
              <a:rPr lang="en-US" dirty="0" err="1" smtClean="0"/>
              <a:t>yrs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72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 Of 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Division?</a:t>
            </a:r>
          </a:p>
          <a:p>
            <a:pPr lvl="1"/>
            <a:r>
              <a:rPr lang="en-US" dirty="0" smtClean="0"/>
              <a:t>Did not respect the gospel’s power (Rom 1:16; </a:t>
            </a:r>
            <a:r>
              <a:rPr lang="en-US" dirty="0" err="1" smtClean="0"/>
              <a:t>Eph</a:t>
            </a:r>
            <a:r>
              <a:rPr lang="en-US" dirty="0" smtClean="0"/>
              <a:t>  6:17)</a:t>
            </a:r>
          </a:p>
          <a:p>
            <a:pPr lvl="1"/>
            <a:r>
              <a:rPr lang="en-US" dirty="0" smtClean="0"/>
              <a:t>Re-emergence of the clergy system</a:t>
            </a:r>
          </a:p>
          <a:p>
            <a:pPr lvl="1"/>
            <a:r>
              <a:rPr lang="en-US" dirty="0" smtClean="0"/>
              <a:t>No insistence on unity (</a:t>
            </a:r>
            <a:r>
              <a:rPr lang="en-US" dirty="0" err="1" smtClean="0"/>
              <a:t>Joh</a:t>
            </a:r>
            <a:r>
              <a:rPr lang="en-US" dirty="0" smtClean="0"/>
              <a:t> 17:20-21)</a:t>
            </a:r>
          </a:p>
          <a:p>
            <a:pPr lvl="1"/>
            <a:r>
              <a:rPr lang="en-US" dirty="0" smtClean="0"/>
              <a:t>Independence over correctness</a:t>
            </a:r>
          </a:p>
          <a:p>
            <a:pPr lvl="1"/>
            <a:r>
              <a:rPr lang="en-US" dirty="0" smtClean="0"/>
              <a:t>Individualism (spirit of the Renaissance)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7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Reformation?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Dissatisfaction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Corruption in the Roman Catholic Church</a:t>
            </a:r>
          </a:p>
          <a:p>
            <a:pPr lvl="1"/>
            <a:r>
              <a:rPr lang="en-US" dirty="0" smtClean="0"/>
              <a:t>Backlash against Roman influences</a:t>
            </a:r>
          </a:p>
          <a:p>
            <a:pPr lvl="1"/>
            <a:r>
              <a:rPr lang="en-US" dirty="0" smtClean="0"/>
              <a:t>Period of the Renaissance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Reformation?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Reformers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Roman Catholic dominance (ca. 600-1520)</a:t>
            </a:r>
            <a:endParaRPr lang="en-US" dirty="0" smtClean="0"/>
          </a:p>
          <a:p>
            <a:pPr lvl="1"/>
            <a:r>
              <a:rPr lang="en-US" dirty="0" smtClean="0"/>
              <a:t>John Wycliffe (1320-1384)</a:t>
            </a:r>
          </a:p>
          <a:p>
            <a:pPr lvl="2"/>
            <a:r>
              <a:rPr lang="en-US" dirty="0" smtClean="0"/>
              <a:t>Ashes burned 44 yrs. after his death</a:t>
            </a:r>
            <a:endParaRPr lang="en-US" dirty="0" smtClean="0"/>
          </a:p>
          <a:p>
            <a:pPr lvl="1"/>
            <a:r>
              <a:rPr lang="en-US" dirty="0" smtClean="0"/>
              <a:t>John Huss (1373-1415)</a:t>
            </a:r>
          </a:p>
          <a:p>
            <a:pPr lvl="2"/>
            <a:r>
              <a:rPr lang="en-US" dirty="0" smtClean="0"/>
              <a:t>Burned at the stake</a:t>
            </a:r>
          </a:p>
        </p:txBody>
      </p:sp>
    </p:spTree>
    <p:extLst>
      <p:ext uri="{BB962C8B-B14F-4D97-AF65-F5344CB8AC3E}">
        <p14:creationId xmlns:p14="http://schemas.microsoft.com/office/powerpoint/2010/main" val="10256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Mat 10:28-33  </a:t>
            </a:r>
            <a:r>
              <a:rPr lang="en-US" i="1" dirty="0"/>
              <a:t>And </a:t>
            </a:r>
            <a:r>
              <a:rPr lang="en-US" b="1" i="1" dirty="0"/>
              <a:t>be not afraid of them that kill the body</a:t>
            </a:r>
            <a:r>
              <a:rPr lang="en-US" i="1" dirty="0"/>
              <a:t>, but are not able to kill the soul: but rather fear him who is able to destroy both soul and body in hell.  (</a:t>
            </a:r>
            <a:r>
              <a:rPr lang="en-US" b="1" i="1" dirty="0"/>
              <a:t>29</a:t>
            </a:r>
            <a:r>
              <a:rPr lang="en-US" i="1" dirty="0"/>
              <a:t>)  Are not two sparrows sold for a penny? and not one of them shall fall on the ground without your Father:  (</a:t>
            </a:r>
            <a:r>
              <a:rPr lang="en-US" b="1" i="1" dirty="0"/>
              <a:t>30</a:t>
            </a:r>
            <a:r>
              <a:rPr lang="en-US" i="1" dirty="0"/>
              <a:t>)  but the very hairs of your head are all numbered.  (</a:t>
            </a:r>
            <a:r>
              <a:rPr lang="en-US" b="1" i="1" dirty="0"/>
              <a:t>31</a:t>
            </a:r>
            <a:r>
              <a:rPr lang="en-US" i="1" dirty="0"/>
              <a:t>)  Fear not therefore: ye are of more value than many sparrows.  (</a:t>
            </a:r>
            <a:r>
              <a:rPr lang="en-US" b="1" i="1" dirty="0"/>
              <a:t>32</a:t>
            </a:r>
            <a:r>
              <a:rPr lang="en-US" i="1" dirty="0"/>
              <a:t>)  </a:t>
            </a:r>
            <a:r>
              <a:rPr lang="en-US" b="1" i="1" dirty="0"/>
              <a:t>Every one therefore who shall confess me before men, him will I also confess before my Father who is in heaven</a:t>
            </a:r>
            <a:r>
              <a:rPr lang="en-US" i="1" dirty="0"/>
              <a:t>.  (</a:t>
            </a:r>
            <a:r>
              <a:rPr lang="en-US" b="1" i="1" dirty="0"/>
              <a:t>33</a:t>
            </a:r>
            <a:r>
              <a:rPr lang="en-US" i="1" dirty="0"/>
              <a:t>)  But whosoever shall deny me before men, him will I also deny before my Father who is in heaven.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Reformation?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Printing Press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Gutenberg Bible (1456)</a:t>
            </a:r>
          </a:p>
          <a:p>
            <a:pPr lvl="1"/>
            <a:r>
              <a:rPr lang="en-US" dirty="0" smtClean="0"/>
              <a:t>Made Scriptures more widely available</a:t>
            </a:r>
          </a:p>
          <a:p>
            <a:pPr lvl="1"/>
            <a:r>
              <a:rPr lang="en-US" dirty="0" smtClean="0"/>
              <a:t>Allowed for wider distribution of Reformers’ writings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ideal between many factors that instigated the Reformation movement?</a:t>
            </a:r>
          </a:p>
          <a:p>
            <a:pPr lvl="1"/>
            <a:r>
              <a:rPr lang="en-US" dirty="0" smtClean="0"/>
              <a:t>Renaissance: Emphasized the </a:t>
            </a:r>
            <a:r>
              <a:rPr lang="en-US" b="1" dirty="0" smtClean="0"/>
              <a:t>individual’s ability </a:t>
            </a:r>
            <a:r>
              <a:rPr lang="en-US" dirty="0" smtClean="0"/>
              <a:t>to think for himself</a:t>
            </a:r>
          </a:p>
          <a:p>
            <a:pPr lvl="1"/>
            <a:r>
              <a:rPr lang="en-US" dirty="0" smtClean="0"/>
              <a:t>Early Reformers: Dissented from what they were </a:t>
            </a:r>
            <a:r>
              <a:rPr lang="en-US" b="1" dirty="0" smtClean="0"/>
              <a:t>told</a:t>
            </a:r>
            <a:r>
              <a:rPr lang="en-US" dirty="0" smtClean="0"/>
              <a:t>; RC church eager to </a:t>
            </a:r>
            <a:r>
              <a:rPr lang="en-US" b="1" dirty="0" smtClean="0"/>
              <a:t>silence\make an example of them</a:t>
            </a:r>
          </a:p>
          <a:p>
            <a:pPr lvl="1"/>
            <a:r>
              <a:rPr lang="en-US" dirty="0" smtClean="0"/>
              <a:t>Printing Press: Brought the Scriptures more readily to the </a:t>
            </a:r>
            <a:r>
              <a:rPr lang="en-US" b="1" dirty="0" smtClean="0"/>
              <a:t>common man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Common ideal: Struggle between the “</a:t>
            </a:r>
            <a:r>
              <a:rPr lang="en-US" dirty="0" err="1" smtClean="0"/>
              <a:t>clergical</a:t>
            </a:r>
            <a:r>
              <a:rPr lang="en-US" dirty="0" smtClean="0"/>
              <a:t>” rule to keep power over the masses and knowledge from them and the common man’s desire for\exposure to a direct connection to the Scriptures</a:t>
            </a:r>
          </a:p>
          <a:p>
            <a:r>
              <a:rPr lang="en-US" b="1" dirty="0"/>
              <a:t>2Pe </a:t>
            </a:r>
            <a:r>
              <a:rPr lang="en-US" b="1" dirty="0" smtClean="0"/>
              <a:t>1:20-21</a:t>
            </a:r>
            <a:r>
              <a:rPr lang="en-US" dirty="0" smtClean="0"/>
              <a:t>  </a:t>
            </a:r>
            <a:r>
              <a:rPr lang="en-US" i="1" dirty="0" smtClean="0"/>
              <a:t>knowing </a:t>
            </a:r>
            <a:r>
              <a:rPr lang="en-US" i="1" dirty="0"/>
              <a:t>this first, that no prophecy of scripture is of </a:t>
            </a:r>
            <a:r>
              <a:rPr lang="en-US" b="1" i="1" dirty="0"/>
              <a:t>private interpretation</a:t>
            </a:r>
            <a:r>
              <a:rPr lang="en-US" i="1" dirty="0"/>
              <a:t>.  (</a:t>
            </a:r>
            <a:r>
              <a:rPr lang="en-US" b="1" i="1" dirty="0"/>
              <a:t>21</a:t>
            </a:r>
            <a:r>
              <a:rPr lang="en-US" i="1" dirty="0"/>
              <a:t>)  For no prophecy ever came by the will of man: but </a:t>
            </a:r>
            <a:r>
              <a:rPr lang="en-US" b="1" i="1" dirty="0"/>
              <a:t>men </a:t>
            </a:r>
            <a:r>
              <a:rPr lang="en-US" b="1" i="1" dirty="0" err="1"/>
              <a:t>spake</a:t>
            </a:r>
            <a:r>
              <a:rPr lang="en-US" b="1" i="1" dirty="0"/>
              <a:t> from God</a:t>
            </a:r>
            <a:r>
              <a:rPr lang="en-US" i="1" dirty="0"/>
              <a:t>, being moved by the Holy Spirit</a:t>
            </a:r>
            <a:r>
              <a:rPr lang="en-US" i="1" dirty="0" smtClean="0"/>
              <a:t>.</a:t>
            </a:r>
          </a:p>
          <a:p>
            <a:r>
              <a:rPr lang="en-US" b="1" dirty="0" err="1"/>
              <a:t>Eph</a:t>
            </a:r>
            <a:r>
              <a:rPr lang="en-US" b="1" dirty="0"/>
              <a:t> 3:3-4  </a:t>
            </a:r>
            <a:r>
              <a:rPr lang="en-US" i="1" dirty="0"/>
              <a:t>how that by revelation was made known unto me the mystery, as </a:t>
            </a:r>
            <a:r>
              <a:rPr lang="en-US" b="1" i="1" dirty="0"/>
              <a:t>I wrote before in few words</a:t>
            </a:r>
            <a:r>
              <a:rPr lang="en-US" i="1" dirty="0"/>
              <a:t>,  (</a:t>
            </a:r>
            <a:r>
              <a:rPr lang="en-US" b="1" i="1" dirty="0"/>
              <a:t>4</a:t>
            </a:r>
            <a:r>
              <a:rPr lang="en-US" i="1" dirty="0"/>
              <a:t>)  whereby, </a:t>
            </a:r>
            <a:r>
              <a:rPr lang="en-US" b="1" i="1" dirty="0"/>
              <a:t>when ye read, ye can perceive </a:t>
            </a:r>
            <a:r>
              <a:rPr lang="en-US" i="1" dirty="0"/>
              <a:t>my understanding in the mystery of Christ</a:t>
            </a:r>
            <a:r>
              <a:rPr lang="en-US" i="1" dirty="0" smtClean="0"/>
              <a:t>;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34 yr. old teacher (University of </a:t>
            </a:r>
            <a:r>
              <a:rPr lang="en-US" dirty="0" err="1" smtClean="0"/>
              <a:t>Wittenburg</a:t>
            </a:r>
            <a:r>
              <a:rPr lang="en-US" dirty="0" smtClean="0"/>
              <a:t>, Germany)</a:t>
            </a:r>
          </a:p>
          <a:p>
            <a:pPr lvl="1"/>
            <a:r>
              <a:rPr lang="en-US" dirty="0" smtClean="0"/>
              <a:t>Parish priest</a:t>
            </a:r>
          </a:p>
          <a:p>
            <a:pPr lvl="1"/>
            <a:r>
              <a:rPr lang="en-US" dirty="0" smtClean="0"/>
              <a:t>Struggle with RC church’s emphasis on works</a:t>
            </a:r>
          </a:p>
          <a:p>
            <a:pPr lvl="1"/>
            <a:r>
              <a:rPr lang="en-US" dirty="0" smtClean="0"/>
              <a:t>Thought RC church should emphasis grace, need for personal faith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97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Indulgences:</a:t>
            </a:r>
          </a:p>
          <a:p>
            <a:pPr lvl="1"/>
            <a:r>
              <a:rPr lang="en-US" dirty="0" smtClean="0"/>
              <a:t>Relief from the temporal punishment of sin by performing good works</a:t>
            </a:r>
          </a:p>
          <a:p>
            <a:pPr lvl="1"/>
            <a:r>
              <a:rPr lang="en-US" dirty="0" smtClean="0"/>
              <a:t>i.e. Relief from Purgatory for self or loved one</a:t>
            </a:r>
          </a:p>
          <a:p>
            <a:pPr lvl="1"/>
            <a:r>
              <a:rPr lang="en-US" dirty="0" smtClean="0"/>
              <a:t>Quickly into a church money collecting scheme</a:t>
            </a:r>
          </a:p>
          <a:p>
            <a:r>
              <a:rPr lang="en-US" dirty="0" smtClean="0"/>
              <a:t>John Tetzel:</a:t>
            </a:r>
          </a:p>
          <a:p>
            <a:pPr lvl="1"/>
            <a:r>
              <a:rPr lang="en-US" dirty="0" smtClean="0"/>
              <a:t>“Sold” indulgences for Pope Leo X</a:t>
            </a:r>
          </a:p>
          <a:p>
            <a:pPr lvl="1"/>
            <a:r>
              <a:rPr lang="en-US" dirty="0" smtClean="0"/>
              <a:t>Luther disturbed by this “selling of grace”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978</Words>
  <Application>Microsoft Office PowerPoint</Application>
  <PresentationFormat>On-screen Show (16:9)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Church History</vt:lpstr>
      <vt:lpstr>Why Reformation?</vt:lpstr>
      <vt:lpstr>Why Reformation?</vt:lpstr>
      <vt:lpstr>Why Reformation?</vt:lpstr>
      <vt:lpstr>Why Reformation?</vt:lpstr>
      <vt:lpstr>Why Reformation?</vt:lpstr>
      <vt:lpstr>Why Reformation?</vt:lpstr>
      <vt:lpstr>Martin Luther</vt:lpstr>
      <vt:lpstr>Martin Luther</vt:lpstr>
      <vt:lpstr>Martin Luther</vt:lpstr>
      <vt:lpstr>Martin Luther</vt:lpstr>
      <vt:lpstr>Martin Luther</vt:lpstr>
      <vt:lpstr>Martin Luther</vt:lpstr>
      <vt:lpstr>Martin Luther</vt:lpstr>
      <vt:lpstr>Growth Of The Movement</vt:lpstr>
      <vt:lpstr>Growth Of The Movement</vt:lpstr>
      <vt:lpstr>Growth Of The Movement</vt:lpstr>
      <vt:lpstr>Failures Of The Reformation</vt:lpstr>
      <vt:lpstr>Failures Of The Reformation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R. Davis</dc:creator>
  <cp:lastModifiedBy>Matt R. Davis</cp:lastModifiedBy>
  <cp:revision>32</cp:revision>
  <dcterms:created xsi:type="dcterms:W3CDTF">2014-03-06T15:28:24Z</dcterms:created>
  <dcterms:modified xsi:type="dcterms:W3CDTF">2014-03-09T05:47:44Z</dcterms:modified>
</cp:coreProperties>
</file>