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78" r:id="rId5"/>
    <p:sldId id="276" r:id="rId6"/>
    <p:sldId id="277" r:id="rId7"/>
    <p:sldId id="274" r:id="rId8"/>
    <p:sldId id="275" r:id="rId9"/>
    <p:sldId id="258" r:id="rId10"/>
    <p:sldId id="265" r:id="rId11"/>
    <p:sldId id="259" r:id="rId12"/>
    <p:sldId id="266" r:id="rId13"/>
    <p:sldId id="267" r:id="rId14"/>
    <p:sldId id="268" r:id="rId15"/>
    <p:sldId id="260" r:id="rId16"/>
    <p:sldId id="261" r:id="rId17"/>
    <p:sldId id="269" r:id="rId18"/>
    <p:sldId id="270" r:id="rId19"/>
    <p:sldId id="271" r:id="rId20"/>
    <p:sldId id="262" r:id="rId21"/>
    <p:sldId id="263" r:id="rId22"/>
    <p:sldId id="272" r:id="rId23"/>
    <p:sldId id="273" r:id="rId24"/>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0" d="100"/>
          <a:sy n="120" d="100"/>
        </p:scale>
        <p:origin x="-90" y="-31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4E5C6A4-54DD-4DF4-92B6-CA0FBF3090AF}" type="datetimeFigureOut">
              <a:rPr lang="en-US" smtClean="0"/>
              <a:t>3/12/2014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935972-7F08-4637-860C-9E1B4F5BDF40}" type="slidenum">
              <a:rPr lang="en-US" smtClean="0"/>
              <a:t>‹#›</a:t>
            </a:fld>
            <a:endParaRPr lang="en-US"/>
          </a:p>
        </p:txBody>
      </p:sp>
    </p:spTree>
    <p:extLst>
      <p:ext uri="{BB962C8B-B14F-4D97-AF65-F5344CB8AC3E}">
        <p14:creationId xmlns:p14="http://schemas.microsoft.com/office/powerpoint/2010/main" val="7337837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E5C6A4-54DD-4DF4-92B6-CA0FBF3090AF}" type="datetimeFigureOut">
              <a:rPr lang="en-US" smtClean="0"/>
              <a:t>3/12/2014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935972-7F08-4637-860C-9E1B4F5BDF40}" type="slidenum">
              <a:rPr lang="en-US" smtClean="0"/>
              <a:t>‹#›</a:t>
            </a:fld>
            <a:endParaRPr lang="en-US"/>
          </a:p>
        </p:txBody>
      </p:sp>
    </p:spTree>
    <p:extLst>
      <p:ext uri="{BB962C8B-B14F-4D97-AF65-F5344CB8AC3E}">
        <p14:creationId xmlns:p14="http://schemas.microsoft.com/office/powerpoint/2010/main" val="3970948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E5C6A4-54DD-4DF4-92B6-CA0FBF3090AF}" type="datetimeFigureOut">
              <a:rPr lang="en-US" smtClean="0"/>
              <a:t>3/12/2014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935972-7F08-4637-860C-9E1B4F5BDF40}" type="slidenum">
              <a:rPr lang="en-US" smtClean="0"/>
              <a:t>‹#›</a:t>
            </a:fld>
            <a:endParaRPr lang="en-US"/>
          </a:p>
        </p:txBody>
      </p:sp>
    </p:spTree>
    <p:extLst>
      <p:ext uri="{BB962C8B-B14F-4D97-AF65-F5344CB8AC3E}">
        <p14:creationId xmlns:p14="http://schemas.microsoft.com/office/powerpoint/2010/main" val="2314055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E5C6A4-54DD-4DF4-92B6-CA0FBF3090AF}" type="datetimeFigureOut">
              <a:rPr lang="en-US" smtClean="0"/>
              <a:t>3/12/2014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935972-7F08-4637-860C-9E1B4F5BDF40}" type="slidenum">
              <a:rPr lang="en-US" smtClean="0"/>
              <a:t>‹#›</a:t>
            </a:fld>
            <a:endParaRPr lang="en-US"/>
          </a:p>
        </p:txBody>
      </p:sp>
    </p:spTree>
    <p:extLst>
      <p:ext uri="{BB962C8B-B14F-4D97-AF65-F5344CB8AC3E}">
        <p14:creationId xmlns:p14="http://schemas.microsoft.com/office/powerpoint/2010/main" val="2773098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E5C6A4-54DD-4DF4-92B6-CA0FBF3090AF}" type="datetimeFigureOut">
              <a:rPr lang="en-US" smtClean="0"/>
              <a:t>3/12/2014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935972-7F08-4637-860C-9E1B4F5BDF40}" type="slidenum">
              <a:rPr lang="en-US" smtClean="0"/>
              <a:t>‹#›</a:t>
            </a:fld>
            <a:endParaRPr lang="en-US"/>
          </a:p>
        </p:txBody>
      </p:sp>
    </p:spTree>
    <p:extLst>
      <p:ext uri="{BB962C8B-B14F-4D97-AF65-F5344CB8AC3E}">
        <p14:creationId xmlns:p14="http://schemas.microsoft.com/office/powerpoint/2010/main" val="1953449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4E5C6A4-54DD-4DF4-92B6-CA0FBF3090AF}" type="datetimeFigureOut">
              <a:rPr lang="en-US" smtClean="0"/>
              <a:t>3/12/2014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935972-7F08-4637-860C-9E1B4F5BDF40}" type="slidenum">
              <a:rPr lang="en-US" smtClean="0"/>
              <a:t>‹#›</a:t>
            </a:fld>
            <a:endParaRPr lang="en-US"/>
          </a:p>
        </p:txBody>
      </p:sp>
    </p:spTree>
    <p:extLst>
      <p:ext uri="{BB962C8B-B14F-4D97-AF65-F5344CB8AC3E}">
        <p14:creationId xmlns:p14="http://schemas.microsoft.com/office/powerpoint/2010/main" val="1591282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4E5C6A4-54DD-4DF4-92B6-CA0FBF3090AF}" type="datetimeFigureOut">
              <a:rPr lang="en-US" smtClean="0"/>
              <a:t>3/12/2014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935972-7F08-4637-860C-9E1B4F5BDF40}" type="slidenum">
              <a:rPr lang="en-US" smtClean="0"/>
              <a:t>‹#›</a:t>
            </a:fld>
            <a:endParaRPr lang="en-US"/>
          </a:p>
        </p:txBody>
      </p:sp>
    </p:spTree>
    <p:extLst>
      <p:ext uri="{BB962C8B-B14F-4D97-AF65-F5344CB8AC3E}">
        <p14:creationId xmlns:p14="http://schemas.microsoft.com/office/powerpoint/2010/main" val="10492919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E5C6A4-54DD-4DF4-92B6-CA0FBF3090AF}" type="datetimeFigureOut">
              <a:rPr lang="en-US" smtClean="0"/>
              <a:t>3/12/2014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935972-7F08-4637-860C-9E1B4F5BDF40}" type="slidenum">
              <a:rPr lang="en-US" smtClean="0"/>
              <a:t>‹#›</a:t>
            </a:fld>
            <a:endParaRPr lang="en-US"/>
          </a:p>
        </p:txBody>
      </p:sp>
    </p:spTree>
    <p:extLst>
      <p:ext uri="{BB962C8B-B14F-4D97-AF65-F5344CB8AC3E}">
        <p14:creationId xmlns:p14="http://schemas.microsoft.com/office/powerpoint/2010/main" val="144278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E5C6A4-54DD-4DF4-92B6-CA0FBF3090AF}" type="datetimeFigureOut">
              <a:rPr lang="en-US" smtClean="0"/>
              <a:t>3/12/2014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935972-7F08-4637-860C-9E1B4F5BDF40}" type="slidenum">
              <a:rPr lang="en-US" smtClean="0"/>
              <a:t>‹#›</a:t>
            </a:fld>
            <a:endParaRPr lang="en-US"/>
          </a:p>
        </p:txBody>
      </p:sp>
    </p:spTree>
    <p:extLst>
      <p:ext uri="{BB962C8B-B14F-4D97-AF65-F5344CB8AC3E}">
        <p14:creationId xmlns:p14="http://schemas.microsoft.com/office/powerpoint/2010/main" val="1352802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E5C6A4-54DD-4DF4-92B6-CA0FBF3090AF}" type="datetimeFigureOut">
              <a:rPr lang="en-US" smtClean="0"/>
              <a:t>3/12/2014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935972-7F08-4637-860C-9E1B4F5BDF40}" type="slidenum">
              <a:rPr lang="en-US" smtClean="0"/>
              <a:t>‹#›</a:t>
            </a:fld>
            <a:endParaRPr lang="en-US"/>
          </a:p>
        </p:txBody>
      </p:sp>
    </p:spTree>
    <p:extLst>
      <p:ext uri="{BB962C8B-B14F-4D97-AF65-F5344CB8AC3E}">
        <p14:creationId xmlns:p14="http://schemas.microsoft.com/office/powerpoint/2010/main" val="4272512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E5C6A4-54DD-4DF4-92B6-CA0FBF3090AF}" type="datetimeFigureOut">
              <a:rPr lang="en-US" smtClean="0"/>
              <a:t>3/12/2014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935972-7F08-4637-860C-9E1B4F5BDF40}" type="slidenum">
              <a:rPr lang="en-US" smtClean="0"/>
              <a:t>‹#›</a:t>
            </a:fld>
            <a:endParaRPr lang="en-US"/>
          </a:p>
        </p:txBody>
      </p:sp>
    </p:spTree>
    <p:extLst>
      <p:ext uri="{BB962C8B-B14F-4D97-AF65-F5344CB8AC3E}">
        <p14:creationId xmlns:p14="http://schemas.microsoft.com/office/powerpoint/2010/main" val="1649040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4E5C6A4-54DD-4DF4-92B6-CA0FBF3090AF}" type="datetimeFigureOut">
              <a:rPr lang="en-US" smtClean="0"/>
              <a:t>3/12/2014</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D935972-7F08-4637-860C-9E1B4F5BDF40}" type="slidenum">
              <a:rPr lang="en-US" smtClean="0"/>
              <a:t>‹#›</a:t>
            </a:fld>
            <a:endParaRPr lang="en-US"/>
          </a:p>
        </p:txBody>
      </p:sp>
    </p:spTree>
    <p:extLst>
      <p:ext uri="{BB962C8B-B14F-4D97-AF65-F5344CB8AC3E}">
        <p14:creationId xmlns:p14="http://schemas.microsoft.com/office/powerpoint/2010/main" val="26578927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Church History</a:t>
            </a:r>
            <a:endParaRPr lang="en-US" dirty="0"/>
          </a:p>
        </p:txBody>
      </p:sp>
      <p:sp>
        <p:nvSpPr>
          <p:cNvPr id="3" name="Subtitle 2"/>
          <p:cNvSpPr>
            <a:spLocks noGrp="1"/>
          </p:cNvSpPr>
          <p:nvPr>
            <p:ph type="subTitle" idx="1"/>
          </p:nvPr>
        </p:nvSpPr>
        <p:spPr/>
        <p:txBody>
          <a:bodyPr/>
          <a:lstStyle/>
          <a:p>
            <a:r>
              <a:rPr lang="en-US" dirty="0" smtClean="0"/>
              <a:t>Lesson 6</a:t>
            </a:r>
          </a:p>
          <a:p>
            <a:r>
              <a:rPr lang="en-US" dirty="0" smtClean="0"/>
              <a:t>The Restoration Movement</a:t>
            </a:r>
            <a:endParaRPr lang="en-US" dirty="0"/>
          </a:p>
        </p:txBody>
      </p:sp>
    </p:spTree>
    <p:extLst>
      <p:ext uri="{BB962C8B-B14F-4D97-AF65-F5344CB8AC3E}">
        <p14:creationId xmlns:p14="http://schemas.microsoft.com/office/powerpoint/2010/main" val="27795065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Restoration Defined</a:t>
            </a:r>
          </a:p>
        </p:txBody>
      </p:sp>
      <p:sp>
        <p:nvSpPr>
          <p:cNvPr id="3" name="Content Placeholder 2"/>
          <p:cNvSpPr>
            <a:spLocks noGrp="1"/>
          </p:cNvSpPr>
          <p:nvPr>
            <p:ph idx="1"/>
          </p:nvPr>
        </p:nvSpPr>
        <p:spPr/>
        <p:txBody>
          <a:bodyPr>
            <a:normAutofit fontScale="92500" lnSpcReduction="20000"/>
          </a:bodyPr>
          <a:lstStyle/>
          <a:p>
            <a:r>
              <a:rPr lang="en-US" dirty="0"/>
              <a:t>Rejection of human creeds and a call back to the </a:t>
            </a:r>
            <a:r>
              <a:rPr lang="en-US" dirty="0" smtClean="0"/>
              <a:t>Bible</a:t>
            </a:r>
            <a:endParaRPr lang="en-US" dirty="0" smtClean="0"/>
          </a:p>
          <a:p>
            <a:r>
              <a:rPr lang="en-US" dirty="0" smtClean="0"/>
              <a:t>Most </a:t>
            </a:r>
            <a:r>
              <a:rPr lang="en-US" dirty="0" smtClean="0"/>
              <a:t>evident in the frontier states: (West) Virginia, Ohio, Kentucky</a:t>
            </a:r>
          </a:p>
          <a:p>
            <a:r>
              <a:rPr lang="en-US" dirty="0" smtClean="0"/>
              <a:t>Separate movements began around 1800 and slowly merged into one during the 1830s</a:t>
            </a:r>
          </a:p>
          <a:p>
            <a:r>
              <a:rPr lang="en-US" dirty="0" smtClean="0"/>
              <a:t>Churches of Christ, et al were the </a:t>
            </a:r>
            <a:r>
              <a:rPr lang="en-US" dirty="0" smtClean="0"/>
              <a:t>6</a:t>
            </a:r>
            <a:r>
              <a:rPr lang="en-US" baseline="30000" dirty="0" smtClean="0"/>
              <a:t>th</a:t>
            </a:r>
            <a:r>
              <a:rPr lang="en-US" dirty="0" smtClean="0"/>
              <a:t> (4</a:t>
            </a:r>
            <a:r>
              <a:rPr lang="en-US" baseline="30000" dirty="0" smtClean="0"/>
              <a:t>th</a:t>
            </a:r>
            <a:r>
              <a:rPr lang="en-US" dirty="0" smtClean="0"/>
              <a:t>) </a:t>
            </a:r>
            <a:r>
              <a:rPr lang="en-US" dirty="0" smtClean="0"/>
              <a:t>largest religious body in US by 1850</a:t>
            </a:r>
            <a:endParaRPr lang="en-US" dirty="0"/>
          </a:p>
        </p:txBody>
      </p:sp>
    </p:spTree>
    <p:extLst>
      <p:ext uri="{BB962C8B-B14F-4D97-AF65-F5344CB8AC3E}">
        <p14:creationId xmlns:p14="http://schemas.microsoft.com/office/powerpoint/2010/main" val="12115911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Barton W. Stone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Presbyterian preacher</a:t>
            </a:r>
          </a:p>
          <a:p>
            <a:r>
              <a:rPr lang="en-US" dirty="0" smtClean="0"/>
              <a:t>Would </a:t>
            </a:r>
            <a:r>
              <a:rPr lang="en-US" dirty="0" smtClean="0"/>
              <a:t>hold up the Westminster Creed </a:t>
            </a:r>
            <a:r>
              <a:rPr lang="en-US" dirty="0" smtClean="0"/>
              <a:t>“as far </a:t>
            </a:r>
            <a:r>
              <a:rPr lang="en-US" dirty="0" smtClean="0"/>
              <a:t>as </a:t>
            </a:r>
            <a:r>
              <a:rPr lang="en-US" dirty="0" smtClean="0"/>
              <a:t>I see it consistent with </a:t>
            </a:r>
            <a:r>
              <a:rPr lang="en-US" dirty="0" smtClean="0"/>
              <a:t>the Word of God</a:t>
            </a:r>
            <a:r>
              <a:rPr lang="en-US" dirty="0" smtClean="0"/>
              <a:t>”</a:t>
            </a:r>
          </a:p>
          <a:p>
            <a:r>
              <a:rPr lang="en-US" dirty="0" smtClean="0"/>
              <a:t> </a:t>
            </a:r>
            <a:r>
              <a:rPr lang="en-US" dirty="0"/>
              <a:t>Spoke at Cane Ridge, KY in </a:t>
            </a:r>
            <a:r>
              <a:rPr lang="en-US" dirty="0" smtClean="0"/>
              <a:t>1801</a:t>
            </a:r>
            <a:endParaRPr lang="en-US" dirty="0" smtClean="0"/>
          </a:p>
          <a:p>
            <a:r>
              <a:rPr lang="en-US" dirty="0" smtClean="0"/>
              <a:t>Springfield Presbytery ca. 1803</a:t>
            </a:r>
          </a:p>
          <a:p>
            <a:r>
              <a:rPr lang="en-US" dirty="0" smtClean="0"/>
              <a:t>“Buried” Springfield Presbytery one year later finding it to be unbiblical</a:t>
            </a:r>
            <a:endParaRPr lang="en-US" dirty="0"/>
          </a:p>
        </p:txBody>
      </p:sp>
    </p:spTree>
    <p:extLst>
      <p:ext uri="{BB962C8B-B14F-4D97-AF65-F5344CB8AC3E}">
        <p14:creationId xmlns:p14="http://schemas.microsoft.com/office/powerpoint/2010/main" val="38349403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Barton W. Stone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Church autonomy:</a:t>
            </a:r>
          </a:p>
          <a:p>
            <a:pPr lvl="1"/>
            <a:r>
              <a:rPr lang="en-US" b="1" dirty="0"/>
              <a:t>1Pe 5:1-2</a:t>
            </a:r>
            <a:r>
              <a:rPr lang="en-US" dirty="0"/>
              <a:t>  </a:t>
            </a:r>
            <a:r>
              <a:rPr lang="en-US" i="1" dirty="0"/>
              <a:t>The elders among you I exhort, who am a fellow-elder, and a witness of the sufferings of Christ, who am also a partaker of the glory that shall be revealed:  (</a:t>
            </a:r>
            <a:r>
              <a:rPr lang="en-US" b="1" dirty="0"/>
              <a:t>2</a:t>
            </a:r>
            <a:r>
              <a:rPr lang="en-US" i="1" dirty="0"/>
              <a:t>)  </a:t>
            </a:r>
            <a:r>
              <a:rPr lang="en-US" b="1" i="1" dirty="0"/>
              <a:t>Tend the flock of God which is among you</a:t>
            </a:r>
            <a:r>
              <a:rPr lang="en-US" i="1" dirty="0"/>
              <a:t>, exercising the oversight, not of constraint, but willingly, according to the will of God; nor yet for filthy lucre, but of a ready mind;</a:t>
            </a:r>
          </a:p>
          <a:p>
            <a:endParaRPr lang="en-US" dirty="0"/>
          </a:p>
          <a:p>
            <a:pPr lvl="1"/>
            <a:endParaRPr lang="en-US" dirty="0"/>
          </a:p>
        </p:txBody>
      </p:sp>
    </p:spTree>
    <p:extLst>
      <p:ext uri="{BB962C8B-B14F-4D97-AF65-F5344CB8AC3E}">
        <p14:creationId xmlns:p14="http://schemas.microsoft.com/office/powerpoint/2010/main" val="999132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Barton W. Stone</a:t>
            </a:r>
          </a:p>
        </p:txBody>
      </p:sp>
      <p:sp>
        <p:nvSpPr>
          <p:cNvPr id="3" name="Content Placeholder 2"/>
          <p:cNvSpPr>
            <a:spLocks noGrp="1"/>
          </p:cNvSpPr>
          <p:nvPr>
            <p:ph idx="1"/>
          </p:nvPr>
        </p:nvSpPr>
        <p:spPr/>
        <p:txBody>
          <a:bodyPr>
            <a:normAutofit fontScale="92500" lnSpcReduction="20000"/>
          </a:bodyPr>
          <a:lstStyle/>
          <a:p>
            <a:r>
              <a:rPr lang="en-US" dirty="0" smtClean="0"/>
              <a:t>Respect for Bible authority:</a:t>
            </a:r>
          </a:p>
          <a:p>
            <a:pPr lvl="1"/>
            <a:r>
              <a:rPr lang="en-US" b="1" dirty="0"/>
              <a:t>Rev 22:18-19  </a:t>
            </a:r>
            <a:r>
              <a:rPr lang="en-US" i="1" dirty="0"/>
              <a:t>I testify unto every man that </a:t>
            </a:r>
            <a:r>
              <a:rPr lang="en-US" i="1" dirty="0" err="1"/>
              <a:t>heareth</a:t>
            </a:r>
            <a:r>
              <a:rPr lang="en-US" i="1" dirty="0"/>
              <a:t> the words of the prophecy of this book, if any man shall add unto them, God shall add unto him the plagues which are written in this book:  (</a:t>
            </a:r>
            <a:r>
              <a:rPr lang="en-US" b="1" dirty="0"/>
              <a:t>19</a:t>
            </a:r>
            <a:r>
              <a:rPr lang="en-US" i="1" dirty="0"/>
              <a:t>)  and if any man shall take away from the words of the book of this prophecy, God shall take away his part from the tree of life, and out of the holy city, which are written in this book.</a:t>
            </a:r>
          </a:p>
          <a:p>
            <a:endParaRPr lang="en-US" dirty="0"/>
          </a:p>
          <a:p>
            <a:pPr lvl="1"/>
            <a:endParaRPr lang="en-US" dirty="0"/>
          </a:p>
        </p:txBody>
      </p:sp>
    </p:spTree>
    <p:extLst>
      <p:ext uri="{BB962C8B-B14F-4D97-AF65-F5344CB8AC3E}">
        <p14:creationId xmlns:p14="http://schemas.microsoft.com/office/powerpoint/2010/main" val="26531519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Barton W. Stone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Baptism is immersion:</a:t>
            </a:r>
          </a:p>
          <a:p>
            <a:pPr lvl="1"/>
            <a:r>
              <a:rPr lang="en-US" b="1" dirty="0"/>
              <a:t>Rom 6:4  </a:t>
            </a:r>
            <a:r>
              <a:rPr lang="en-US" i="1" dirty="0"/>
              <a:t>We were buried therefore with him through baptism unto death: that like as Christ was raised from the dead through the glory of the Father, so we also might walk in newness of life</a:t>
            </a:r>
            <a:r>
              <a:rPr lang="en-US" i="1" dirty="0" smtClean="0"/>
              <a:t>.</a:t>
            </a:r>
            <a:endParaRPr lang="en-US" i="1" dirty="0"/>
          </a:p>
          <a:p>
            <a:pPr lvl="1"/>
            <a:r>
              <a:rPr lang="en-US" b="1" dirty="0"/>
              <a:t>Col 2:12  </a:t>
            </a:r>
            <a:r>
              <a:rPr lang="en-US" i="1" dirty="0"/>
              <a:t>having been buried with him in baptism, wherein ye were also raised with him through faith in the working of God, who raised him from the dead.</a:t>
            </a:r>
          </a:p>
          <a:p>
            <a:endParaRPr lang="en-US" dirty="0"/>
          </a:p>
          <a:p>
            <a:pPr lvl="1"/>
            <a:endParaRPr lang="en-US" dirty="0"/>
          </a:p>
        </p:txBody>
      </p:sp>
    </p:spTree>
    <p:extLst>
      <p:ext uri="{BB962C8B-B14F-4D97-AF65-F5344CB8AC3E}">
        <p14:creationId xmlns:p14="http://schemas.microsoft.com/office/powerpoint/2010/main" val="13889881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Thomas Campbell</a:t>
            </a:r>
            <a:endParaRPr lang="en-US" dirty="0"/>
          </a:p>
        </p:txBody>
      </p:sp>
      <p:sp>
        <p:nvSpPr>
          <p:cNvPr id="3" name="Content Placeholder 2"/>
          <p:cNvSpPr>
            <a:spLocks noGrp="1"/>
          </p:cNvSpPr>
          <p:nvPr>
            <p:ph idx="1"/>
          </p:nvPr>
        </p:nvSpPr>
        <p:spPr/>
        <p:txBody>
          <a:bodyPr/>
          <a:lstStyle/>
          <a:p>
            <a:r>
              <a:rPr lang="en-US" dirty="0" smtClean="0"/>
              <a:t>Presbyterian preacher</a:t>
            </a:r>
          </a:p>
          <a:p>
            <a:r>
              <a:rPr lang="en-US" dirty="0" smtClean="0"/>
              <a:t>Urged men to put aside creeds and seek unity based on the Bible</a:t>
            </a:r>
          </a:p>
          <a:p>
            <a:r>
              <a:rPr lang="en-US" dirty="0" smtClean="0"/>
              <a:t>“Where the </a:t>
            </a:r>
            <a:r>
              <a:rPr lang="en-US" dirty="0" smtClean="0"/>
              <a:t>Bible</a:t>
            </a:r>
            <a:r>
              <a:rPr lang="en-US" dirty="0" smtClean="0"/>
              <a:t> speaks, </a:t>
            </a:r>
            <a:r>
              <a:rPr lang="en-US" dirty="0" smtClean="0"/>
              <a:t>we speak; where the </a:t>
            </a:r>
            <a:r>
              <a:rPr lang="en-US" dirty="0" smtClean="0"/>
              <a:t>Bible is </a:t>
            </a:r>
            <a:r>
              <a:rPr lang="en-US" dirty="0" smtClean="0"/>
              <a:t>silent, we are silent.”</a:t>
            </a:r>
            <a:endParaRPr lang="en-US" dirty="0"/>
          </a:p>
        </p:txBody>
      </p:sp>
    </p:spTree>
    <p:extLst>
      <p:ext uri="{BB962C8B-B14F-4D97-AF65-F5344CB8AC3E}">
        <p14:creationId xmlns:p14="http://schemas.microsoft.com/office/powerpoint/2010/main" val="16503140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Alexander Campbell</a:t>
            </a:r>
            <a:endParaRPr lang="en-US" dirty="0"/>
          </a:p>
        </p:txBody>
      </p:sp>
      <p:sp>
        <p:nvSpPr>
          <p:cNvPr id="3" name="Content Placeholder 2"/>
          <p:cNvSpPr>
            <a:spLocks noGrp="1"/>
          </p:cNvSpPr>
          <p:nvPr>
            <p:ph idx="1"/>
          </p:nvPr>
        </p:nvSpPr>
        <p:spPr/>
        <p:txBody>
          <a:bodyPr/>
          <a:lstStyle/>
          <a:p>
            <a:r>
              <a:rPr lang="en-US" dirty="0" smtClean="0"/>
              <a:t>Thomas Campbell’s son (US arrival 1809)</a:t>
            </a:r>
          </a:p>
          <a:p>
            <a:r>
              <a:rPr lang="en-US" dirty="0" smtClean="0"/>
              <a:t>Independently developed similar reservations about Presbyterian teachings</a:t>
            </a:r>
          </a:p>
          <a:p>
            <a:r>
              <a:rPr lang="en-US" dirty="0" smtClean="0"/>
              <a:t>1811: Independent church w/o a creed; Lord’s Supper every Sunday </a:t>
            </a:r>
            <a:endParaRPr lang="en-US" dirty="0"/>
          </a:p>
        </p:txBody>
      </p:sp>
    </p:spTree>
    <p:extLst>
      <p:ext uri="{BB962C8B-B14F-4D97-AF65-F5344CB8AC3E}">
        <p14:creationId xmlns:p14="http://schemas.microsoft.com/office/powerpoint/2010/main" val="35286456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Alexander Campbell</a:t>
            </a:r>
          </a:p>
        </p:txBody>
      </p:sp>
      <p:sp>
        <p:nvSpPr>
          <p:cNvPr id="3" name="Content Placeholder 2"/>
          <p:cNvSpPr>
            <a:spLocks noGrp="1"/>
          </p:cNvSpPr>
          <p:nvPr>
            <p:ph idx="1"/>
          </p:nvPr>
        </p:nvSpPr>
        <p:spPr/>
        <p:txBody>
          <a:bodyPr>
            <a:normAutofit fontScale="92500" lnSpcReduction="10000"/>
          </a:bodyPr>
          <a:lstStyle/>
          <a:p>
            <a:r>
              <a:rPr lang="en-US" dirty="0" smtClean="0"/>
              <a:t>1812: Both Campbell’s baptized (immersed)</a:t>
            </a:r>
          </a:p>
          <a:p>
            <a:r>
              <a:rPr lang="en-US" dirty="0" smtClean="0"/>
              <a:t>Began teaching “believer’s baptism”</a:t>
            </a:r>
          </a:p>
          <a:p>
            <a:pPr lvl="1"/>
            <a:r>
              <a:rPr lang="en-US" b="1" dirty="0"/>
              <a:t>Mar 16:16  </a:t>
            </a:r>
            <a:r>
              <a:rPr lang="en-US" i="1" dirty="0"/>
              <a:t>He that </a:t>
            </a:r>
            <a:r>
              <a:rPr lang="en-US" b="1" i="1" dirty="0"/>
              <a:t>believeth </a:t>
            </a:r>
            <a:r>
              <a:rPr lang="en-US" i="1" dirty="0"/>
              <a:t>and is baptized shall be saved; but he that </a:t>
            </a:r>
            <a:r>
              <a:rPr lang="en-US" i="1" dirty="0" err="1"/>
              <a:t>disbelieveth</a:t>
            </a:r>
            <a:r>
              <a:rPr lang="en-US" i="1" dirty="0"/>
              <a:t> shall be condemned</a:t>
            </a:r>
            <a:r>
              <a:rPr lang="en-US" i="1" dirty="0" smtClean="0"/>
              <a:t>.</a:t>
            </a:r>
          </a:p>
          <a:p>
            <a:pPr lvl="1"/>
            <a:r>
              <a:rPr lang="en-US" b="1" dirty="0"/>
              <a:t>Act 8:12  </a:t>
            </a:r>
            <a:r>
              <a:rPr lang="en-US" i="1" dirty="0"/>
              <a:t>But when they </a:t>
            </a:r>
            <a:r>
              <a:rPr lang="en-US" b="1" i="1" dirty="0"/>
              <a:t>believed</a:t>
            </a:r>
            <a:r>
              <a:rPr lang="en-US" i="1" dirty="0"/>
              <a:t> Philip preaching good tidings concerning the kingdom of God and the name of Jesus Christ, they were baptized, both men and women.</a:t>
            </a:r>
          </a:p>
          <a:p>
            <a:endParaRPr lang="en-US" dirty="0"/>
          </a:p>
          <a:p>
            <a:pPr lvl="1"/>
            <a:endParaRPr lang="en-US" dirty="0"/>
          </a:p>
          <a:p>
            <a:endParaRPr lang="en-US" dirty="0"/>
          </a:p>
          <a:p>
            <a:pPr lvl="1"/>
            <a:endParaRPr lang="en-US" dirty="0"/>
          </a:p>
        </p:txBody>
      </p:sp>
    </p:spTree>
    <p:extLst>
      <p:ext uri="{BB962C8B-B14F-4D97-AF65-F5344CB8AC3E}">
        <p14:creationId xmlns:p14="http://schemas.microsoft.com/office/powerpoint/2010/main" val="2996453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Alexander Campbell</a:t>
            </a:r>
          </a:p>
        </p:txBody>
      </p:sp>
      <p:sp>
        <p:nvSpPr>
          <p:cNvPr id="3" name="Content Placeholder 2"/>
          <p:cNvSpPr>
            <a:spLocks noGrp="1"/>
          </p:cNvSpPr>
          <p:nvPr>
            <p:ph idx="1"/>
          </p:nvPr>
        </p:nvSpPr>
        <p:spPr/>
        <p:txBody>
          <a:bodyPr/>
          <a:lstStyle/>
          <a:p>
            <a:r>
              <a:rPr lang="en-US" dirty="0" smtClean="0"/>
              <a:t>Rejected by Presbyterians</a:t>
            </a:r>
          </a:p>
          <a:p>
            <a:r>
              <a:rPr lang="en-US" dirty="0" smtClean="0"/>
              <a:t>Associated with Baptists for a time</a:t>
            </a:r>
          </a:p>
          <a:p>
            <a:pPr lvl="1"/>
            <a:r>
              <a:rPr lang="en-US" i="1" dirty="0" smtClean="0"/>
              <a:t>Philadelphia Confession of Faith</a:t>
            </a:r>
          </a:p>
          <a:p>
            <a:pPr lvl="1"/>
            <a:r>
              <a:rPr lang="en-US" dirty="0" smtClean="0"/>
              <a:t>Old vs. New Covenant</a:t>
            </a:r>
          </a:p>
          <a:p>
            <a:pPr lvl="1"/>
            <a:r>
              <a:rPr lang="en-US" dirty="0" smtClean="0"/>
              <a:t>Purpose of baptism</a:t>
            </a:r>
          </a:p>
          <a:p>
            <a:pPr lvl="1"/>
            <a:r>
              <a:rPr lang="en-US" dirty="0" smtClean="0"/>
              <a:t>Lord’s Supper</a:t>
            </a:r>
            <a:endParaRPr lang="en-US" dirty="0"/>
          </a:p>
        </p:txBody>
      </p:sp>
    </p:spTree>
    <p:extLst>
      <p:ext uri="{BB962C8B-B14F-4D97-AF65-F5344CB8AC3E}">
        <p14:creationId xmlns:p14="http://schemas.microsoft.com/office/powerpoint/2010/main" val="13261271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Alexander Campbell</a:t>
            </a:r>
          </a:p>
        </p:txBody>
      </p:sp>
      <p:sp>
        <p:nvSpPr>
          <p:cNvPr id="3" name="Content Placeholder 2"/>
          <p:cNvSpPr>
            <a:spLocks noGrp="1"/>
          </p:cNvSpPr>
          <p:nvPr>
            <p:ph idx="1"/>
          </p:nvPr>
        </p:nvSpPr>
        <p:spPr/>
        <p:txBody>
          <a:bodyPr/>
          <a:lstStyle/>
          <a:p>
            <a:r>
              <a:rPr lang="en-US" dirty="0" smtClean="0"/>
              <a:t>Why Campbell?</a:t>
            </a:r>
          </a:p>
          <a:p>
            <a:pPr lvl="1"/>
            <a:r>
              <a:rPr lang="en-US" dirty="0" smtClean="0"/>
              <a:t>Well known public figure</a:t>
            </a:r>
          </a:p>
          <a:p>
            <a:pPr lvl="1"/>
            <a:r>
              <a:rPr lang="en-US" dirty="0" smtClean="0"/>
              <a:t>Intelligent</a:t>
            </a:r>
          </a:p>
          <a:p>
            <a:pPr lvl="1"/>
            <a:r>
              <a:rPr lang="en-US" b="1" dirty="0" smtClean="0"/>
              <a:t>Public debates</a:t>
            </a:r>
          </a:p>
          <a:p>
            <a:pPr lvl="1"/>
            <a:r>
              <a:rPr lang="en-US" b="1" dirty="0" smtClean="0"/>
              <a:t>Many writings</a:t>
            </a:r>
            <a:endParaRPr lang="en-US" b="1" dirty="0"/>
          </a:p>
        </p:txBody>
      </p:sp>
    </p:spTree>
    <p:extLst>
      <p:ext uri="{BB962C8B-B14F-4D97-AF65-F5344CB8AC3E}">
        <p14:creationId xmlns:p14="http://schemas.microsoft.com/office/powerpoint/2010/main" val="30514593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Religion In America ca. 1800</a:t>
            </a:r>
            <a:endParaRPr lang="en-US" dirty="0"/>
          </a:p>
        </p:txBody>
      </p:sp>
      <p:sp>
        <p:nvSpPr>
          <p:cNvPr id="3" name="Content Placeholder 2"/>
          <p:cNvSpPr>
            <a:spLocks noGrp="1"/>
          </p:cNvSpPr>
          <p:nvPr>
            <p:ph idx="1"/>
          </p:nvPr>
        </p:nvSpPr>
        <p:spPr/>
        <p:txBody>
          <a:bodyPr>
            <a:normAutofit lnSpcReduction="10000"/>
          </a:bodyPr>
          <a:lstStyle/>
          <a:p>
            <a:r>
              <a:rPr lang="en-US" dirty="0" smtClean="0"/>
              <a:t>Division:</a:t>
            </a:r>
          </a:p>
          <a:p>
            <a:pPr lvl="1"/>
            <a:r>
              <a:rPr lang="en-US" dirty="0" smtClean="0"/>
              <a:t>Episcopalian, Presbyterian:  Eastern seaboard</a:t>
            </a:r>
          </a:p>
          <a:p>
            <a:pPr lvl="1"/>
            <a:r>
              <a:rPr lang="en-US" dirty="0" smtClean="0"/>
              <a:t>Methodists, Baptists: Kentucky, Tennessee, Ohio</a:t>
            </a:r>
          </a:p>
          <a:p>
            <a:pPr lvl="1"/>
            <a:r>
              <a:rPr lang="en-US" dirty="0" smtClean="0"/>
              <a:t>No “unity in diversity”</a:t>
            </a:r>
          </a:p>
          <a:p>
            <a:r>
              <a:rPr lang="en-US" dirty="0" smtClean="0"/>
              <a:t>Creed: “idea or set of beliefs that guides the actions of a person or group” (Merriam-Webster online dictionary)</a:t>
            </a:r>
            <a:endParaRPr lang="en-US" dirty="0"/>
          </a:p>
        </p:txBody>
      </p:sp>
    </p:spTree>
    <p:extLst>
      <p:ext uri="{BB962C8B-B14F-4D97-AF65-F5344CB8AC3E}">
        <p14:creationId xmlns:p14="http://schemas.microsoft.com/office/powerpoint/2010/main" val="38392488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Walter Scott</a:t>
            </a:r>
            <a:endParaRPr lang="en-US" dirty="0"/>
          </a:p>
        </p:txBody>
      </p:sp>
      <p:sp>
        <p:nvSpPr>
          <p:cNvPr id="3" name="Content Placeholder 2"/>
          <p:cNvSpPr>
            <a:spLocks noGrp="1"/>
          </p:cNvSpPr>
          <p:nvPr>
            <p:ph idx="1"/>
          </p:nvPr>
        </p:nvSpPr>
        <p:spPr/>
        <p:txBody>
          <a:bodyPr/>
          <a:lstStyle/>
          <a:p>
            <a:r>
              <a:rPr lang="en-US" dirty="0" smtClean="0"/>
              <a:t>Well-spoken (at times)</a:t>
            </a:r>
          </a:p>
          <a:p>
            <a:r>
              <a:rPr lang="en-US" dirty="0" smtClean="0"/>
              <a:t>Based on the book of Acts, taught that conversion was a rational, logical process</a:t>
            </a:r>
          </a:p>
          <a:p>
            <a:r>
              <a:rPr lang="en-US" dirty="0" smtClean="0"/>
              <a:t>Contrasted Bible plan with Calvinism</a:t>
            </a:r>
          </a:p>
          <a:p>
            <a:r>
              <a:rPr lang="en-US" dirty="0" smtClean="0"/>
              <a:t>True unity is in Christ</a:t>
            </a:r>
            <a:endParaRPr lang="en-US" dirty="0"/>
          </a:p>
        </p:txBody>
      </p:sp>
    </p:spTree>
    <p:extLst>
      <p:ext uri="{BB962C8B-B14F-4D97-AF65-F5344CB8AC3E}">
        <p14:creationId xmlns:p14="http://schemas.microsoft.com/office/powerpoint/2010/main" val="39370818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Reasons For Success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Desire for unity</a:t>
            </a:r>
          </a:p>
          <a:p>
            <a:pPr lvl="1"/>
            <a:r>
              <a:rPr lang="en-US" b="1" dirty="0" err="1"/>
              <a:t>Joh</a:t>
            </a:r>
            <a:r>
              <a:rPr lang="en-US" b="1" dirty="0"/>
              <a:t> 17:20-21  </a:t>
            </a:r>
            <a:r>
              <a:rPr lang="en-US" i="1" dirty="0"/>
              <a:t>Neither for these only do I pray, but for them also that believe on me through their word;  (</a:t>
            </a:r>
            <a:r>
              <a:rPr lang="en-US" b="1" dirty="0"/>
              <a:t>21</a:t>
            </a:r>
            <a:r>
              <a:rPr lang="en-US" i="1" dirty="0"/>
              <a:t>)  that they may all be one; even as thou, Father, art in me, and I in thee, that they also may be in us: that the world may believe that thou didst send me</a:t>
            </a:r>
            <a:r>
              <a:rPr lang="en-US" i="1" dirty="0" smtClean="0"/>
              <a:t>.</a:t>
            </a:r>
          </a:p>
          <a:p>
            <a:pPr lvl="1"/>
            <a:r>
              <a:rPr lang="en-US" b="1" dirty="0"/>
              <a:t>1Co 1:10  </a:t>
            </a:r>
            <a:r>
              <a:rPr lang="en-US" i="1" dirty="0"/>
              <a:t>Now I beseech you, brethren, through the name of our Lord Jesus Christ, that ye all speak the same thing and that there be no divisions among you; but that ye be perfected together in the same mind and in the same judgment.</a:t>
            </a:r>
          </a:p>
          <a:p>
            <a:endParaRPr lang="en-US" dirty="0"/>
          </a:p>
          <a:p>
            <a:endParaRPr lang="en-US" dirty="0"/>
          </a:p>
          <a:p>
            <a:endParaRPr lang="en-US" dirty="0"/>
          </a:p>
          <a:p>
            <a:pPr lvl="1"/>
            <a:endParaRPr lang="en-US" dirty="0"/>
          </a:p>
        </p:txBody>
      </p:sp>
    </p:spTree>
    <p:extLst>
      <p:ext uri="{BB962C8B-B14F-4D97-AF65-F5344CB8AC3E}">
        <p14:creationId xmlns:p14="http://schemas.microsoft.com/office/powerpoint/2010/main" val="16124903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Reasons For Success</a:t>
            </a:r>
          </a:p>
        </p:txBody>
      </p:sp>
      <p:sp>
        <p:nvSpPr>
          <p:cNvPr id="3" name="Content Placeholder 2"/>
          <p:cNvSpPr>
            <a:spLocks noGrp="1"/>
          </p:cNvSpPr>
          <p:nvPr>
            <p:ph idx="1"/>
          </p:nvPr>
        </p:nvSpPr>
        <p:spPr/>
        <p:txBody>
          <a:bodyPr>
            <a:normAutofit lnSpcReduction="10000"/>
          </a:bodyPr>
          <a:lstStyle/>
          <a:p>
            <a:r>
              <a:rPr lang="en-US" dirty="0" smtClean="0"/>
              <a:t>Appeal to Bible authority</a:t>
            </a:r>
          </a:p>
          <a:p>
            <a:pPr lvl="1"/>
            <a:r>
              <a:rPr lang="en-US" b="1" dirty="0"/>
              <a:t>Act 17:11  </a:t>
            </a:r>
            <a:r>
              <a:rPr lang="en-US" i="1" dirty="0"/>
              <a:t>Now these were more noble than those in Thessalonica, in that they received the word with all readiness of the mind, </a:t>
            </a:r>
            <a:r>
              <a:rPr lang="en-US" b="1" i="1" dirty="0"/>
              <a:t>examining the Scriptures</a:t>
            </a:r>
            <a:r>
              <a:rPr lang="en-US" i="1" dirty="0"/>
              <a:t> daily, whether these things were so</a:t>
            </a:r>
            <a:r>
              <a:rPr lang="en-US" i="1" dirty="0" smtClean="0"/>
              <a:t>.</a:t>
            </a:r>
          </a:p>
          <a:p>
            <a:pPr lvl="1"/>
            <a:r>
              <a:rPr lang="en-US" dirty="0" smtClean="0"/>
              <a:t>IF…the Bible is all that is needed (2 Tim 3:16-17)</a:t>
            </a:r>
          </a:p>
          <a:p>
            <a:pPr lvl="1"/>
            <a:r>
              <a:rPr lang="en-US" dirty="0" smtClean="0"/>
              <a:t>THEN…creeds of man were unnecessary</a:t>
            </a:r>
          </a:p>
          <a:p>
            <a:pPr lvl="1"/>
            <a:endParaRPr lang="en-US" dirty="0"/>
          </a:p>
          <a:p>
            <a:endParaRPr lang="en-US" dirty="0"/>
          </a:p>
          <a:p>
            <a:pPr lvl="2"/>
            <a:endParaRPr lang="en-US" dirty="0"/>
          </a:p>
        </p:txBody>
      </p:sp>
    </p:spTree>
    <p:extLst>
      <p:ext uri="{BB962C8B-B14F-4D97-AF65-F5344CB8AC3E}">
        <p14:creationId xmlns:p14="http://schemas.microsoft.com/office/powerpoint/2010/main" val="28797908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Reasons For Success</a:t>
            </a:r>
          </a:p>
        </p:txBody>
      </p:sp>
      <p:sp>
        <p:nvSpPr>
          <p:cNvPr id="3" name="Content Placeholder 2"/>
          <p:cNvSpPr>
            <a:spLocks noGrp="1"/>
          </p:cNvSpPr>
          <p:nvPr>
            <p:ph idx="1"/>
          </p:nvPr>
        </p:nvSpPr>
        <p:spPr/>
        <p:txBody>
          <a:bodyPr/>
          <a:lstStyle/>
          <a:p>
            <a:r>
              <a:rPr lang="en-US" dirty="0" smtClean="0"/>
              <a:t>Reason</a:t>
            </a:r>
          </a:p>
          <a:p>
            <a:pPr lvl="1"/>
            <a:r>
              <a:rPr lang="en-US" dirty="0" smtClean="0"/>
              <a:t>Bible can be understood by all (Acts 17:11; </a:t>
            </a:r>
            <a:r>
              <a:rPr lang="en-US" dirty="0" err="1" smtClean="0"/>
              <a:t>Eph</a:t>
            </a:r>
            <a:r>
              <a:rPr lang="en-US" dirty="0" smtClean="0"/>
              <a:t> 3:3-5)</a:t>
            </a:r>
          </a:p>
          <a:p>
            <a:r>
              <a:rPr lang="en-US" dirty="0" smtClean="0"/>
              <a:t>Emphasis on the Bible plan of salvation</a:t>
            </a:r>
          </a:p>
          <a:p>
            <a:r>
              <a:rPr lang="en-US" dirty="0" smtClean="0"/>
              <a:t>Not afraid of conflict</a:t>
            </a:r>
            <a:endParaRPr lang="en-US" dirty="0"/>
          </a:p>
        </p:txBody>
      </p:sp>
    </p:spTree>
    <p:extLst>
      <p:ext uri="{BB962C8B-B14F-4D97-AF65-F5344CB8AC3E}">
        <p14:creationId xmlns:p14="http://schemas.microsoft.com/office/powerpoint/2010/main" val="17830046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Religion In America ca. 1800</a:t>
            </a:r>
            <a:endParaRPr lang="en-US" dirty="0"/>
          </a:p>
        </p:txBody>
      </p:sp>
      <p:sp>
        <p:nvSpPr>
          <p:cNvPr id="3" name="Content Placeholder 2"/>
          <p:cNvSpPr>
            <a:spLocks noGrp="1"/>
          </p:cNvSpPr>
          <p:nvPr>
            <p:ph idx="1"/>
          </p:nvPr>
        </p:nvSpPr>
        <p:spPr/>
        <p:txBody>
          <a:bodyPr>
            <a:normAutofit lnSpcReduction="10000"/>
          </a:bodyPr>
          <a:lstStyle/>
          <a:p>
            <a:r>
              <a:rPr lang="en-US" dirty="0" smtClean="0"/>
              <a:t>The Great Revival:</a:t>
            </a:r>
          </a:p>
          <a:p>
            <a:pPr lvl="1"/>
            <a:r>
              <a:rPr lang="en-US" dirty="0" smtClean="0"/>
              <a:t>19</a:t>
            </a:r>
            <a:r>
              <a:rPr lang="en-US" baseline="30000" dirty="0" smtClean="0"/>
              <a:t>th</a:t>
            </a:r>
            <a:r>
              <a:rPr lang="en-US" dirty="0" smtClean="0"/>
              <a:t> century</a:t>
            </a:r>
          </a:p>
          <a:p>
            <a:pPr lvl="1"/>
            <a:r>
              <a:rPr lang="en-US" dirty="0" smtClean="0"/>
              <a:t>“Interdenominational”</a:t>
            </a:r>
          </a:p>
          <a:p>
            <a:pPr lvl="1"/>
            <a:r>
              <a:rPr lang="en-US" dirty="0" smtClean="0"/>
              <a:t>Interest and confusion</a:t>
            </a:r>
          </a:p>
          <a:p>
            <a:pPr lvl="1"/>
            <a:r>
              <a:rPr lang="en-US" dirty="0" smtClean="0"/>
              <a:t>“What next?”</a:t>
            </a:r>
          </a:p>
          <a:p>
            <a:r>
              <a:rPr lang="en-US" dirty="0" smtClean="0"/>
              <a:t>Liberty: Independent thinking, independent congregations</a:t>
            </a:r>
            <a:endParaRPr lang="en-US" dirty="0"/>
          </a:p>
        </p:txBody>
      </p:sp>
    </p:spTree>
    <p:extLst>
      <p:ext uri="{BB962C8B-B14F-4D97-AF65-F5344CB8AC3E}">
        <p14:creationId xmlns:p14="http://schemas.microsoft.com/office/powerpoint/2010/main" val="9670976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Restoration In Context</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3821936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Restoration In Context</a:t>
            </a:r>
            <a:endParaRPr lang="en-US" dirty="0"/>
          </a:p>
        </p:txBody>
      </p:sp>
      <p:sp>
        <p:nvSpPr>
          <p:cNvPr id="3" name="Content Placeholder 2"/>
          <p:cNvSpPr>
            <a:spLocks noGrp="1"/>
          </p:cNvSpPr>
          <p:nvPr>
            <p:ph idx="1"/>
          </p:nvPr>
        </p:nvSpPr>
        <p:spPr/>
        <p:txBody>
          <a:bodyPr/>
          <a:lstStyle/>
          <a:p>
            <a:r>
              <a:rPr lang="en-US" b="1" dirty="0"/>
              <a:t>Dan 2:44  </a:t>
            </a:r>
            <a:r>
              <a:rPr lang="en-US" i="1" dirty="0"/>
              <a:t>And in the days of those kings shall the </a:t>
            </a:r>
            <a:r>
              <a:rPr lang="en-US" b="1" i="1" dirty="0"/>
              <a:t>God of heaven set up a kingdom </a:t>
            </a:r>
            <a:r>
              <a:rPr lang="en-US" i="1" dirty="0"/>
              <a:t>which shall never be destroyed, nor shall the sovereignty thereof be left to another people; but it shall break in pieces and consume all these kingdoms, and </a:t>
            </a:r>
            <a:r>
              <a:rPr lang="en-US" b="1" i="1" dirty="0"/>
              <a:t>it shall stand for ever</a:t>
            </a:r>
            <a:r>
              <a:rPr lang="en-US" i="1" dirty="0"/>
              <a:t>.</a:t>
            </a:r>
          </a:p>
          <a:p>
            <a:endParaRPr lang="en-US" dirty="0"/>
          </a:p>
          <a:p>
            <a:endParaRPr lang="en-US" dirty="0"/>
          </a:p>
        </p:txBody>
      </p:sp>
    </p:spTree>
    <p:extLst>
      <p:ext uri="{BB962C8B-B14F-4D97-AF65-F5344CB8AC3E}">
        <p14:creationId xmlns:p14="http://schemas.microsoft.com/office/powerpoint/2010/main" val="16256343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Restoration In Context</a:t>
            </a:r>
            <a:endParaRPr lang="en-US" dirty="0"/>
          </a:p>
        </p:txBody>
      </p:sp>
      <p:sp>
        <p:nvSpPr>
          <p:cNvPr id="3" name="Content Placeholder 2"/>
          <p:cNvSpPr>
            <a:spLocks noGrp="1"/>
          </p:cNvSpPr>
          <p:nvPr>
            <p:ph idx="1"/>
          </p:nvPr>
        </p:nvSpPr>
        <p:spPr/>
        <p:txBody>
          <a:bodyPr>
            <a:normAutofit fontScale="85000" lnSpcReduction="20000"/>
          </a:bodyPr>
          <a:lstStyle/>
          <a:p>
            <a:r>
              <a:rPr lang="en-US" b="1" dirty="0" err="1"/>
              <a:t>Eph</a:t>
            </a:r>
            <a:r>
              <a:rPr lang="en-US" b="1" dirty="0"/>
              <a:t> 3:9-12</a:t>
            </a:r>
            <a:r>
              <a:rPr lang="en-US" dirty="0"/>
              <a:t>  </a:t>
            </a:r>
            <a:r>
              <a:rPr lang="en-US" i="1" dirty="0"/>
              <a:t>and to make </a:t>
            </a:r>
            <a:r>
              <a:rPr lang="en-US" b="1" i="1" dirty="0"/>
              <a:t>all men </a:t>
            </a:r>
            <a:r>
              <a:rPr lang="en-US" i="1" dirty="0"/>
              <a:t>see what is the dispensation of the mystery which for ages hath been hid in God who created all things;  (</a:t>
            </a:r>
            <a:r>
              <a:rPr lang="en-US" b="1" dirty="0"/>
              <a:t>10</a:t>
            </a:r>
            <a:r>
              <a:rPr lang="en-US" i="1" dirty="0"/>
              <a:t>)  to the intent that now unto the principalities and the powers in the heavenly places </a:t>
            </a:r>
            <a:r>
              <a:rPr lang="en-US" b="1" i="1" dirty="0"/>
              <a:t>might be made known through the church the manifold wisdom of God</a:t>
            </a:r>
            <a:r>
              <a:rPr lang="en-US" i="1" dirty="0"/>
              <a:t>,  (</a:t>
            </a:r>
            <a:r>
              <a:rPr lang="en-US" b="1" dirty="0"/>
              <a:t>11</a:t>
            </a:r>
            <a:r>
              <a:rPr lang="en-US" i="1" dirty="0"/>
              <a:t>)  according to the </a:t>
            </a:r>
            <a:r>
              <a:rPr lang="en-US" b="1" i="1" dirty="0"/>
              <a:t>eternal purpose </a:t>
            </a:r>
            <a:r>
              <a:rPr lang="en-US" i="1" dirty="0"/>
              <a:t>which he purposed in Christ Jesus our Lord:  (</a:t>
            </a:r>
            <a:r>
              <a:rPr lang="en-US" b="1" dirty="0"/>
              <a:t>12</a:t>
            </a:r>
            <a:r>
              <a:rPr lang="en-US" i="1" dirty="0"/>
              <a:t>)  in whom we have boldness and access in confidence through our faith in him.</a:t>
            </a:r>
          </a:p>
          <a:p>
            <a:endParaRPr lang="en-US" dirty="0"/>
          </a:p>
          <a:p>
            <a:endParaRPr lang="en-US" dirty="0"/>
          </a:p>
        </p:txBody>
      </p:sp>
    </p:spTree>
    <p:extLst>
      <p:ext uri="{BB962C8B-B14F-4D97-AF65-F5344CB8AC3E}">
        <p14:creationId xmlns:p14="http://schemas.microsoft.com/office/powerpoint/2010/main" val="24354023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Restoration In Context</a:t>
            </a:r>
            <a:endParaRPr lang="en-US" dirty="0"/>
          </a:p>
        </p:txBody>
      </p:sp>
      <p:sp>
        <p:nvSpPr>
          <p:cNvPr id="3" name="Content Placeholder 2"/>
          <p:cNvSpPr>
            <a:spLocks noGrp="1"/>
          </p:cNvSpPr>
          <p:nvPr>
            <p:ph idx="1"/>
          </p:nvPr>
        </p:nvSpPr>
        <p:spPr/>
        <p:txBody>
          <a:bodyPr>
            <a:normAutofit fontScale="55000" lnSpcReduction="20000"/>
          </a:bodyPr>
          <a:lstStyle/>
          <a:p>
            <a:r>
              <a:rPr lang="en-US" b="1" dirty="0"/>
              <a:t>Isa 55:8-13  </a:t>
            </a:r>
            <a:r>
              <a:rPr lang="en-US" i="1" dirty="0"/>
              <a:t>For my thoughts are not your thoughts, neither are your ways my ways, </a:t>
            </a:r>
            <a:r>
              <a:rPr lang="en-US" i="1" dirty="0" err="1"/>
              <a:t>saith</a:t>
            </a:r>
            <a:r>
              <a:rPr lang="en-US" i="1" dirty="0"/>
              <a:t> Jehovah.  (</a:t>
            </a:r>
            <a:r>
              <a:rPr lang="en-US" b="1" dirty="0"/>
              <a:t>9</a:t>
            </a:r>
            <a:r>
              <a:rPr lang="en-US" i="1" dirty="0"/>
              <a:t>)  For as the heavens are higher than the earth, so are my ways higher than your ways, and my thoughts than your thoughts.  (</a:t>
            </a:r>
            <a:r>
              <a:rPr lang="en-US" b="1" dirty="0"/>
              <a:t>10</a:t>
            </a:r>
            <a:r>
              <a:rPr lang="en-US" i="1" dirty="0"/>
              <a:t>)  For as the rain cometh down and the snow from heaven, and </a:t>
            </a:r>
            <a:r>
              <a:rPr lang="en-US" i="1" dirty="0" err="1"/>
              <a:t>returneth</a:t>
            </a:r>
            <a:r>
              <a:rPr lang="en-US" i="1" dirty="0"/>
              <a:t> not thither, but </a:t>
            </a:r>
            <a:r>
              <a:rPr lang="en-US" i="1" dirty="0" err="1"/>
              <a:t>watereth</a:t>
            </a:r>
            <a:r>
              <a:rPr lang="en-US" i="1" dirty="0"/>
              <a:t> the earth, and </a:t>
            </a:r>
            <a:r>
              <a:rPr lang="en-US" i="1" dirty="0" err="1"/>
              <a:t>maketh</a:t>
            </a:r>
            <a:r>
              <a:rPr lang="en-US" i="1" dirty="0"/>
              <a:t> it bring forth and bud, and </a:t>
            </a:r>
            <a:r>
              <a:rPr lang="en-US" i="1" dirty="0" err="1"/>
              <a:t>giveth</a:t>
            </a:r>
            <a:r>
              <a:rPr lang="en-US" i="1" dirty="0"/>
              <a:t> seed to the sower and bread to the eater;  (</a:t>
            </a:r>
            <a:r>
              <a:rPr lang="en-US" b="1" dirty="0"/>
              <a:t>11</a:t>
            </a:r>
            <a:r>
              <a:rPr lang="en-US" i="1" dirty="0"/>
              <a:t>)  so shall my word be that </a:t>
            </a:r>
            <a:r>
              <a:rPr lang="en-US" i="1" dirty="0" err="1"/>
              <a:t>goeth</a:t>
            </a:r>
            <a:r>
              <a:rPr lang="en-US" i="1" dirty="0"/>
              <a:t> forth out of my mouth: </a:t>
            </a:r>
            <a:r>
              <a:rPr lang="en-US" b="1" i="1" dirty="0"/>
              <a:t>it shall not return unto me void, but it shall accomplish that which I please, and it shall prosper in the thing whereto I sent it.  </a:t>
            </a:r>
            <a:r>
              <a:rPr lang="en-US" i="1" dirty="0"/>
              <a:t>(</a:t>
            </a:r>
            <a:r>
              <a:rPr lang="en-US" b="1" dirty="0"/>
              <a:t>12</a:t>
            </a:r>
            <a:r>
              <a:rPr lang="en-US" i="1" dirty="0"/>
              <a:t>)  For ye shall go out with joy, and be led forth with peace: the mountains and the hills shall break forth before you into singing; and all the trees of the fields shall clap their hands.  (</a:t>
            </a:r>
            <a:r>
              <a:rPr lang="en-US" b="1" dirty="0"/>
              <a:t>13</a:t>
            </a:r>
            <a:r>
              <a:rPr lang="en-US" i="1" dirty="0"/>
              <a:t>)  Instead of the thorn shall come up the fir-tree; and instead of the brier shall come up the myrtle-tree: and it shall be to Jehovah for a name, for an everlasting sign that shall not be cut off.</a:t>
            </a:r>
          </a:p>
          <a:p>
            <a:endParaRPr lang="en-US" dirty="0"/>
          </a:p>
          <a:p>
            <a:endParaRPr lang="en-US" dirty="0"/>
          </a:p>
        </p:txBody>
      </p:sp>
    </p:spTree>
    <p:extLst>
      <p:ext uri="{BB962C8B-B14F-4D97-AF65-F5344CB8AC3E}">
        <p14:creationId xmlns:p14="http://schemas.microsoft.com/office/powerpoint/2010/main" val="11919226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Restoration In Context</a:t>
            </a:r>
            <a:endParaRPr lang="en-US" dirty="0"/>
          </a:p>
        </p:txBody>
      </p:sp>
      <p:sp>
        <p:nvSpPr>
          <p:cNvPr id="3" name="Content Placeholder 2"/>
          <p:cNvSpPr>
            <a:spLocks noGrp="1"/>
          </p:cNvSpPr>
          <p:nvPr>
            <p:ph idx="1"/>
          </p:nvPr>
        </p:nvSpPr>
        <p:spPr/>
        <p:txBody>
          <a:bodyPr>
            <a:normAutofit fontScale="62500" lnSpcReduction="20000"/>
          </a:bodyPr>
          <a:lstStyle/>
          <a:p>
            <a:r>
              <a:rPr lang="en-US" b="1" dirty="0"/>
              <a:t>1Ki 19:14-18  </a:t>
            </a:r>
            <a:r>
              <a:rPr lang="en-US" i="1" dirty="0"/>
              <a:t>And he said, I have been very jealous for Jehovah, the God of hosts; for the children of Israel have forsaken thy covenant, thrown down thine altars, and slain thy prophets with the sword; and I, even </a:t>
            </a:r>
            <a:r>
              <a:rPr lang="en-US" b="1" i="1" dirty="0"/>
              <a:t>I only, am left;</a:t>
            </a:r>
            <a:r>
              <a:rPr lang="en-US" i="1" dirty="0"/>
              <a:t> and they seek my life, to take it away.  (</a:t>
            </a:r>
            <a:r>
              <a:rPr lang="en-US" b="1" dirty="0"/>
              <a:t>15</a:t>
            </a:r>
            <a:r>
              <a:rPr lang="en-US" i="1" dirty="0"/>
              <a:t>)  And Jehovah said unto him, Go, return on thy way to the wilderness of Damascus: and when thou </a:t>
            </a:r>
            <a:r>
              <a:rPr lang="en-US" i="1" dirty="0" err="1"/>
              <a:t>comest</a:t>
            </a:r>
            <a:r>
              <a:rPr lang="en-US" i="1" dirty="0"/>
              <a:t>, thou shalt anoint </a:t>
            </a:r>
            <a:r>
              <a:rPr lang="en-US" i="1" dirty="0" err="1"/>
              <a:t>Hazael</a:t>
            </a:r>
            <a:r>
              <a:rPr lang="en-US" i="1" dirty="0"/>
              <a:t> to be king over Syria;  (</a:t>
            </a:r>
            <a:r>
              <a:rPr lang="en-US" b="1" dirty="0"/>
              <a:t>16</a:t>
            </a:r>
            <a:r>
              <a:rPr lang="en-US" i="1" dirty="0"/>
              <a:t>)  and Jehu the son of </a:t>
            </a:r>
            <a:r>
              <a:rPr lang="en-US" i="1" dirty="0" err="1"/>
              <a:t>Nimshi</a:t>
            </a:r>
            <a:r>
              <a:rPr lang="en-US" i="1" dirty="0"/>
              <a:t> shalt thou anoint to be king over Israel; and Elisha the son of </a:t>
            </a:r>
            <a:r>
              <a:rPr lang="en-US" i="1" dirty="0" err="1"/>
              <a:t>Shaphat</a:t>
            </a:r>
            <a:r>
              <a:rPr lang="en-US" i="1" dirty="0"/>
              <a:t> of Abel-</a:t>
            </a:r>
            <a:r>
              <a:rPr lang="en-US" i="1" dirty="0" err="1"/>
              <a:t>meholah</a:t>
            </a:r>
            <a:r>
              <a:rPr lang="en-US" i="1" dirty="0"/>
              <a:t> shalt thou anoint to be prophet in thy room.  (</a:t>
            </a:r>
            <a:r>
              <a:rPr lang="en-US" b="1" dirty="0"/>
              <a:t>17</a:t>
            </a:r>
            <a:r>
              <a:rPr lang="en-US" i="1" dirty="0"/>
              <a:t>)  And it shall come to pass, that him that </a:t>
            </a:r>
            <a:r>
              <a:rPr lang="en-US" i="1" dirty="0" err="1"/>
              <a:t>escapeth</a:t>
            </a:r>
            <a:r>
              <a:rPr lang="en-US" i="1" dirty="0"/>
              <a:t> from the sword of </a:t>
            </a:r>
            <a:r>
              <a:rPr lang="en-US" i="1" dirty="0" err="1"/>
              <a:t>Hazael</a:t>
            </a:r>
            <a:r>
              <a:rPr lang="en-US" i="1" dirty="0"/>
              <a:t> shall Jehu slay; and him that </a:t>
            </a:r>
            <a:r>
              <a:rPr lang="en-US" i="1" dirty="0" err="1"/>
              <a:t>escapeth</a:t>
            </a:r>
            <a:r>
              <a:rPr lang="en-US" i="1" dirty="0"/>
              <a:t> from the sword of Jehu shall Elisha slay.  (</a:t>
            </a:r>
            <a:r>
              <a:rPr lang="en-US" b="1" dirty="0"/>
              <a:t>18</a:t>
            </a:r>
            <a:r>
              <a:rPr lang="en-US" i="1" dirty="0"/>
              <a:t>)  </a:t>
            </a:r>
            <a:r>
              <a:rPr lang="en-US" b="1" i="1" dirty="0"/>
              <a:t>Yet will I leave me seven thousand in Israel, all the knees which have not bowed unto Baal, and every mouth which hath not kissed him.</a:t>
            </a:r>
          </a:p>
          <a:p>
            <a:endParaRPr lang="en-US" dirty="0"/>
          </a:p>
          <a:p>
            <a:endParaRPr lang="en-US" dirty="0"/>
          </a:p>
        </p:txBody>
      </p:sp>
    </p:spTree>
    <p:extLst>
      <p:ext uri="{BB962C8B-B14F-4D97-AF65-F5344CB8AC3E}">
        <p14:creationId xmlns:p14="http://schemas.microsoft.com/office/powerpoint/2010/main" val="23556280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Restoration Defined</a:t>
            </a:r>
            <a:endParaRPr lang="en-US" dirty="0"/>
          </a:p>
        </p:txBody>
      </p:sp>
      <p:sp>
        <p:nvSpPr>
          <p:cNvPr id="3" name="Content Placeholder 2"/>
          <p:cNvSpPr>
            <a:spLocks noGrp="1"/>
          </p:cNvSpPr>
          <p:nvPr>
            <p:ph idx="1"/>
          </p:nvPr>
        </p:nvSpPr>
        <p:spPr/>
        <p:txBody>
          <a:bodyPr>
            <a:normAutofit fontScale="92500"/>
          </a:bodyPr>
          <a:lstStyle/>
          <a:p>
            <a:r>
              <a:rPr lang="en-US" dirty="0" smtClean="0"/>
              <a:t>Rejection of human creeds and a call back to the Bible</a:t>
            </a:r>
          </a:p>
          <a:p>
            <a:r>
              <a:rPr lang="en-US" b="1" dirty="0"/>
              <a:t>2Ti 3:16-17  </a:t>
            </a:r>
            <a:r>
              <a:rPr lang="en-US" i="1" dirty="0"/>
              <a:t>Every scripture inspired of God is also profitable for teaching, for reproof, for correction, for instruction which is in righteousness.  (</a:t>
            </a:r>
            <a:r>
              <a:rPr lang="en-US" b="1" dirty="0"/>
              <a:t>17</a:t>
            </a:r>
            <a:r>
              <a:rPr lang="en-US" i="1" dirty="0"/>
              <a:t>)  That the man of God may be </a:t>
            </a:r>
            <a:r>
              <a:rPr lang="en-US" b="1" i="1" dirty="0"/>
              <a:t>complete, furnished completely</a:t>
            </a:r>
            <a:r>
              <a:rPr lang="en-US" i="1" dirty="0"/>
              <a:t> unto every good work.</a:t>
            </a:r>
          </a:p>
          <a:p>
            <a:endParaRPr lang="en-US" dirty="0"/>
          </a:p>
          <a:p>
            <a:endParaRPr lang="en-US" dirty="0"/>
          </a:p>
        </p:txBody>
      </p:sp>
    </p:spTree>
    <p:extLst>
      <p:ext uri="{BB962C8B-B14F-4D97-AF65-F5344CB8AC3E}">
        <p14:creationId xmlns:p14="http://schemas.microsoft.com/office/powerpoint/2010/main" val="32895451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615</TotalTime>
  <Words>1526</Words>
  <Application>Microsoft Office PowerPoint</Application>
  <PresentationFormat>On-screen Show (16:9)</PresentationFormat>
  <Paragraphs>99</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Church History</vt:lpstr>
      <vt:lpstr>Religion In America ca. 1800</vt:lpstr>
      <vt:lpstr>Religion In America ca. 1800</vt:lpstr>
      <vt:lpstr>Restoration In Context</vt:lpstr>
      <vt:lpstr>Restoration In Context</vt:lpstr>
      <vt:lpstr>Restoration In Context</vt:lpstr>
      <vt:lpstr>Restoration In Context</vt:lpstr>
      <vt:lpstr>Restoration In Context</vt:lpstr>
      <vt:lpstr>Restoration Defined</vt:lpstr>
      <vt:lpstr>Restoration Defined</vt:lpstr>
      <vt:lpstr>Barton W. Stone</vt:lpstr>
      <vt:lpstr>Barton W. Stone</vt:lpstr>
      <vt:lpstr>Barton W. Stone</vt:lpstr>
      <vt:lpstr>Barton W. Stone</vt:lpstr>
      <vt:lpstr>Thomas Campbell</vt:lpstr>
      <vt:lpstr>Alexander Campbell</vt:lpstr>
      <vt:lpstr>Alexander Campbell</vt:lpstr>
      <vt:lpstr>Alexander Campbell</vt:lpstr>
      <vt:lpstr>Alexander Campbell</vt:lpstr>
      <vt:lpstr>Walter Scott</vt:lpstr>
      <vt:lpstr>Reasons For Success</vt:lpstr>
      <vt:lpstr>Reasons For Success</vt:lpstr>
      <vt:lpstr>Reasons For Success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 R. Davis</dc:creator>
  <cp:lastModifiedBy>Matt R. Davis</cp:lastModifiedBy>
  <cp:revision>31</cp:revision>
  <dcterms:created xsi:type="dcterms:W3CDTF">2014-03-11T02:22:47Z</dcterms:created>
  <dcterms:modified xsi:type="dcterms:W3CDTF">2014-03-12T21:53:39Z</dcterms:modified>
</cp:coreProperties>
</file>