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90" y="-31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4B09E5-589E-4819-A1AC-7CECBD176262}" type="datetimeFigureOut">
              <a:rPr lang="en-US" smtClean="0"/>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8D9C5-5083-4E92-ACCC-F847495C6769}" type="slidenum">
              <a:rPr lang="en-US" smtClean="0"/>
              <a:t>‹#›</a:t>
            </a:fld>
            <a:endParaRPr lang="en-US"/>
          </a:p>
        </p:txBody>
      </p:sp>
    </p:spTree>
    <p:extLst>
      <p:ext uri="{BB962C8B-B14F-4D97-AF65-F5344CB8AC3E}">
        <p14:creationId xmlns:p14="http://schemas.microsoft.com/office/powerpoint/2010/main" val="4084443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4B09E5-589E-4819-A1AC-7CECBD176262}" type="datetimeFigureOut">
              <a:rPr lang="en-US" smtClean="0"/>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8D9C5-5083-4E92-ACCC-F847495C6769}" type="slidenum">
              <a:rPr lang="en-US" smtClean="0"/>
              <a:t>‹#›</a:t>
            </a:fld>
            <a:endParaRPr lang="en-US"/>
          </a:p>
        </p:txBody>
      </p:sp>
    </p:spTree>
    <p:extLst>
      <p:ext uri="{BB962C8B-B14F-4D97-AF65-F5344CB8AC3E}">
        <p14:creationId xmlns:p14="http://schemas.microsoft.com/office/powerpoint/2010/main" val="4016328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4B09E5-589E-4819-A1AC-7CECBD176262}" type="datetimeFigureOut">
              <a:rPr lang="en-US" smtClean="0"/>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8D9C5-5083-4E92-ACCC-F847495C6769}" type="slidenum">
              <a:rPr lang="en-US" smtClean="0"/>
              <a:t>‹#›</a:t>
            </a:fld>
            <a:endParaRPr lang="en-US"/>
          </a:p>
        </p:txBody>
      </p:sp>
    </p:spTree>
    <p:extLst>
      <p:ext uri="{BB962C8B-B14F-4D97-AF65-F5344CB8AC3E}">
        <p14:creationId xmlns:p14="http://schemas.microsoft.com/office/powerpoint/2010/main" val="835225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4B09E5-589E-4819-A1AC-7CECBD176262}" type="datetimeFigureOut">
              <a:rPr lang="en-US" smtClean="0"/>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8D9C5-5083-4E92-ACCC-F847495C6769}" type="slidenum">
              <a:rPr lang="en-US" smtClean="0"/>
              <a:t>‹#›</a:t>
            </a:fld>
            <a:endParaRPr lang="en-US"/>
          </a:p>
        </p:txBody>
      </p:sp>
    </p:spTree>
    <p:extLst>
      <p:ext uri="{BB962C8B-B14F-4D97-AF65-F5344CB8AC3E}">
        <p14:creationId xmlns:p14="http://schemas.microsoft.com/office/powerpoint/2010/main" val="442551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4B09E5-589E-4819-A1AC-7CECBD176262}" type="datetimeFigureOut">
              <a:rPr lang="en-US" smtClean="0"/>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8D9C5-5083-4E92-ACCC-F847495C6769}" type="slidenum">
              <a:rPr lang="en-US" smtClean="0"/>
              <a:t>‹#›</a:t>
            </a:fld>
            <a:endParaRPr lang="en-US"/>
          </a:p>
        </p:txBody>
      </p:sp>
    </p:spTree>
    <p:extLst>
      <p:ext uri="{BB962C8B-B14F-4D97-AF65-F5344CB8AC3E}">
        <p14:creationId xmlns:p14="http://schemas.microsoft.com/office/powerpoint/2010/main" val="1299336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4B09E5-589E-4819-A1AC-7CECBD176262}" type="datetimeFigureOut">
              <a:rPr lang="en-US" smtClean="0"/>
              <a:t>3/18/2014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8D9C5-5083-4E92-ACCC-F847495C6769}" type="slidenum">
              <a:rPr lang="en-US" smtClean="0"/>
              <a:t>‹#›</a:t>
            </a:fld>
            <a:endParaRPr lang="en-US"/>
          </a:p>
        </p:txBody>
      </p:sp>
    </p:spTree>
    <p:extLst>
      <p:ext uri="{BB962C8B-B14F-4D97-AF65-F5344CB8AC3E}">
        <p14:creationId xmlns:p14="http://schemas.microsoft.com/office/powerpoint/2010/main" val="321190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4B09E5-589E-4819-A1AC-7CECBD176262}" type="datetimeFigureOut">
              <a:rPr lang="en-US" smtClean="0"/>
              <a:t>3/18/2014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E8D9C5-5083-4E92-ACCC-F847495C6769}" type="slidenum">
              <a:rPr lang="en-US" smtClean="0"/>
              <a:t>‹#›</a:t>
            </a:fld>
            <a:endParaRPr lang="en-US"/>
          </a:p>
        </p:txBody>
      </p:sp>
    </p:spTree>
    <p:extLst>
      <p:ext uri="{BB962C8B-B14F-4D97-AF65-F5344CB8AC3E}">
        <p14:creationId xmlns:p14="http://schemas.microsoft.com/office/powerpoint/2010/main" val="1545287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4B09E5-589E-4819-A1AC-7CECBD176262}" type="datetimeFigureOut">
              <a:rPr lang="en-US" smtClean="0"/>
              <a:t>3/18/2014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E8D9C5-5083-4E92-ACCC-F847495C6769}" type="slidenum">
              <a:rPr lang="en-US" smtClean="0"/>
              <a:t>‹#›</a:t>
            </a:fld>
            <a:endParaRPr lang="en-US"/>
          </a:p>
        </p:txBody>
      </p:sp>
    </p:spTree>
    <p:extLst>
      <p:ext uri="{BB962C8B-B14F-4D97-AF65-F5344CB8AC3E}">
        <p14:creationId xmlns:p14="http://schemas.microsoft.com/office/powerpoint/2010/main" val="2545955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4B09E5-589E-4819-A1AC-7CECBD176262}" type="datetimeFigureOut">
              <a:rPr lang="en-US" smtClean="0"/>
              <a:t>3/18/2014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E8D9C5-5083-4E92-ACCC-F847495C6769}" type="slidenum">
              <a:rPr lang="en-US" smtClean="0"/>
              <a:t>‹#›</a:t>
            </a:fld>
            <a:endParaRPr lang="en-US"/>
          </a:p>
        </p:txBody>
      </p:sp>
    </p:spTree>
    <p:extLst>
      <p:ext uri="{BB962C8B-B14F-4D97-AF65-F5344CB8AC3E}">
        <p14:creationId xmlns:p14="http://schemas.microsoft.com/office/powerpoint/2010/main" val="3135931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4B09E5-589E-4819-A1AC-7CECBD176262}" type="datetimeFigureOut">
              <a:rPr lang="en-US" smtClean="0"/>
              <a:t>3/18/2014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8D9C5-5083-4E92-ACCC-F847495C6769}" type="slidenum">
              <a:rPr lang="en-US" smtClean="0"/>
              <a:t>‹#›</a:t>
            </a:fld>
            <a:endParaRPr lang="en-US"/>
          </a:p>
        </p:txBody>
      </p:sp>
    </p:spTree>
    <p:extLst>
      <p:ext uri="{BB962C8B-B14F-4D97-AF65-F5344CB8AC3E}">
        <p14:creationId xmlns:p14="http://schemas.microsoft.com/office/powerpoint/2010/main" val="3426732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4B09E5-589E-4819-A1AC-7CECBD176262}" type="datetimeFigureOut">
              <a:rPr lang="en-US" smtClean="0"/>
              <a:t>3/18/2014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8D9C5-5083-4E92-ACCC-F847495C6769}" type="slidenum">
              <a:rPr lang="en-US" smtClean="0"/>
              <a:t>‹#›</a:t>
            </a:fld>
            <a:endParaRPr lang="en-US"/>
          </a:p>
        </p:txBody>
      </p:sp>
    </p:spTree>
    <p:extLst>
      <p:ext uri="{BB962C8B-B14F-4D97-AF65-F5344CB8AC3E}">
        <p14:creationId xmlns:p14="http://schemas.microsoft.com/office/powerpoint/2010/main" val="3576317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54B09E5-589E-4819-A1AC-7CECBD176262}" type="datetimeFigureOut">
              <a:rPr lang="en-US" smtClean="0"/>
              <a:t>3/18/2014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3E8D9C5-5083-4E92-ACCC-F847495C6769}" type="slidenum">
              <a:rPr lang="en-US" smtClean="0"/>
              <a:t>‹#›</a:t>
            </a:fld>
            <a:endParaRPr lang="en-US"/>
          </a:p>
        </p:txBody>
      </p:sp>
    </p:spTree>
    <p:extLst>
      <p:ext uri="{BB962C8B-B14F-4D97-AF65-F5344CB8AC3E}">
        <p14:creationId xmlns:p14="http://schemas.microsoft.com/office/powerpoint/2010/main" val="2123895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Church History</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Lesson 8</a:t>
            </a:r>
          </a:p>
          <a:p>
            <a:r>
              <a:rPr lang="en-US" dirty="0" smtClean="0"/>
              <a:t>Understanding &amp; Establishing Bible Authority</a:t>
            </a:r>
            <a:endParaRPr lang="en-US" dirty="0"/>
          </a:p>
        </p:txBody>
      </p:sp>
    </p:spTree>
    <p:extLst>
      <p:ext uri="{BB962C8B-B14F-4D97-AF65-F5344CB8AC3E}">
        <p14:creationId xmlns:p14="http://schemas.microsoft.com/office/powerpoint/2010/main" val="2559981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Necessary Inferences</a:t>
            </a:r>
          </a:p>
        </p:txBody>
      </p:sp>
      <p:sp>
        <p:nvSpPr>
          <p:cNvPr id="3" name="Content Placeholder 2"/>
          <p:cNvSpPr>
            <a:spLocks noGrp="1"/>
          </p:cNvSpPr>
          <p:nvPr>
            <p:ph idx="1"/>
          </p:nvPr>
        </p:nvSpPr>
        <p:spPr/>
        <p:txBody>
          <a:bodyPr>
            <a:normAutofit fontScale="85000" lnSpcReduction="10000"/>
          </a:bodyPr>
          <a:lstStyle/>
          <a:p>
            <a:r>
              <a:rPr lang="en-US" dirty="0"/>
              <a:t>Life after death:</a:t>
            </a:r>
          </a:p>
          <a:p>
            <a:pPr lvl="1"/>
            <a:r>
              <a:rPr lang="en-US" b="1" dirty="0"/>
              <a:t>Mat 22:29-32</a:t>
            </a:r>
            <a:r>
              <a:rPr lang="en-US" dirty="0"/>
              <a:t>  </a:t>
            </a:r>
            <a:r>
              <a:rPr lang="en-US" i="1" dirty="0"/>
              <a:t>But Jesus answered and said unto them, Ye do err, not knowing the scriptures, nor the power of God.  (</a:t>
            </a:r>
            <a:r>
              <a:rPr lang="en-US" b="1" dirty="0"/>
              <a:t>30</a:t>
            </a:r>
            <a:r>
              <a:rPr lang="en-US" i="1" dirty="0"/>
              <a:t>)  For in the resurrection they neither marry, nor are given in marriage, but are as angels in heaven.  (</a:t>
            </a:r>
            <a:r>
              <a:rPr lang="en-US" b="1" dirty="0"/>
              <a:t>31</a:t>
            </a:r>
            <a:r>
              <a:rPr lang="en-US" i="1" dirty="0"/>
              <a:t>)  But as touching the resurrection of the dead, have ye not read that which was spoken unto you by God, saying,  (</a:t>
            </a:r>
            <a:r>
              <a:rPr lang="en-US" b="1" dirty="0"/>
              <a:t>32</a:t>
            </a:r>
            <a:r>
              <a:rPr lang="en-US" i="1" dirty="0"/>
              <a:t>)  </a:t>
            </a:r>
            <a:r>
              <a:rPr lang="en-US" b="1" i="1" dirty="0"/>
              <a:t>I am </a:t>
            </a:r>
            <a:r>
              <a:rPr lang="en-US" i="1" dirty="0"/>
              <a:t>the God of Abraham, and the God of Isaac, and the God of Jacob? </a:t>
            </a:r>
            <a:r>
              <a:rPr lang="en-US" b="1" i="1" dirty="0"/>
              <a:t>God is not the God of the dead, but of the living</a:t>
            </a:r>
            <a:r>
              <a:rPr lang="en-US" i="1" dirty="0"/>
              <a:t>.</a:t>
            </a:r>
          </a:p>
          <a:p>
            <a:endParaRPr lang="en-US" dirty="0"/>
          </a:p>
          <a:p>
            <a:endParaRPr lang="en-US" dirty="0"/>
          </a:p>
        </p:txBody>
      </p:sp>
    </p:spTree>
    <p:extLst>
      <p:ext uri="{BB962C8B-B14F-4D97-AF65-F5344CB8AC3E}">
        <p14:creationId xmlns:p14="http://schemas.microsoft.com/office/powerpoint/2010/main" val="217179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Necessary Inferences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Infant baptism?</a:t>
            </a:r>
          </a:p>
          <a:p>
            <a:pPr lvl="1"/>
            <a:r>
              <a:rPr lang="en-US" b="1" dirty="0"/>
              <a:t>Act 16:14-15</a:t>
            </a:r>
            <a:r>
              <a:rPr lang="en-US" dirty="0"/>
              <a:t>  </a:t>
            </a:r>
            <a:r>
              <a:rPr lang="en-US" i="1" dirty="0"/>
              <a:t>And a certain woman named Lydia, a seller of purple of the city of Thyatira, one that worshipped God, heard us: whose heart the Lord opened to give heed unto the things which were spoken by Paul.  (</a:t>
            </a:r>
            <a:r>
              <a:rPr lang="en-US" b="1" dirty="0"/>
              <a:t>15</a:t>
            </a:r>
            <a:r>
              <a:rPr lang="en-US" i="1" dirty="0"/>
              <a:t>)  And when </a:t>
            </a:r>
            <a:r>
              <a:rPr lang="en-US" b="1" i="1" dirty="0"/>
              <a:t>she was baptized, and her household</a:t>
            </a:r>
            <a:r>
              <a:rPr lang="en-US" i="1" dirty="0"/>
              <a:t>, she besought us, saying, If ye have judged me to be faithful to the Lord, come into my house, and abide there. And she constrained us</a:t>
            </a:r>
            <a:r>
              <a:rPr lang="en-US" i="1" dirty="0" smtClean="0"/>
              <a:t>.</a:t>
            </a:r>
            <a:endParaRPr lang="en-US" dirty="0" smtClean="0"/>
          </a:p>
          <a:p>
            <a:pPr lvl="1"/>
            <a:r>
              <a:rPr lang="en-US" dirty="0" smtClean="0"/>
              <a:t>See also </a:t>
            </a:r>
            <a:r>
              <a:rPr lang="en-US" b="1" dirty="0" smtClean="0"/>
              <a:t>Acts 16:34</a:t>
            </a:r>
            <a:endParaRPr lang="en-US" b="1" dirty="0"/>
          </a:p>
          <a:p>
            <a:endParaRPr lang="en-US" dirty="0"/>
          </a:p>
          <a:p>
            <a:pPr lvl="1"/>
            <a:endParaRPr lang="en-US" dirty="0"/>
          </a:p>
        </p:txBody>
      </p:sp>
    </p:spTree>
    <p:extLst>
      <p:ext uri="{BB962C8B-B14F-4D97-AF65-F5344CB8AC3E}">
        <p14:creationId xmlns:p14="http://schemas.microsoft.com/office/powerpoint/2010/main" val="4495131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Necessary Inferences</a:t>
            </a:r>
          </a:p>
        </p:txBody>
      </p:sp>
      <p:sp>
        <p:nvSpPr>
          <p:cNvPr id="3" name="Content Placeholder 2"/>
          <p:cNvSpPr>
            <a:spLocks noGrp="1"/>
          </p:cNvSpPr>
          <p:nvPr>
            <p:ph idx="1"/>
          </p:nvPr>
        </p:nvSpPr>
        <p:spPr/>
        <p:txBody>
          <a:bodyPr/>
          <a:lstStyle/>
          <a:p>
            <a:r>
              <a:rPr lang="en-US" dirty="0" smtClean="0"/>
              <a:t>Believer’s baptism:</a:t>
            </a:r>
          </a:p>
          <a:p>
            <a:pPr lvl="1"/>
            <a:r>
              <a:rPr lang="en-US" dirty="0" smtClean="0"/>
              <a:t>Belief required (Mar 16:16)</a:t>
            </a:r>
          </a:p>
          <a:p>
            <a:pPr lvl="1"/>
            <a:r>
              <a:rPr lang="en-US" dirty="0" smtClean="0"/>
              <a:t>Repentance required (Acts 2:38)</a:t>
            </a:r>
          </a:p>
          <a:p>
            <a:pPr lvl="1"/>
            <a:r>
              <a:rPr lang="en-US" dirty="0" smtClean="0"/>
              <a:t>Must understand what baptism does (Rom 6:3)</a:t>
            </a:r>
            <a:endParaRPr lang="en-US" dirty="0"/>
          </a:p>
        </p:txBody>
      </p:sp>
    </p:spTree>
    <p:extLst>
      <p:ext uri="{BB962C8B-B14F-4D97-AF65-F5344CB8AC3E}">
        <p14:creationId xmlns:p14="http://schemas.microsoft.com/office/powerpoint/2010/main" val="13840152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Attitudes Toward The Bible</a:t>
            </a:r>
            <a:endParaRPr lang="en-US" dirty="0"/>
          </a:p>
        </p:txBody>
      </p:sp>
      <p:sp>
        <p:nvSpPr>
          <p:cNvPr id="3" name="Content Placeholder 2"/>
          <p:cNvSpPr>
            <a:spLocks noGrp="1"/>
          </p:cNvSpPr>
          <p:nvPr>
            <p:ph idx="1"/>
          </p:nvPr>
        </p:nvSpPr>
        <p:spPr/>
        <p:txBody>
          <a:bodyPr/>
          <a:lstStyle/>
          <a:p>
            <a:r>
              <a:rPr lang="en-US" dirty="0" smtClean="0"/>
              <a:t>Progressive vs. Conservative</a:t>
            </a:r>
          </a:p>
          <a:p>
            <a:pPr lvl="1"/>
            <a:r>
              <a:rPr lang="en-US" dirty="0" smtClean="0"/>
              <a:t>Was Bible authority vital?</a:t>
            </a:r>
          </a:p>
          <a:p>
            <a:pPr lvl="1"/>
            <a:r>
              <a:rPr lang="en-US" b="1" dirty="0" smtClean="0"/>
              <a:t>Was silence prohibitive or permissive?</a:t>
            </a:r>
          </a:p>
          <a:p>
            <a:pPr lvl="1"/>
            <a:r>
              <a:rPr lang="en-US" dirty="0" smtClean="0"/>
              <a:t>How to establish Bible authority?</a:t>
            </a:r>
          </a:p>
          <a:p>
            <a:pPr lvl="1"/>
            <a:r>
              <a:rPr lang="en-US" dirty="0" smtClean="0"/>
              <a:t>What are allowable aids and expedients?</a:t>
            </a:r>
            <a:endParaRPr lang="en-US" dirty="0"/>
          </a:p>
        </p:txBody>
      </p:sp>
    </p:spTree>
    <p:extLst>
      <p:ext uri="{BB962C8B-B14F-4D97-AF65-F5344CB8AC3E}">
        <p14:creationId xmlns:p14="http://schemas.microsoft.com/office/powerpoint/2010/main" val="3075502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“…where the Bible is silent, we are…”</a:t>
            </a:r>
            <a:endParaRPr lang="en-US" i="1" dirty="0"/>
          </a:p>
        </p:txBody>
      </p:sp>
      <p:sp>
        <p:nvSpPr>
          <p:cNvPr id="3" name="Content Placeholder 2"/>
          <p:cNvSpPr>
            <a:spLocks noGrp="1"/>
          </p:cNvSpPr>
          <p:nvPr>
            <p:ph idx="1"/>
          </p:nvPr>
        </p:nvSpPr>
        <p:spPr/>
        <p:txBody>
          <a:bodyPr>
            <a:normAutofit fontScale="92500" lnSpcReduction="20000"/>
          </a:bodyPr>
          <a:lstStyle/>
          <a:p>
            <a:r>
              <a:rPr lang="en-US" dirty="0" smtClean="0"/>
              <a:t>Honestly evaluate:  Who are we serving?</a:t>
            </a:r>
          </a:p>
          <a:p>
            <a:pPr lvl="1"/>
            <a:r>
              <a:rPr lang="en-US" b="1" dirty="0"/>
              <a:t>Mat 7:21-23</a:t>
            </a:r>
            <a:r>
              <a:rPr lang="en-US" dirty="0"/>
              <a:t>  </a:t>
            </a:r>
            <a:r>
              <a:rPr lang="en-US" i="1" dirty="0"/>
              <a:t>Not every one that </a:t>
            </a:r>
            <a:r>
              <a:rPr lang="en-US" b="1" i="1" dirty="0" err="1"/>
              <a:t>saith</a:t>
            </a:r>
            <a:r>
              <a:rPr lang="en-US" i="1" dirty="0"/>
              <a:t> unto me, </a:t>
            </a:r>
            <a:r>
              <a:rPr lang="en-US" b="1" i="1" dirty="0"/>
              <a:t>Lord, Lord</a:t>
            </a:r>
            <a:r>
              <a:rPr lang="en-US" i="1" dirty="0"/>
              <a:t>, shall enter into the kingdom of heaven; but he that </a:t>
            </a:r>
            <a:r>
              <a:rPr lang="en-US" b="1" i="1" dirty="0"/>
              <a:t>doeth</a:t>
            </a:r>
            <a:r>
              <a:rPr lang="en-US" i="1" dirty="0"/>
              <a:t> the will of my Father who is in heaven.  (</a:t>
            </a:r>
            <a:r>
              <a:rPr lang="en-US" b="1" dirty="0"/>
              <a:t>22</a:t>
            </a:r>
            <a:r>
              <a:rPr lang="en-US" i="1" dirty="0"/>
              <a:t>)  Many will say to me in that day, Lord, Lord, </a:t>
            </a:r>
            <a:r>
              <a:rPr lang="en-US" b="1" i="1" dirty="0"/>
              <a:t>did we not</a:t>
            </a:r>
            <a:r>
              <a:rPr lang="en-US" i="1" dirty="0"/>
              <a:t> prophesy by thy name, and by thy name cast out demons, and by thy name do many mighty works?  (</a:t>
            </a:r>
            <a:r>
              <a:rPr lang="en-US" b="1" dirty="0"/>
              <a:t>23</a:t>
            </a:r>
            <a:r>
              <a:rPr lang="en-US" i="1" dirty="0"/>
              <a:t>)  And then will I profess unto them, </a:t>
            </a:r>
            <a:r>
              <a:rPr lang="en-US" b="1" i="1" dirty="0"/>
              <a:t>I never knew you</a:t>
            </a:r>
            <a:r>
              <a:rPr lang="en-US" i="1" dirty="0"/>
              <a:t>: depart from me, ye that </a:t>
            </a:r>
            <a:r>
              <a:rPr lang="en-US" b="1" i="1" dirty="0"/>
              <a:t>work iniquity.</a:t>
            </a:r>
          </a:p>
          <a:p>
            <a:endParaRPr lang="en-US" dirty="0"/>
          </a:p>
          <a:p>
            <a:pPr lvl="1"/>
            <a:endParaRPr lang="en-US" dirty="0"/>
          </a:p>
        </p:txBody>
      </p:sp>
    </p:spTree>
    <p:extLst>
      <p:ext uri="{BB962C8B-B14F-4D97-AF65-F5344CB8AC3E}">
        <p14:creationId xmlns:p14="http://schemas.microsoft.com/office/powerpoint/2010/main" val="16062284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“…where the Bible is silent, we are…”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Who are we serving?</a:t>
            </a:r>
          </a:p>
          <a:p>
            <a:pPr lvl="1"/>
            <a:r>
              <a:rPr lang="en-US" dirty="0" smtClean="0"/>
              <a:t>God and I don’t think or reason on the same intellectual plane (Isa 55:8-9)</a:t>
            </a:r>
          </a:p>
          <a:p>
            <a:pPr lvl="1"/>
            <a:r>
              <a:rPr lang="en-US" dirty="0" smtClean="0"/>
              <a:t>I know what I know about God </a:t>
            </a:r>
            <a:r>
              <a:rPr lang="en-US" b="1" i="1" dirty="0" smtClean="0"/>
              <a:t>only</a:t>
            </a:r>
            <a:r>
              <a:rPr lang="en-US" dirty="0" smtClean="0"/>
              <a:t> because He reveals it to me (Rom 1:20; </a:t>
            </a:r>
            <a:r>
              <a:rPr lang="en-US" b="1" dirty="0" smtClean="0"/>
              <a:t>1 </a:t>
            </a:r>
            <a:r>
              <a:rPr lang="en-US" b="1" dirty="0" err="1" smtClean="0"/>
              <a:t>Cor</a:t>
            </a:r>
            <a:r>
              <a:rPr lang="en-US" b="1" dirty="0" smtClean="0"/>
              <a:t> 2:11-13</a:t>
            </a:r>
            <a:r>
              <a:rPr lang="en-US" dirty="0" smtClean="0"/>
              <a:t>)</a:t>
            </a:r>
          </a:p>
          <a:p>
            <a:pPr lvl="1"/>
            <a:r>
              <a:rPr lang="en-US" dirty="0" smtClean="0"/>
              <a:t>Labeling “my will” as “God’s will”: (Mat 15:6-9)</a:t>
            </a:r>
          </a:p>
          <a:p>
            <a:pPr lvl="2"/>
            <a:r>
              <a:rPr lang="en-US" dirty="0" smtClean="0"/>
              <a:t>Voids the true, revealed word of God</a:t>
            </a:r>
          </a:p>
          <a:p>
            <a:pPr lvl="2"/>
            <a:r>
              <a:rPr lang="en-US" dirty="0" smtClean="0"/>
              <a:t>Reflects on my heart and motives</a:t>
            </a:r>
          </a:p>
          <a:p>
            <a:pPr lvl="2"/>
            <a:r>
              <a:rPr lang="en-US" dirty="0" smtClean="0"/>
              <a:t>Makes my worship vain</a:t>
            </a:r>
          </a:p>
          <a:p>
            <a:pPr lvl="1"/>
            <a:endParaRPr lang="en-US" dirty="0"/>
          </a:p>
        </p:txBody>
      </p:sp>
    </p:spTree>
    <p:extLst>
      <p:ext uri="{BB962C8B-B14F-4D97-AF65-F5344CB8AC3E}">
        <p14:creationId xmlns:p14="http://schemas.microsoft.com/office/powerpoint/2010/main" val="11157369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“…where the Bible is silent, we are…”</a:t>
            </a:r>
            <a:endParaRPr lang="en-US" dirty="0"/>
          </a:p>
        </p:txBody>
      </p:sp>
      <p:sp>
        <p:nvSpPr>
          <p:cNvPr id="3" name="Content Placeholder 2"/>
          <p:cNvSpPr>
            <a:spLocks noGrp="1"/>
          </p:cNvSpPr>
          <p:nvPr>
            <p:ph idx="1"/>
          </p:nvPr>
        </p:nvSpPr>
        <p:spPr/>
        <p:txBody>
          <a:bodyPr>
            <a:normAutofit lnSpcReduction="10000"/>
          </a:bodyPr>
          <a:lstStyle/>
          <a:p>
            <a:r>
              <a:rPr lang="en-US" dirty="0" smtClean="0"/>
              <a:t>Completed revelation:</a:t>
            </a:r>
          </a:p>
          <a:p>
            <a:pPr lvl="1"/>
            <a:r>
              <a:rPr lang="en-US" dirty="0" smtClean="0"/>
              <a:t>The apostles were promised “all truth” (</a:t>
            </a:r>
            <a:r>
              <a:rPr lang="en-US" dirty="0" err="1" smtClean="0"/>
              <a:t>Joh</a:t>
            </a:r>
            <a:r>
              <a:rPr lang="en-US" dirty="0" smtClean="0"/>
              <a:t> 16:13)</a:t>
            </a:r>
          </a:p>
          <a:p>
            <a:pPr lvl="1"/>
            <a:r>
              <a:rPr lang="en-US" dirty="0" smtClean="0"/>
              <a:t>God has provided “man of God” completely (2 Tim 3:16-17)</a:t>
            </a:r>
          </a:p>
          <a:p>
            <a:pPr lvl="2"/>
            <a:r>
              <a:rPr lang="en-US" b="1" smtClean="0"/>
              <a:t>2Pe </a:t>
            </a:r>
            <a:r>
              <a:rPr lang="en-US" b="1" dirty="0"/>
              <a:t>1:3</a:t>
            </a:r>
            <a:r>
              <a:rPr lang="en-US" dirty="0"/>
              <a:t>  </a:t>
            </a:r>
            <a:r>
              <a:rPr lang="en-US" i="1" dirty="0"/>
              <a:t>seeing that his divine power hath granted unto us </a:t>
            </a:r>
            <a:r>
              <a:rPr lang="en-US" b="1" i="1" dirty="0"/>
              <a:t>all things that pertain unto life and godliness</a:t>
            </a:r>
            <a:r>
              <a:rPr lang="en-US" i="1" dirty="0"/>
              <a:t>, through the knowledge of him that called us by his own glory and virtue</a:t>
            </a:r>
            <a:r>
              <a:rPr lang="en-US" i="1" dirty="0" smtClean="0"/>
              <a:t>;</a:t>
            </a:r>
          </a:p>
          <a:p>
            <a:endParaRPr lang="en-US" dirty="0"/>
          </a:p>
          <a:p>
            <a:pPr lvl="1"/>
            <a:endParaRPr lang="en-US" dirty="0" smtClean="0"/>
          </a:p>
        </p:txBody>
      </p:sp>
    </p:spTree>
    <p:extLst>
      <p:ext uri="{BB962C8B-B14F-4D97-AF65-F5344CB8AC3E}">
        <p14:creationId xmlns:p14="http://schemas.microsoft.com/office/powerpoint/2010/main" val="1955264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“…where the Bible is silent, we are…”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Jesus on divorce:</a:t>
            </a:r>
          </a:p>
          <a:p>
            <a:pPr lvl="1"/>
            <a:r>
              <a:rPr lang="en-US" b="1" dirty="0" smtClean="0"/>
              <a:t>Mat </a:t>
            </a:r>
            <a:r>
              <a:rPr lang="en-US" b="1" dirty="0"/>
              <a:t>19:6-9</a:t>
            </a:r>
            <a:r>
              <a:rPr lang="en-US" dirty="0"/>
              <a:t>  </a:t>
            </a:r>
            <a:r>
              <a:rPr lang="en-US" i="1" dirty="0"/>
              <a:t>So that they are no more two, but </a:t>
            </a:r>
            <a:r>
              <a:rPr lang="en-US" b="1" i="1" dirty="0"/>
              <a:t>one flesh</a:t>
            </a:r>
            <a:r>
              <a:rPr lang="en-US" i="1" dirty="0"/>
              <a:t>. What therefore God hath joined together, let not man put asunder.  (</a:t>
            </a:r>
            <a:r>
              <a:rPr lang="en-US" b="1" dirty="0"/>
              <a:t>7</a:t>
            </a:r>
            <a:r>
              <a:rPr lang="en-US" i="1" dirty="0"/>
              <a:t>)  They say unto him, Why then did Moses command to give a bill of divorcement, and to put her away?  (</a:t>
            </a:r>
            <a:r>
              <a:rPr lang="en-US" b="1" dirty="0"/>
              <a:t>8</a:t>
            </a:r>
            <a:r>
              <a:rPr lang="en-US" i="1" dirty="0"/>
              <a:t>)  He </a:t>
            </a:r>
            <a:r>
              <a:rPr lang="en-US" i="1" dirty="0" err="1"/>
              <a:t>saith</a:t>
            </a:r>
            <a:r>
              <a:rPr lang="en-US" i="1" dirty="0"/>
              <a:t> unto them, Moses for your hardness of heart suffered you to put away your wives: but </a:t>
            </a:r>
            <a:r>
              <a:rPr lang="en-US" b="1" i="1" dirty="0"/>
              <a:t>from the beginning</a:t>
            </a:r>
            <a:r>
              <a:rPr lang="en-US" i="1" dirty="0"/>
              <a:t> it hath not been so.  (</a:t>
            </a:r>
            <a:r>
              <a:rPr lang="en-US" b="1" dirty="0"/>
              <a:t>9</a:t>
            </a:r>
            <a:r>
              <a:rPr lang="en-US" i="1" dirty="0"/>
              <a:t>)  And I say unto you, Whosoever shall put away his wife, except for fornication, and shall marry another, </a:t>
            </a:r>
            <a:r>
              <a:rPr lang="en-US" i="1" dirty="0" err="1"/>
              <a:t>committeth</a:t>
            </a:r>
            <a:r>
              <a:rPr lang="en-US" i="1" dirty="0"/>
              <a:t> adultery: and he that </a:t>
            </a:r>
            <a:r>
              <a:rPr lang="en-US" i="1" dirty="0" err="1"/>
              <a:t>marrieth</a:t>
            </a:r>
            <a:r>
              <a:rPr lang="en-US" i="1" dirty="0"/>
              <a:t> her when she is put away </a:t>
            </a:r>
            <a:r>
              <a:rPr lang="en-US" i="1" dirty="0" err="1"/>
              <a:t>committeth</a:t>
            </a:r>
            <a:r>
              <a:rPr lang="en-US" i="1" dirty="0"/>
              <a:t> adultery</a:t>
            </a:r>
            <a:r>
              <a:rPr lang="en-US" i="1" dirty="0" smtClean="0"/>
              <a:t>.</a:t>
            </a:r>
          </a:p>
          <a:p>
            <a:pPr lvl="1"/>
            <a:r>
              <a:rPr lang="en-US" b="1" dirty="0"/>
              <a:t>Gen 2:24  </a:t>
            </a:r>
            <a:r>
              <a:rPr lang="en-US" i="1" dirty="0"/>
              <a:t>Therefore shall a man leave his father and his mother, and shall cleave unto his wife: and they shall be </a:t>
            </a:r>
            <a:r>
              <a:rPr lang="en-US" b="1" i="1" dirty="0"/>
              <a:t>one flesh.</a:t>
            </a:r>
          </a:p>
          <a:p>
            <a:endParaRPr lang="en-US" dirty="0"/>
          </a:p>
          <a:p>
            <a:pPr lvl="1"/>
            <a:endParaRPr lang="en-US" i="1" dirty="0"/>
          </a:p>
        </p:txBody>
      </p:sp>
    </p:spTree>
    <p:extLst>
      <p:ext uri="{BB962C8B-B14F-4D97-AF65-F5344CB8AC3E}">
        <p14:creationId xmlns:p14="http://schemas.microsoft.com/office/powerpoint/2010/main" val="40383205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“…where the Bible is silent, we are…”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Hebrew writer on priests from Judah:</a:t>
            </a:r>
          </a:p>
          <a:p>
            <a:pPr lvl="1"/>
            <a:r>
              <a:rPr lang="en-US" b="1" dirty="0" err="1"/>
              <a:t>Heb</a:t>
            </a:r>
            <a:r>
              <a:rPr lang="en-US" b="1" dirty="0"/>
              <a:t> 7:11-14</a:t>
            </a:r>
            <a:r>
              <a:rPr lang="en-US" dirty="0"/>
              <a:t>  </a:t>
            </a:r>
            <a:r>
              <a:rPr lang="en-US" i="1" dirty="0"/>
              <a:t>Now if there was perfection through the </a:t>
            </a:r>
            <a:r>
              <a:rPr lang="en-US" i="1" dirty="0" err="1"/>
              <a:t>Levitical</a:t>
            </a:r>
            <a:r>
              <a:rPr lang="en-US" i="1" dirty="0"/>
              <a:t> priesthood (for under it hath the people received the law), what further need was there that another priest should arise after the order of Melchizedek, and not be reckoned after the order of Aaron?  (</a:t>
            </a:r>
            <a:r>
              <a:rPr lang="en-US" b="1" dirty="0"/>
              <a:t>12</a:t>
            </a:r>
            <a:r>
              <a:rPr lang="en-US" i="1" dirty="0"/>
              <a:t>)  For the priesthood being changed, there is made of necessity a change also of the law.  (</a:t>
            </a:r>
            <a:r>
              <a:rPr lang="en-US" b="1" dirty="0"/>
              <a:t>13</a:t>
            </a:r>
            <a:r>
              <a:rPr lang="en-US" i="1" dirty="0"/>
              <a:t>)  For he of whom these things are said </a:t>
            </a:r>
            <a:r>
              <a:rPr lang="en-US" i="1" dirty="0" err="1"/>
              <a:t>belongeth</a:t>
            </a:r>
            <a:r>
              <a:rPr lang="en-US" i="1" dirty="0"/>
              <a:t> to another tribe, from which no man hath given attendance at the altar.  (</a:t>
            </a:r>
            <a:r>
              <a:rPr lang="en-US" b="1" dirty="0"/>
              <a:t>14</a:t>
            </a:r>
            <a:r>
              <a:rPr lang="en-US" i="1" dirty="0"/>
              <a:t>)  For it is evident that our Lord hath sprung out of Judah; as to which tribe Moses </a:t>
            </a:r>
            <a:r>
              <a:rPr lang="en-US" b="1" i="1" dirty="0" err="1"/>
              <a:t>spake</a:t>
            </a:r>
            <a:r>
              <a:rPr lang="en-US" b="1" i="1" dirty="0"/>
              <a:t> nothing </a:t>
            </a:r>
            <a:r>
              <a:rPr lang="en-US" i="1" dirty="0"/>
              <a:t>concerning priests.</a:t>
            </a:r>
          </a:p>
          <a:p>
            <a:endParaRPr lang="en-US" dirty="0"/>
          </a:p>
          <a:p>
            <a:pPr lvl="1"/>
            <a:endParaRPr lang="en-US" dirty="0"/>
          </a:p>
        </p:txBody>
      </p:sp>
    </p:spTree>
    <p:extLst>
      <p:ext uri="{BB962C8B-B14F-4D97-AF65-F5344CB8AC3E}">
        <p14:creationId xmlns:p14="http://schemas.microsoft.com/office/powerpoint/2010/main" val="3289072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“…where the Bible is silent, we are…”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God on David’s temple plans:</a:t>
            </a:r>
          </a:p>
          <a:p>
            <a:pPr lvl="1"/>
            <a:r>
              <a:rPr lang="en-US" sz="3200" b="1" dirty="0" smtClean="0"/>
              <a:t>2Sa </a:t>
            </a:r>
            <a:r>
              <a:rPr lang="en-US" sz="3200" b="1" dirty="0"/>
              <a:t>7:2-3</a:t>
            </a:r>
            <a:r>
              <a:rPr lang="en-US" sz="3200" dirty="0"/>
              <a:t>  </a:t>
            </a:r>
            <a:r>
              <a:rPr lang="en-US" sz="3200" i="1" dirty="0"/>
              <a:t>that the king said unto Nathan the prophet, See now, I dwell in a house of cedar, but the ark of God </a:t>
            </a:r>
            <a:r>
              <a:rPr lang="en-US" sz="3200" i="1" dirty="0" err="1"/>
              <a:t>dwelleth</a:t>
            </a:r>
            <a:r>
              <a:rPr lang="en-US" sz="3200" i="1" dirty="0"/>
              <a:t> within curtains.  (</a:t>
            </a:r>
            <a:r>
              <a:rPr lang="en-US" sz="3200" b="1" dirty="0"/>
              <a:t>3</a:t>
            </a:r>
            <a:r>
              <a:rPr lang="en-US" sz="3200" i="1" dirty="0"/>
              <a:t>)  And Nathan said to the king, </a:t>
            </a:r>
            <a:r>
              <a:rPr lang="en-US" sz="3200" b="1" i="1" dirty="0"/>
              <a:t>Go, do all that is in thy heart</a:t>
            </a:r>
            <a:r>
              <a:rPr lang="en-US" sz="3200" i="1" dirty="0"/>
              <a:t>; for Jehovah is with thee.</a:t>
            </a:r>
          </a:p>
          <a:p>
            <a:pPr lvl="1"/>
            <a:r>
              <a:rPr lang="en-US" sz="3200" b="1" dirty="0"/>
              <a:t>2Sa 7:5-7  </a:t>
            </a:r>
            <a:r>
              <a:rPr lang="en-US" sz="3200" i="1" dirty="0"/>
              <a:t>Go and tell my servant David, Thus </a:t>
            </a:r>
            <a:r>
              <a:rPr lang="en-US" sz="3200" i="1" dirty="0" err="1"/>
              <a:t>saith</a:t>
            </a:r>
            <a:r>
              <a:rPr lang="en-US" sz="3200" i="1" dirty="0"/>
              <a:t> Jehovah</a:t>
            </a:r>
            <a:r>
              <a:rPr lang="en-US" sz="3200" b="1" i="1" dirty="0"/>
              <a:t>, Shalt thou build me a house </a:t>
            </a:r>
            <a:r>
              <a:rPr lang="en-US" sz="3200" i="1" dirty="0"/>
              <a:t>for me to dwell in?  (</a:t>
            </a:r>
            <a:r>
              <a:rPr lang="en-US" sz="3200" b="1" dirty="0"/>
              <a:t>6</a:t>
            </a:r>
            <a:r>
              <a:rPr lang="en-US" sz="3200" i="1" dirty="0"/>
              <a:t>)  for I have not dwelt in a house since the day that I brought up the children of Israel out of Egypt, even to this day, but have walked in a tent and in a tabernacle.  (</a:t>
            </a:r>
            <a:r>
              <a:rPr lang="en-US" sz="3200" b="1" dirty="0"/>
              <a:t>7</a:t>
            </a:r>
            <a:r>
              <a:rPr lang="en-US" sz="3200" i="1" dirty="0"/>
              <a:t>)  In all places wherein I have walked with all the children of Israel, </a:t>
            </a:r>
            <a:r>
              <a:rPr lang="en-US" sz="3200" b="1" i="1" dirty="0" err="1"/>
              <a:t>spake</a:t>
            </a:r>
            <a:r>
              <a:rPr lang="en-US" sz="3200" b="1" i="1" dirty="0"/>
              <a:t> I a word </a:t>
            </a:r>
            <a:r>
              <a:rPr lang="en-US" sz="3200" i="1" dirty="0"/>
              <a:t>with any of the tribes of Israel, whom I commanded to be shepherd of my people Israel, saying, </a:t>
            </a:r>
            <a:r>
              <a:rPr lang="en-US" sz="3200" b="1" i="1" dirty="0"/>
              <a:t>Why have ye not built me a house of cedar</a:t>
            </a:r>
            <a:r>
              <a:rPr lang="en-US" sz="3200" b="1" i="1" dirty="0" smtClean="0"/>
              <a:t>?</a:t>
            </a:r>
            <a:endParaRPr lang="en-US" sz="3200" b="1" i="1" dirty="0"/>
          </a:p>
        </p:txBody>
      </p:sp>
    </p:spTree>
    <p:extLst>
      <p:ext uri="{BB962C8B-B14F-4D97-AF65-F5344CB8AC3E}">
        <p14:creationId xmlns:p14="http://schemas.microsoft.com/office/powerpoint/2010/main" val="44558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Restoration ca. 1900</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Disciple of Christ</a:t>
            </a:r>
          </a:p>
          <a:p>
            <a:pPr lvl="1"/>
            <a:r>
              <a:rPr lang="en-US" dirty="0" smtClean="0"/>
              <a:t>Accepted denominational organization</a:t>
            </a:r>
            <a:endParaRPr lang="en-US" dirty="0"/>
          </a:p>
          <a:p>
            <a:r>
              <a:rPr lang="en-US" dirty="0" smtClean="0"/>
              <a:t>Christian Church</a:t>
            </a:r>
          </a:p>
          <a:p>
            <a:pPr lvl="1"/>
            <a:r>
              <a:rPr lang="en-US" dirty="0" smtClean="0"/>
              <a:t>Accepted instrumental music, missionary society</a:t>
            </a:r>
          </a:p>
          <a:p>
            <a:pPr lvl="1"/>
            <a:r>
              <a:rPr lang="en-US" dirty="0" smtClean="0"/>
              <a:t>Rejected denominational organization</a:t>
            </a:r>
          </a:p>
          <a:p>
            <a:r>
              <a:rPr lang="en-US" dirty="0" smtClean="0"/>
              <a:t>Churches of Christ</a:t>
            </a:r>
          </a:p>
          <a:p>
            <a:pPr lvl="1"/>
            <a:r>
              <a:rPr lang="en-US" dirty="0" smtClean="0"/>
              <a:t>Rejected instrumental music, missionary society and denominational organization</a:t>
            </a:r>
          </a:p>
        </p:txBody>
      </p:sp>
    </p:spTree>
    <p:extLst>
      <p:ext uri="{BB962C8B-B14F-4D97-AF65-F5344CB8AC3E}">
        <p14:creationId xmlns:p14="http://schemas.microsoft.com/office/powerpoint/2010/main" val="15816127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“…where the Bible is silent, we are…”</a:t>
            </a:r>
            <a:endParaRPr lang="en-US" dirty="0"/>
          </a:p>
        </p:txBody>
      </p:sp>
      <p:sp>
        <p:nvSpPr>
          <p:cNvPr id="3" name="Content Placeholder 2"/>
          <p:cNvSpPr>
            <a:spLocks noGrp="1"/>
          </p:cNvSpPr>
          <p:nvPr>
            <p:ph idx="1"/>
          </p:nvPr>
        </p:nvSpPr>
        <p:spPr/>
        <p:txBody>
          <a:bodyPr/>
          <a:lstStyle/>
          <a:p>
            <a:r>
              <a:rPr lang="en-US" dirty="0" smtClean="0"/>
              <a:t>Bible warnings regarding going beyond what is written:</a:t>
            </a:r>
          </a:p>
          <a:p>
            <a:pPr lvl="1"/>
            <a:r>
              <a:rPr lang="en-US" dirty="0" smtClean="0"/>
              <a:t>Don’t </a:t>
            </a:r>
            <a:r>
              <a:rPr lang="en-US" b="1" dirty="0" smtClean="0"/>
              <a:t>add to </a:t>
            </a:r>
            <a:r>
              <a:rPr lang="en-US" dirty="0" smtClean="0"/>
              <a:t>or take away (</a:t>
            </a:r>
            <a:r>
              <a:rPr lang="en-US" dirty="0" err="1" smtClean="0"/>
              <a:t>Deut</a:t>
            </a:r>
            <a:r>
              <a:rPr lang="en-US" dirty="0" smtClean="0"/>
              <a:t> 4:1-2; 12:32)</a:t>
            </a:r>
          </a:p>
          <a:p>
            <a:pPr lvl="1"/>
            <a:r>
              <a:rPr lang="en-US" dirty="0" smtClean="0"/>
              <a:t>Abide, don’t “</a:t>
            </a:r>
            <a:r>
              <a:rPr lang="en-US" b="1" dirty="0" smtClean="0"/>
              <a:t>go onward</a:t>
            </a:r>
            <a:r>
              <a:rPr lang="en-US" dirty="0" smtClean="0"/>
              <a:t>” (2 </a:t>
            </a:r>
            <a:r>
              <a:rPr lang="en-US" dirty="0" err="1" smtClean="0"/>
              <a:t>Jn</a:t>
            </a:r>
            <a:r>
              <a:rPr lang="en-US" dirty="0" smtClean="0"/>
              <a:t> 9)</a:t>
            </a:r>
          </a:p>
          <a:p>
            <a:pPr lvl="1"/>
            <a:r>
              <a:rPr lang="en-US" dirty="0" smtClean="0"/>
              <a:t>Punishment for those </a:t>
            </a:r>
            <a:r>
              <a:rPr lang="en-US" b="1" dirty="0" smtClean="0"/>
              <a:t>adding to </a:t>
            </a:r>
            <a:r>
              <a:rPr lang="en-US" dirty="0" smtClean="0"/>
              <a:t>or taking away (Rev 22:18-19)</a:t>
            </a:r>
            <a:endParaRPr lang="en-US" dirty="0"/>
          </a:p>
        </p:txBody>
      </p:sp>
    </p:spTree>
    <p:extLst>
      <p:ext uri="{BB962C8B-B14F-4D97-AF65-F5344CB8AC3E}">
        <p14:creationId xmlns:p14="http://schemas.microsoft.com/office/powerpoint/2010/main" val="24651172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“…where the Bible is silent, we are…”</a:t>
            </a:r>
            <a:endParaRPr lang="en-US" dirty="0"/>
          </a:p>
        </p:txBody>
      </p:sp>
      <p:sp>
        <p:nvSpPr>
          <p:cNvPr id="3" name="Content Placeholder 2"/>
          <p:cNvSpPr>
            <a:spLocks noGrp="1"/>
          </p:cNvSpPr>
          <p:nvPr>
            <p:ph idx="1"/>
          </p:nvPr>
        </p:nvSpPr>
        <p:spPr/>
        <p:txBody>
          <a:bodyPr/>
          <a:lstStyle/>
          <a:p>
            <a:r>
              <a:rPr lang="en-US" dirty="0" smtClean="0"/>
              <a:t>Examples of men going beyond what is written:</a:t>
            </a:r>
          </a:p>
          <a:p>
            <a:pPr lvl="1"/>
            <a:r>
              <a:rPr lang="en-US" dirty="0" err="1" smtClean="0"/>
              <a:t>Nadab</a:t>
            </a:r>
            <a:r>
              <a:rPr lang="en-US" dirty="0" smtClean="0"/>
              <a:t> and </a:t>
            </a:r>
            <a:r>
              <a:rPr lang="en-US" dirty="0" err="1" smtClean="0"/>
              <a:t>Abihu</a:t>
            </a:r>
            <a:r>
              <a:rPr lang="en-US" dirty="0" smtClean="0"/>
              <a:t> (Lev 10:1-3)</a:t>
            </a:r>
          </a:p>
          <a:p>
            <a:pPr lvl="1"/>
            <a:r>
              <a:rPr lang="en-US" dirty="0" smtClean="0"/>
              <a:t>David moves the ark (1 </a:t>
            </a:r>
            <a:r>
              <a:rPr lang="en-US" dirty="0" err="1" smtClean="0"/>
              <a:t>Chr</a:t>
            </a:r>
            <a:r>
              <a:rPr lang="en-US" dirty="0" smtClean="0"/>
              <a:t> 13:1; 2 Sam 6:6-7; 1 </a:t>
            </a:r>
            <a:r>
              <a:rPr lang="en-US" dirty="0" err="1" smtClean="0"/>
              <a:t>Chr</a:t>
            </a:r>
            <a:r>
              <a:rPr lang="en-US" dirty="0" smtClean="0"/>
              <a:t> 15:4, 11-13)</a:t>
            </a:r>
            <a:endParaRPr lang="en-US" dirty="0"/>
          </a:p>
        </p:txBody>
      </p:sp>
    </p:spTree>
    <p:extLst>
      <p:ext uri="{BB962C8B-B14F-4D97-AF65-F5344CB8AC3E}">
        <p14:creationId xmlns:p14="http://schemas.microsoft.com/office/powerpoint/2010/main" val="22838036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Vs. Specific Authority</a:t>
            </a:r>
            <a:endParaRPr lang="en-US" dirty="0"/>
          </a:p>
        </p:txBody>
      </p:sp>
      <p:sp>
        <p:nvSpPr>
          <p:cNvPr id="3" name="Content Placeholder 2"/>
          <p:cNvSpPr>
            <a:spLocks noGrp="1"/>
          </p:cNvSpPr>
          <p:nvPr>
            <p:ph idx="1"/>
          </p:nvPr>
        </p:nvSpPr>
        <p:spPr/>
        <p:txBody>
          <a:bodyPr/>
          <a:lstStyle/>
          <a:p>
            <a:r>
              <a:rPr lang="en-US" dirty="0" smtClean="0"/>
              <a:t>What about a building, song books, </a:t>
            </a:r>
            <a:r>
              <a:rPr lang="en-US" dirty="0" err="1" smtClean="0"/>
              <a:t>powerpoint</a:t>
            </a:r>
            <a:r>
              <a:rPr lang="en-US" dirty="0" smtClean="0"/>
              <a:t>, etc.?</a:t>
            </a:r>
          </a:p>
          <a:p>
            <a:r>
              <a:rPr lang="en-US" dirty="0" smtClean="0"/>
              <a:t>Aids, additions, substitutions and alterations</a:t>
            </a:r>
            <a:endParaRPr lang="en-US" dirty="0"/>
          </a:p>
        </p:txBody>
      </p:sp>
    </p:spTree>
    <p:extLst>
      <p:ext uri="{BB962C8B-B14F-4D97-AF65-F5344CB8AC3E}">
        <p14:creationId xmlns:p14="http://schemas.microsoft.com/office/powerpoint/2010/main" val="29552806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Vs. Specific Authority</a:t>
            </a:r>
            <a:endParaRPr lang="en-US" dirty="0"/>
          </a:p>
        </p:txBody>
      </p:sp>
      <p:sp>
        <p:nvSpPr>
          <p:cNvPr id="4" name="Text Placeholder 3"/>
          <p:cNvSpPr>
            <a:spLocks noGrp="1"/>
          </p:cNvSpPr>
          <p:nvPr>
            <p:ph type="body" idx="1"/>
          </p:nvPr>
        </p:nvSpPr>
        <p:spPr/>
        <p:txBody>
          <a:bodyPr/>
          <a:lstStyle/>
          <a:p>
            <a:r>
              <a:rPr lang="en-US" dirty="0" smtClean="0"/>
              <a:t>Shopping List: ($50)</a:t>
            </a:r>
            <a:endParaRPr lang="en-US" dirty="0"/>
          </a:p>
        </p:txBody>
      </p:sp>
      <p:sp>
        <p:nvSpPr>
          <p:cNvPr id="5" name="Content Placeholder 4"/>
          <p:cNvSpPr>
            <a:spLocks noGrp="1"/>
          </p:cNvSpPr>
          <p:nvPr>
            <p:ph sz="half" idx="2"/>
          </p:nvPr>
        </p:nvSpPr>
        <p:spPr/>
        <p:txBody>
          <a:bodyPr>
            <a:normAutofit fontScale="92500" lnSpcReduction="10000"/>
          </a:bodyPr>
          <a:lstStyle/>
          <a:p>
            <a:r>
              <a:rPr lang="en-US" dirty="0" smtClean="0"/>
              <a:t>Grits</a:t>
            </a:r>
          </a:p>
          <a:p>
            <a:r>
              <a:rPr lang="en-US" dirty="0" smtClean="0"/>
              <a:t>Heinz Ketchup</a:t>
            </a:r>
          </a:p>
          <a:p>
            <a:r>
              <a:rPr lang="en-US" dirty="0" smtClean="0"/>
              <a:t>Clorox Lemon Scented Bleach (1 gal.)</a:t>
            </a:r>
          </a:p>
          <a:p>
            <a:r>
              <a:rPr lang="en-US" dirty="0" smtClean="0"/>
              <a:t>Pillsbury Hungry Jack Biscuits (10)</a:t>
            </a:r>
          </a:p>
          <a:p>
            <a:r>
              <a:rPr lang="en-US" dirty="0" smtClean="0"/>
              <a:t>Instant Banana Pudding (6 serving box)</a:t>
            </a:r>
            <a:endParaRPr lang="en-US" dirty="0"/>
          </a:p>
        </p:txBody>
      </p:sp>
      <p:sp>
        <p:nvSpPr>
          <p:cNvPr id="6" name="Text Placeholder 5"/>
          <p:cNvSpPr>
            <a:spLocks noGrp="1"/>
          </p:cNvSpPr>
          <p:nvPr>
            <p:ph type="body" sz="quarter" idx="3"/>
          </p:nvPr>
        </p:nvSpPr>
        <p:spPr/>
        <p:txBody>
          <a:bodyPr/>
          <a:lstStyle/>
          <a:p>
            <a:endParaRPr lang="en-US" dirty="0"/>
          </a:p>
        </p:txBody>
      </p:sp>
      <p:sp>
        <p:nvSpPr>
          <p:cNvPr id="7" name="Content Placeholder 6"/>
          <p:cNvSpPr>
            <a:spLocks noGrp="1"/>
          </p:cNvSpPr>
          <p:nvPr>
            <p:ph sz="quarter" idx="4"/>
          </p:nvPr>
        </p:nvSpPr>
        <p:spPr/>
        <p:txBody>
          <a:bodyPr/>
          <a:lstStyle/>
          <a:p>
            <a:r>
              <a:rPr lang="en-US" dirty="0" smtClean="0"/>
              <a:t>Cereal (3 boxes)</a:t>
            </a:r>
          </a:p>
          <a:p>
            <a:r>
              <a:rPr lang="en-US" dirty="0" smtClean="0"/>
              <a:t>Apples (1 dozen)</a:t>
            </a:r>
          </a:p>
          <a:p>
            <a:r>
              <a:rPr lang="en-US" dirty="0" smtClean="0"/>
              <a:t>Boneless Chicken Breasts</a:t>
            </a:r>
          </a:p>
          <a:p>
            <a:r>
              <a:rPr lang="en-US" dirty="0" err="1" smtClean="0"/>
              <a:t>LeSueur</a:t>
            </a:r>
            <a:r>
              <a:rPr lang="en-US" dirty="0" smtClean="0"/>
              <a:t> English Peas (2 cans)</a:t>
            </a:r>
          </a:p>
          <a:p>
            <a:r>
              <a:rPr lang="en-US" dirty="0" smtClean="0"/>
              <a:t>Skim Milk (1 gal.)</a:t>
            </a:r>
            <a:endParaRPr lang="en-US" dirty="0"/>
          </a:p>
        </p:txBody>
      </p:sp>
    </p:spTree>
    <p:extLst>
      <p:ext uri="{BB962C8B-B14F-4D97-AF65-F5344CB8AC3E}">
        <p14:creationId xmlns:p14="http://schemas.microsoft.com/office/powerpoint/2010/main" val="1119545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Attitudes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Following generations unhappy with “Church of Christ” stereotypes</a:t>
            </a:r>
          </a:p>
          <a:p>
            <a:r>
              <a:rPr lang="en-US" dirty="0" smtClean="0"/>
              <a:t>Pursuit of acceptance:</a:t>
            </a:r>
          </a:p>
          <a:p>
            <a:pPr lvl="1"/>
            <a:r>
              <a:rPr lang="en-US" dirty="0" smtClean="0"/>
              <a:t>Elaborate meeting houses</a:t>
            </a:r>
          </a:p>
          <a:p>
            <a:pPr lvl="1"/>
            <a:r>
              <a:rPr lang="en-US" dirty="0" smtClean="0"/>
              <a:t>More educated, titled preachers</a:t>
            </a:r>
          </a:p>
          <a:p>
            <a:pPr lvl="1"/>
            <a:r>
              <a:rPr lang="en-US" dirty="0" smtClean="0"/>
              <a:t>Positive preaching, less emphasis on debating</a:t>
            </a:r>
          </a:p>
          <a:p>
            <a:pPr lvl="1"/>
            <a:r>
              <a:rPr lang="en-US" dirty="0" smtClean="0"/>
              <a:t>Push for denominational acceptance, instrumental music, etc.</a:t>
            </a:r>
            <a:endParaRPr lang="en-US" dirty="0"/>
          </a:p>
        </p:txBody>
      </p:sp>
    </p:spTree>
    <p:extLst>
      <p:ext uri="{BB962C8B-B14F-4D97-AF65-F5344CB8AC3E}">
        <p14:creationId xmlns:p14="http://schemas.microsoft.com/office/powerpoint/2010/main" val="3242134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Attitudes Toward The Bible</a:t>
            </a:r>
            <a:endParaRPr lang="en-US" dirty="0"/>
          </a:p>
        </p:txBody>
      </p:sp>
      <p:sp>
        <p:nvSpPr>
          <p:cNvPr id="3" name="Content Placeholder 2"/>
          <p:cNvSpPr>
            <a:spLocks noGrp="1"/>
          </p:cNvSpPr>
          <p:nvPr>
            <p:ph idx="1"/>
          </p:nvPr>
        </p:nvSpPr>
        <p:spPr/>
        <p:txBody>
          <a:bodyPr/>
          <a:lstStyle/>
          <a:p>
            <a:r>
              <a:rPr lang="en-US" dirty="0" smtClean="0"/>
              <a:t>Progressive vs. Conservative</a:t>
            </a:r>
          </a:p>
          <a:p>
            <a:pPr lvl="1"/>
            <a:r>
              <a:rPr lang="en-US" dirty="0" smtClean="0"/>
              <a:t>Was Bible authority vital?</a:t>
            </a:r>
          </a:p>
          <a:p>
            <a:pPr lvl="1"/>
            <a:r>
              <a:rPr lang="en-US" dirty="0" smtClean="0"/>
              <a:t>Was silence prohibitive or permissive?</a:t>
            </a:r>
          </a:p>
          <a:p>
            <a:pPr lvl="1"/>
            <a:r>
              <a:rPr lang="en-US" dirty="0" smtClean="0"/>
              <a:t>How to establish Bible authority?</a:t>
            </a:r>
          </a:p>
          <a:p>
            <a:pPr lvl="1"/>
            <a:r>
              <a:rPr lang="en-US" dirty="0" smtClean="0"/>
              <a:t>What are allowable aids and expedients?</a:t>
            </a:r>
            <a:endParaRPr lang="en-US" dirty="0"/>
          </a:p>
        </p:txBody>
      </p:sp>
    </p:spTree>
    <p:extLst>
      <p:ext uri="{BB962C8B-B14F-4D97-AF65-F5344CB8AC3E}">
        <p14:creationId xmlns:p14="http://schemas.microsoft.com/office/powerpoint/2010/main" val="3669846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 Authority</a:t>
            </a:r>
            <a:endParaRPr lang="en-US" dirty="0"/>
          </a:p>
        </p:txBody>
      </p:sp>
      <p:sp>
        <p:nvSpPr>
          <p:cNvPr id="3" name="Content Placeholder 2"/>
          <p:cNvSpPr>
            <a:spLocks noGrp="1"/>
          </p:cNvSpPr>
          <p:nvPr>
            <p:ph idx="1"/>
          </p:nvPr>
        </p:nvSpPr>
        <p:spPr/>
        <p:txBody>
          <a:bodyPr/>
          <a:lstStyle/>
          <a:p>
            <a:r>
              <a:rPr lang="en-US" dirty="0" smtClean="0"/>
              <a:t>Direct Command</a:t>
            </a:r>
          </a:p>
          <a:p>
            <a:r>
              <a:rPr lang="en-US" dirty="0" smtClean="0"/>
              <a:t>Approved Example</a:t>
            </a:r>
          </a:p>
          <a:p>
            <a:r>
              <a:rPr lang="en-US" dirty="0" smtClean="0"/>
              <a:t>Necessary Inference</a:t>
            </a:r>
            <a:endParaRPr lang="en-US" dirty="0"/>
          </a:p>
        </p:txBody>
      </p:sp>
    </p:spTree>
    <p:extLst>
      <p:ext uri="{BB962C8B-B14F-4D97-AF65-F5344CB8AC3E}">
        <p14:creationId xmlns:p14="http://schemas.microsoft.com/office/powerpoint/2010/main" val="33797762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 Authority</a:t>
            </a:r>
            <a:endParaRPr lang="en-US" dirty="0"/>
          </a:p>
        </p:txBody>
      </p:sp>
      <p:sp>
        <p:nvSpPr>
          <p:cNvPr id="3" name="Content Placeholder 2"/>
          <p:cNvSpPr>
            <a:spLocks noGrp="1"/>
          </p:cNvSpPr>
          <p:nvPr>
            <p:ph idx="1"/>
          </p:nvPr>
        </p:nvSpPr>
        <p:spPr/>
        <p:txBody>
          <a:bodyPr>
            <a:normAutofit/>
          </a:bodyPr>
          <a:lstStyle/>
          <a:p>
            <a:r>
              <a:rPr lang="en-US" dirty="0" smtClean="0"/>
              <a:t>Direct Command:</a:t>
            </a:r>
          </a:p>
          <a:p>
            <a:pPr lvl="1"/>
            <a:r>
              <a:rPr lang="en-US" dirty="0" smtClean="0"/>
              <a:t>God expects man to follow His commands (Mat 28:18-20; </a:t>
            </a:r>
            <a:r>
              <a:rPr lang="en-US" dirty="0" err="1" smtClean="0"/>
              <a:t>Joh</a:t>
            </a:r>
            <a:r>
              <a:rPr lang="en-US" dirty="0" smtClean="0"/>
              <a:t> 14:15; 1 </a:t>
            </a:r>
            <a:r>
              <a:rPr lang="en-US" dirty="0" err="1" smtClean="0"/>
              <a:t>Jn</a:t>
            </a:r>
            <a:r>
              <a:rPr lang="en-US" dirty="0" smtClean="0"/>
              <a:t> 2:3-4)</a:t>
            </a:r>
          </a:p>
          <a:p>
            <a:r>
              <a:rPr lang="en-US" dirty="0" smtClean="0"/>
              <a:t>Approved Example:</a:t>
            </a:r>
          </a:p>
          <a:p>
            <a:pPr lvl="1"/>
            <a:r>
              <a:rPr lang="en-US" dirty="0" smtClean="0"/>
              <a:t>Bible encourages following provided examples (1 Pet 2:21; 1 </a:t>
            </a:r>
            <a:r>
              <a:rPr lang="en-US" dirty="0" err="1" smtClean="0"/>
              <a:t>Cor</a:t>
            </a:r>
            <a:r>
              <a:rPr lang="en-US" dirty="0" smtClean="0"/>
              <a:t> 11:1; 4:16-17)</a:t>
            </a:r>
          </a:p>
        </p:txBody>
      </p:sp>
    </p:spTree>
    <p:extLst>
      <p:ext uri="{BB962C8B-B14F-4D97-AF65-F5344CB8AC3E}">
        <p14:creationId xmlns:p14="http://schemas.microsoft.com/office/powerpoint/2010/main" val="1678793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Approved Examples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Examples of </a:t>
            </a:r>
            <a:r>
              <a:rPr lang="en-US" b="1" dirty="0" smtClean="0"/>
              <a:t>principle</a:t>
            </a:r>
            <a:r>
              <a:rPr lang="en-US" dirty="0" smtClean="0"/>
              <a:t>:</a:t>
            </a:r>
          </a:p>
          <a:p>
            <a:pPr lvl="1"/>
            <a:r>
              <a:rPr lang="en-US" dirty="0" smtClean="0"/>
              <a:t>Jesus washes the disciples feet:</a:t>
            </a:r>
          </a:p>
          <a:p>
            <a:pPr lvl="2"/>
            <a:r>
              <a:rPr lang="en-US" b="1" dirty="0" err="1"/>
              <a:t>Joh</a:t>
            </a:r>
            <a:r>
              <a:rPr lang="en-US" b="1" dirty="0"/>
              <a:t> 13:12  </a:t>
            </a:r>
            <a:r>
              <a:rPr lang="en-US" i="1" dirty="0"/>
              <a:t>So when he had washed their feet, and taken his garments, and sat down again, he said unto them, </a:t>
            </a:r>
            <a:r>
              <a:rPr lang="en-US" b="1" i="1" dirty="0"/>
              <a:t>Know ye what I have done to you?</a:t>
            </a:r>
          </a:p>
          <a:p>
            <a:pPr lvl="2"/>
            <a:r>
              <a:rPr lang="en-US" b="1" dirty="0" err="1"/>
              <a:t>Joh</a:t>
            </a:r>
            <a:r>
              <a:rPr lang="en-US" b="1" dirty="0"/>
              <a:t> 13:14-15  </a:t>
            </a:r>
            <a:r>
              <a:rPr lang="en-US" b="1" i="1" dirty="0"/>
              <a:t>If I then, the Lord and the Teacher</a:t>
            </a:r>
            <a:r>
              <a:rPr lang="en-US" i="1" dirty="0"/>
              <a:t>, have washed your feet, </a:t>
            </a:r>
            <a:r>
              <a:rPr lang="en-US" b="1" i="1" dirty="0"/>
              <a:t>ye also </a:t>
            </a:r>
            <a:r>
              <a:rPr lang="en-US" i="1" dirty="0"/>
              <a:t>ought to wash one another's feet.  (</a:t>
            </a:r>
            <a:r>
              <a:rPr lang="en-US" b="1" dirty="0"/>
              <a:t>15</a:t>
            </a:r>
            <a:r>
              <a:rPr lang="en-US" i="1" dirty="0"/>
              <a:t>)  For </a:t>
            </a:r>
            <a:r>
              <a:rPr lang="en-US" b="1" i="1" dirty="0"/>
              <a:t>I have given you an example</a:t>
            </a:r>
            <a:r>
              <a:rPr lang="en-US" i="1" dirty="0"/>
              <a:t>, that ye also should do as I have done to you</a:t>
            </a:r>
            <a:r>
              <a:rPr lang="en-US" i="1" dirty="0" smtClean="0"/>
              <a:t>.</a:t>
            </a:r>
            <a:endParaRPr lang="en-US" i="1" dirty="0"/>
          </a:p>
          <a:p>
            <a:pPr lvl="1"/>
            <a:r>
              <a:rPr lang="en-US" dirty="0" smtClean="0"/>
              <a:t>Macedonian giving:</a:t>
            </a:r>
          </a:p>
          <a:p>
            <a:pPr lvl="2"/>
            <a:r>
              <a:rPr lang="en-US" b="1" dirty="0"/>
              <a:t>2Co 8:3  </a:t>
            </a:r>
            <a:r>
              <a:rPr lang="en-US" i="1" dirty="0"/>
              <a:t>For according to their power, I bear witness, yea and </a:t>
            </a:r>
            <a:r>
              <a:rPr lang="en-US" b="1" i="1" dirty="0"/>
              <a:t>beyond their power</a:t>
            </a:r>
            <a:r>
              <a:rPr lang="en-US" i="1" dirty="0"/>
              <a:t>, they gave of their own accord,</a:t>
            </a:r>
          </a:p>
          <a:p>
            <a:endParaRPr lang="en-US" dirty="0"/>
          </a:p>
          <a:p>
            <a:pPr lvl="2"/>
            <a:endParaRPr lang="en-US" dirty="0"/>
          </a:p>
          <a:p>
            <a:endParaRPr lang="en-US" dirty="0"/>
          </a:p>
          <a:p>
            <a:pPr lvl="2"/>
            <a:endParaRPr lang="en-US" dirty="0"/>
          </a:p>
        </p:txBody>
      </p:sp>
    </p:spTree>
    <p:extLst>
      <p:ext uri="{BB962C8B-B14F-4D97-AF65-F5344CB8AC3E}">
        <p14:creationId xmlns:p14="http://schemas.microsoft.com/office/powerpoint/2010/main" val="22565817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Approved Examples</a:t>
            </a:r>
          </a:p>
        </p:txBody>
      </p:sp>
      <p:sp>
        <p:nvSpPr>
          <p:cNvPr id="3" name="Content Placeholder 2"/>
          <p:cNvSpPr>
            <a:spLocks noGrp="1"/>
          </p:cNvSpPr>
          <p:nvPr>
            <p:ph idx="1"/>
          </p:nvPr>
        </p:nvSpPr>
        <p:spPr/>
        <p:txBody>
          <a:bodyPr>
            <a:normAutofit fontScale="92500" lnSpcReduction="10000"/>
          </a:bodyPr>
          <a:lstStyle/>
          <a:p>
            <a:r>
              <a:rPr lang="en-US" dirty="0" smtClean="0"/>
              <a:t>Examples of </a:t>
            </a:r>
            <a:r>
              <a:rPr lang="en-US" b="1" dirty="0" smtClean="0"/>
              <a:t>pattern</a:t>
            </a:r>
            <a:r>
              <a:rPr lang="en-US" dirty="0" smtClean="0"/>
              <a:t>:</a:t>
            </a:r>
          </a:p>
          <a:p>
            <a:pPr lvl="1"/>
            <a:r>
              <a:rPr lang="en-US" dirty="0" smtClean="0"/>
              <a:t>Approved day for eating the Lord’s Supper:</a:t>
            </a:r>
          </a:p>
          <a:p>
            <a:pPr lvl="2"/>
            <a:r>
              <a:rPr lang="en-US" dirty="0"/>
              <a:t>Act 20:6-7  And we sailed away from Philippi after the days of unleavened bread, and came unto them to Troas in five days, where we tarried seven days.  (7)  And upon the first day of the week, when we were gathered together to break bread, Paul discoursed with them, intending to depart on the morrow; and prolonged his speech until midnight</a:t>
            </a:r>
            <a:r>
              <a:rPr lang="en-US" dirty="0" smtClean="0"/>
              <a:t>.</a:t>
            </a:r>
          </a:p>
          <a:p>
            <a:pPr lvl="1"/>
            <a:r>
              <a:rPr lang="en-US" dirty="0" smtClean="0"/>
              <a:t>Plurality of elders (Acts 11:30; 14:23; 15:4; 20:17)</a:t>
            </a:r>
            <a:endParaRPr lang="en-US" dirty="0"/>
          </a:p>
          <a:p>
            <a:endParaRPr lang="en-US" dirty="0"/>
          </a:p>
          <a:p>
            <a:pPr lvl="1"/>
            <a:endParaRPr lang="en-US" dirty="0"/>
          </a:p>
        </p:txBody>
      </p:sp>
    </p:spTree>
    <p:extLst>
      <p:ext uri="{BB962C8B-B14F-4D97-AF65-F5344CB8AC3E}">
        <p14:creationId xmlns:p14="http://schemas.microsoft.com/office/powerpoint/2010/main" val="2365474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Necessary Inferences</a:t>
            </a:r>
            <a:endParaRPr lang="en-US" dirty="0"/>
          </a:p>
        </p:txBody>
      </p:sp>
      <p:sp>
        <p:nvSpPr>
          <p:cNvPr id="3" name="Content Placeholder 2"/>
          <p:cNvSpPr>
            <a:spLocks noGrp="1"/>
          </p:cNvSpPr>
          <p:nvPr>
            <p:ph idx="1"/>
          </p:nvPr>
        </p:nvSpPr>
        <p:spPr/>
        <p:txBody>
          <a:bodyPr>
            <a:normAutofit/>
          </a:bodyPr>
          <a:lstStyle/>
          <a:p>
            <a:r>
              <a:rPr lang="en-US" dirty="0" smtClean="0"/>
              <a:t>Jesus condemns divorce for any cause:</a:t>
            </a:r>
          </a:p>
          <a:p>
            <a:pPr lvl="1"/>
            <a:r>
              <a:rPr lang="en-US" b="1" dirty="0"/>
              <a:t>Gen 2:24</a:t>
            </a:r>
            <a:r>
              <a:rPr lang="en-US" dirty="0"/>
              <a:t>  </a:t>
            </a:r>
            <a:r>
              <a:rPr lang="en-US" i="1" dirty="0"/>
              <a:t>Therefore shall a man leave his father and his mother, and shall cleave unto his wife: and they shall be </a:t>
            </a:r>
            <a:r>
              <a:rPr lang="en-US" b="1" i="1" dirty="0"/>
              <a:t>one flesh</a:t>
            </a:r>
            <a:r>
              <a:rPr lang="en-US" i="1" dirty="0" smtClean="0"/>
              <a:t>.</a:t>
            </a:r>
          </a:p>
          <a:p>
            <a:pPr lvl="1"/>
            <a:r>
              <a:rPr lang="en-US" b="1" dirty="0"/>
              <a:t>Mat 19:6</a:t>
            </a:r>
            <a:r>
              <a:rPr lang="en-US" dirty="0"/>
              <a:t>  </a:t>
            </a:r>
            <a:r>
              <a:rPr lang="en-US" i="1" dirty="0"/>
              <a:t>So that they are no more two, but </a:t>
            </a:r>
            <a:r>
              <a:rPr lang="en-US" b="1" i="1" dirty="0"/>
              <a:t>one flesh</a:t>
            </a:r>
            <a:r>
              <a:rPr lang="en-US" i="1" dirty="0"/>
              <a:t>. What therefore God hath joined together, </a:t>
            </a:r>
            <a:r>
              <a:rPr lang="en-US" b="1" i="1" dirty="0"/>
              <a:t>let not man put asunder</a:t>
            </a:r>
            <a:r>
              <a:rPr lang="en-US" i="1" dirty="0"/>
              <a:t>.</a:t>
            </a:r>
          </a:p>
          <a:p>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1064722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634</TotalTime>
  <Words>1688</Words>
  <Application>Microsoft Office PowerPoint</Application>
  <PresentationFormat>On-screen Show (16:9)</PresentationFormat>
  <Paragraphs>122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Church History</vt:lpstr>
      <vt:lpstr>Restoration ca. 1900</vt:lpstr>
      <vt:lpstr>Changing Attitudes</vt:lpstr>
      <vt:lpstr>Attitudes Toward The Bible</vt:lpstr>
      <vt:lpstr>Bible Authority</vt:lpstr>
      <vt:lpstr>Bible Authority</vt:lpstr>
      <vt:lpstr>Approved Examples</vt:lpstr>
      <vt:lpstr>Approved Examples</vt:lpstr>
      <vt:lpstr>Necessary Inferences</vt:lpstr>
      <vt:lpstr>Necessary Inferences</vt:lpstr>
      <vt:lpstr>Necessary Inferences</vt:lpstr>
      <vt:lpstr>Necessary Inferences</vt:lpstr>
      <vt:lpstr>Attitudes Toward The Bible</vt:lpstr>
      <vt:lpstr>“…where the Bible is silent, we are…”</vt:lpstr>
      <vt:lpstr>“…where the Bible is silent, we are…”</vt:lpstr>
      <vt:lpstr>“…where the Bible is silent, we are…”</vt:lpstr>
      <vt:lpstr>“…where the Bible is silent, we are…”</vt:lpstr>
      <vt:lpstr>“…where the Bible is silent, we are…”</vt:lpstr>
      <vt:lpstr>“…where the Bible is silent, we are…”</vt:lpstr>
      <vt:lpstr>“…where the Bible is silent, we are…”</vt:lpstr>
      <vt:lpstr>“…where the Bible is silent, we are…”</vt:lpstr>
      <vt:lpstr>General Vs. Specific Authority</vt:lpstr>
      <vt:lpstr>General Vs. Specific Authority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R. Davis</dc:creator>
  <cp:lastModifiedBy>Matt R. Davis</cp:lastModifiedBy>
  <cp:revision>29</cp:revision>
  <dcterms:created xsi:type="dcterms:W3CDTF">2014-03-18T15:02:36Z</dcterms:created>
  <dcterms:modified xsi:type="dcterms:W3CDTF">2014-03-19T03:27:04Z</dcterms:modified>
</cp:coreProperties>
</file>