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61" r:id="rId6"/>
    <p:sldId id="257" r:id="rId7"/>
    <p:sldId id="262" r:id="rId8"/>
    <p:sldId id="263" r:id="rId9"/>
    <p:sldId id="272" r:id="rId10"/>
    <p:sldId id="264" r:id="rId11"/>
    <p:sldId id="273" r:id="rId12"/>
    <p:sldId id="274" r:id="rId13"/>
    <p:sldId id="275" r:id="rId14"/>
    <p:sldId id="265" r:id="rId15"/>
    <p:sldId id="276" r:id="rId16"/>
    <p:sldId id="277" r:id="rId17"/>
    <p:sldId id="278" r:id="rId18"/>
    <p:sldId id="279" r:id="rId19"/>
    <p:sldId id="280" r:id="rId20"/>
    <p:sldId id="281" r:id="rId21"/>
    <p:sldId id="283" r:id="rId22"/>
    <p:sldId id="284" r:id="rId23"/>
    <p:sldId id="267" r:id="rId24"/>
    <p:sldId id="268" r:id="rId25"/>
    <p:sldId id="269" r:id="rId26"/>
    <p:sldId id="285" r:id="rId27"/>
    <p:sldId id="286" r:id="rId28"/>
    <p:sldId id="287" r:id="rId29"/>
    <p:sldId id="288" r:id="rId30"/>
    <p:sldId id="271" r:id="rId31"/>
    <p:sldId id="289" r:id="rId32"/>
    <p:sldId id="290" r:id="rId33"/>
    <p:sldId id="291" r:id="rId34"/>
    <p:sldId id="292" r:id="rId35"/>
    <p:sldId id="293" r:id="rId36"/>
    <p:sldId id="295" r:id="rId37"/>
    <p:sldId id="296" r:id="rId38"/>
    <p:sldId id="297"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90" y="-3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6775F-FF85-4C9B-8CBB-3A459067B806}"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276901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6775F-FF85-4C9B-8CBB-3A459067B806}"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369426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6775F-FF85-4C9B-8CBB-3A459067B806}"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295681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6775F-FF85-4C9B-8CBB-3A459067B806}"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336098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6775F-FF85-4C9B-8CBB-3A459067B806}"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186665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6775F-FF85-4C9B-8CBB-3A459067B806}"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24233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6775F-FF85-4C9B-8CBB-3A459067B806}" type="datetimeFigureOut">
              <a:rPr lang="en-US" smtClean="0"/>
              <a:t>3/22/2014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60357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6775F-FF85-4C9B-8CBB-3A459067B806}" type="datetimeFigureOut">
              <a:rPr lang="en-US" smtClean="0"/>
              <a:t>3/22/2014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328818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6775F-FF85-4C9B-8CBB-3A459067B806}" type="datetimeFigureOut">
              <a:rPr lang="en-US" smtClean="0"/>
              <a:t>3/22/2014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382375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6775F-FF85-4C9B-8CBB-3A459067B806}"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3771630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6775F-FF85-4C9B-8CBB-3A459067B806}"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78DE5-0BDC-4F58-81E0-2EE1264BC08B}" type="slidenum">
              <a:rPr lang="en-US" smtClean="0"/>
              <a:t>‹#›</a:t>
            </a:fld>
            <a:endParaRPr lang="en-US"/>
          </a:p>
        </p:txBody>
      </p:sp>
    </p:spTree>
    <p:extLst>
      <p:ext uri="{BB962C8B-B14F-4D97-AF65-F5344CB8AC3E}">
        <p14:creationId xmlns:p14="http://schemas.microsoft.com/office/powerpoint/2010/main" val="50561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A96775F-FF85-4C9B-8CBB-3A459067B806}" type="datetimeFigureOut">
              <a:rPr lang="en-US" smtClean="0"/>
              <a:t>3/22/2014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A978DE5-0BDC-4F58-81E0-2EE1264BC08B}" type="slidenum">
              <a:rPr lang="en-US" smtClean="0"/>
              <a:t>‹#›</a:t>
            </a:fld>
            <a:endParaRPr lang="en-US"/>
          </a:p>
        </p:txBody>
      </p:sp>
    </p:spTree>
    <p:extLst>
      <p:ext uri="{BB962C8B-B14F-4D97-AF65-F5344CB8AC3E}">
        <p14:creationId xmlns:p14="http://schemas.microsoft.com/office/powerpoint/2010/main" val="3966538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Church History</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Lesson 9</a:t>
            </a:r>
          </a:p>
          <a:p>
            <a:r>
              <a:rPr lang="en-US" dirty="0" smtClean="0"/>
              <a:t>Instrumental Music and the Missionary Society</a:t>
            </a:r>
            <a:endParaRPr lang="en-US" dirty="0"/>
          </a:p>
        </p:txBody>
      </p:sp>
    </p:spTree>
    <p:extLst>
      <p:ext uri="{BB962C8B-B14F-4D97-AF65-F5344CB8AC3E}">
        <p14:creationId xmlns:p14="http://schemas.microsoft.com/office/powerpoint/2010/main" val="3963885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a:t>
            </a:r>
            <a:r>
              <a:rPr lang="en-US" dirty="0" smtClean="0"/>
              <a:t>Society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Arguments for the ACMS</a:t>
            </a:r>
            <a:r>
              <a:rPr lang="en-US" dirty="0" smtClean="0"/>
              <a:t>:</a:t>
            </a:r>
          </a:p>
          <a:p>
            <a:pPr lvl="1"/>
            <a:r>
              <a:rPr lang="en-US" b="1" dirty="0" smtClean="0"/>
              <a:t>Organization of the universal church:</a:t>
            </a:r>
          </a:p>
          <a:p>
            <a:pPr lvl="2"/>
            <a:r>
              <a:rPr lang="en-US" b="1" dirty="0"/>
              <a:t>Mat 28:18-20</a:t>
            </a:r>
            <a:r>
              <a:rPr lang="en-US" dirty="0"/>
              <a:t>  </a:t>
            </a:r>
            <a:r>
              <a:rPr lang="en-US" i="1" dirty="0"/>
              <a:t>And Jesus came to them and </a:t>
            </a:r>
            <a:r>
              <a:rPr lang="en-US" i="1" dirty="0" err="1"/>
              <a:t>spake</a:t>
            </a:r>
            <a:r>
              <a:rPr lang="en-US" i="1" dirty="0"/>
              <a:t> unto them, saying, All authority hath been given unto me in heaven and on earth.  (</a:t>
            </a:r>
            <a:r>
              <a:rPr lang="en-US" b="1" dirty="0"/>
              <a:t>19</a:t>
            </a:r>
            <a:r>
              <a:rPr lang="en-US" i="1" dirty="0"/>
              <a:t>)  </a:t>
            </a:r>
            <a:r>
              <a:rPr lang="en-US" b="1" i="1" dirty="0"/>
              <a:t>Go ye therefore</a:t>
            </a:r>
            <a:r>
              <a:rPr lang="en-US" i="1" dirty="0"/>
              <a:t>, and make disciples of all the nations, baptizing them into the name of the Father and of the Son and of the Holy Spirit:  (</a:t>
            </a:r>
            <a:r>
              <a:rPr lang="en-US" b="1" dirty="0"/>
              <a:t>20</a:t>
            </a:r>
            <a:r>
              <a:rPr lang="en-US" i="1" dirty="0"/>
              <a:t>)  teaching them to observe all things whatsoever I commanded you: and lo, I am with you always, even unto the end of the world.</a:t>
            </a:r>
          </a:p>
          <a:p>
            <a:endParaRPr lang="en-US" dirty="0"/>
          </a:p>
          <a:p>
            <a:pPr lvl="2"/>
            <a:endParaRPr lang="en-US" dirty="0"/>
          </a:p>
        </p:txBody>
      </p:sp>
    </p:spTree>
    <p:extLst>
      <p:ext uri="{BB962C8B-B14F-4D97-AF65-F5344CB8AC3E}">
        <p14:creationId xmlns:p14="http://schemas.microsoft.com/office/powerpoint/2010/main" val="2333111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a:t>
            </a:r>
          </a:p>
        </p:txBody>
      </p:sp>
      <p:sp>
        <p:nvSpPr>
          <p:cNvPr id="3" name="Content Placeholder 2"/>
          <p:cNvSpPr>
            <a:spLocks noGrp="1"/>
          </p:cNvSpPr>
          <p:nvPr>
            <p:ph idx="1"/>
          </p:nvPr>
        </p:nvSpPr>
        <p:spPr/>
        <p:txBody>
          <a:bodyPr/>
          <a:lstStyle/>
          <a:p>
            <a:r>
              <a:rPr lang="en-US" dirty="0"/>
              <a:t>Arguments for the ACMS:</a:t>
            </a:r>
          </a:p>
          <a:p>
            <a:pPr lvl="1"/>
            <a:r>
              <a:rPr lang="en-US" dirty="0"/>
              <a:t>Organization of the universal </a:t>
            </a:r>
            <a:r>
              <a:rPr lang="en-US" dirty="0" smtClean="0"/>
              <a:t>church (Mat 28:18-20)</a:t>
            </a:r>
            <a:endParaRPr lang="en-US" dirty="0"/>
          </a:p>
          <a:p>
            <a:pPr lvl="1"/>
            <a:r>
              <a:rPr lang="en-US" b="1" dirty="0" smtClean="0"/>
              <a:t>Expedient</a:t>
            </a:r>
          </a:p>
          <a:p>
            <a:pPr lvl="2"/>
            <a:r>
              <a:rPr lang="en-US" dirty="0" smtClean="0"/>
              <a:t>Campbell: More efficient organization needed</a:t>
            </a:r>
          </a:p>
          <a:p>
            <a:pPr lvl="2"/>
            <a:r>
              <a:rPr lang="en-US" dirty="0" smtClean="0"/>
              <a:t>Equivalent to building, songbook</a:t>
            </a:r>
          </a:p>
          <a:p>
            <a:pPr lvl="2"/>
            <a:r>
              <a:rPr lang="en-US" dirty="0" smtClean="0"/>
              <a:t>General vs. specific authority: Aid or addition\alteration</a:t>
            </a:r>
            <a:endParaRPr lang="en-US" dirty="0"/>
          </a:p>
        </p:txBody>
      </p:sp>
    </p:spTree>
    <p:extLst>
      <p:ext uri="{BB962C8B-B14F-4D97-AF65-F5344CB8AC3E}">
        <p14:creationId xmlns:p14="http://schemas.microsoft.com/office/powerpoint/2010/main" val="1982574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a:t>
            </a:r>
          </a:p>
        </p:txBody>
      </p:sp>
      <p:sp>
        <p:nvSpPr>
          <p:cNvPr id="3" name="Content Placeholder 2"/>
          <p:cNvSpPr>
            <a:spLocks noGrp="1"/>
          </p:cNvSpPr>
          <p:nvPr>
            <p:ph idx="1"/>
          </p:nvPr>
        </p:nvSpPr>
        <p:spPr/>
        <p:txBody>
          <a:bodyPr>
            <a:normAutofit fontScale="92500" lnSpcReduction="20000"/>
          </a:bodyPr>
          <a:lstStyle/>
          <a:p>
            <a:r>
              <a:rPr lang="en-US" dirty="0"/>
              <a:t>Arguments for the ACMS:</a:t>
            </a:r>
          </a:p>
          <a:p>
            <a:pPr lvl="1"/>
            <a:r>
              <a:rPr lang="en-US" dirty="0"/>
              <a:t>Organization of the universal </a:t>
            </a:r>
            <a:r>
              <a:rPr lang="en-US" dirty="0" smtClean="0"/>
              <a:t>church</a:t>
            </a:r>
            <a:endParaRPr lang="en-US" dirty="0"/>
          </a:p>
          <a:p>
            <a:pPr lvl="1"/>
            <a:r>
              <a:rPr lang="en-US" dirty="0" smtClean="0"/>
              <a:t>Expedient</a:t>
            </a:r>
          </a:p>
          <a:p>
            <a:pPr lvl="1"/>
            <a:r>
              <a:rPr lang="en-US" b="1" dirty="0" smtClean="0"/>
              <a:t>Silence of the Scriptures:</a:t>
            </a:r>
            <a:endParaRPr lang="en-US" dirty="0"/>
          </a:p>
          <a:p>
            <a:pPr lvl="2"/>
            <a:r>
              <a:rPr lang="en-US" dirty="0" smtClean="0"/>
              <a:t>Primary argument: “The Bible doesn’t say not to”</a:t>
            </a:r>
          </a:p>
          <a:p>
            <a:pPr lvl="2"/>
            <a:r>
              <a:rPr lang="en-US" dirty="0" smtClean="0"/>
              <a:t>Pendleton (1866) T. Campbell’s “motto” was misinterpreted</a:t>
            </a:r>
          </a:p>
          <a:p>
            <a:pPr lvl="3"/>
            <a:r>
              <a:rPr lang="en-US" dirty="0" smtClean="0"/>
              <a:t>Campbell formed a “society” shortly after coining his Restoration plea (Christian Association of Washington)</a:t>
            </a:r>
          </a:p>
          <a:p>
            <a:pPr lvl="3"/>
            <a:r>
              <a:rPr lang="en-US" dirty="0" smtClean="0"/>
              <a:t>If the Bible is silent, nothing should be bound: Human creeds and human opinions cannot be forced upon us</a:t>
            </a:r>
          </a:p>
          <a:p>
            <a:pPr lvl="1"/>
            <a:endParaRPr lang="en-US" dirty="0" smtClean="0"/>
          </a:p>
        </p:txBody>
      </p:sp>
    </p:spTree>
    <p:extLst>
      <p:ext uri="{BB962C8B-B14F-4D97-AF65-F5344CB8AC3E}">
        <p14:creationId xmlns:p14="http://schemas.microsoft.com/office/powerpoint/2010/main" val="2012523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a:t>
            </a:r>
          </a:p>
        </p:txBody>
      </p:sp>
      <p:sp>
        <p:nvSpPr>
          <p:cNvPr id="3" name="Content Placeholder 2"/>
          <p:cNvSpPr>
            <a:spLocks noGrp="1"/>
          </p:cNvSpPr>
          <p:nvPr>
            <p:ph idx="1"/>
          </p:nvPr>
        </p:nvSpPr>
        <p:spPr/>
        <p:txBody>
          <a:bodyPr>
            <a:normAutofit/>
          </a:bodyPr>
          <a:lstStyle/>
          <a:p>
            <a:r>
              <a:rPr lang="en-US" dirty="0"/>
              <a:t>Arguments for the ACMS:</a:t>
            </a:r>
          </a:p>
          <a:p>
            <a:pPr lvl="1"/>
            <a:r>
              <a:rPr lang="en-US" dirty="0"/>
              <a:t>Organization of the universal </a:t>
            </a:r>
            <a:r>
              <a:rPr lang="en-US" dirty="0" smtClean="0"/>
              <a:t>church</a:t>
            </a:r>
            <a:endParaRPr lang="en-US" dirty="0"/>
          </a:p>
          <a:p>
            <a:pPr lvl="1"/>
            <a:r>
              <a:rPr lang="en-US" dirty="0" smtClean="0"/>
              <a:t>Expedient</a:t>
            </a:r>
          </a:p>
          <a:p>
            <a:pPr lvl="1"/>
            <a:r>
              <a:rPr lang="en-US" dirty="0" smtClean="0"/>
              <a:t>Silence of the Scriptures</a:t>
            </a:r>
            <a:endParaRPr lang="en-US" dirty="0"/>
          </a:p>
          <a:p>
            <a:pPr lvl="1"/>
            <a:r>
              <a:rPr lang="en-US" b="1" dirty="0" smtClean="0"/>
              <a:t>Personal attacks</a:t>
            </a:r>
          </a:p>
        </p:txBody>
      </p:sp>
    </p:spTree>
    <p:extLst>
      <p:ext uri="{BB962C8B-B14F-4D97-AF65-F5344CB8AC3E}">
        <p14:creationId xmlns:p14="http://schemas.microsoft.com/office/powerpoint/2010/main" val="2952448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a:t>
            </a:r>
            <a:r>
              <a:rPr lang="en-US" dirty="0" smtClean="0"/>
              <a:t>Society</a:t>
            </a:r>
            <a:endParaRPr lang="en-US" dirty="0"/>
          </a:p>
        </p:txBody>
      </p:sp>
      <p:sp>
        <p:nvSpPr>
          <p:cNvPr id="3" name="Content Placeholder 2"/>
          <p:cNvSpPr>
            <a:spLocks noGrp="1"/>
          </p:cNvSpPr>
          <p:nvPr>
            <p:ph idx="1"/>
          </p:nvPr>
        </p:nvSpPr>
        <p:spPr/>
        <p:txBody>
          <a:bodyPr/>
          <a:lstStyle/>
          <a:p>
            <a:r>
              <a:rPr lang="en-US" dirty="0" smtClean="0"/>
              <a:t>Opposition to the </a:t>
            </a:r>
            <a:r>
              <a:rPr lang="en-US" dirty="0" smtClean="0"/>
              <a:t>ACMS</a:t>
            </a:r>
            <a:r>
              <a:rPr lang="en-US" dirty="0" smtClean="0"/>
              <a:t>:</a:t>
            </a:r>
          </a:p>
          <a:p>
            <a:pPr lvl="1"/>
            <a:r>
              <a:rPr lang="en-US" b="1" dirty="0" smtClean="0"/>
              <a:t>Notable opponents:</a:t>
            </a:r>
          </a:p>
          <a:p>
            <a:pPr lvl="2"/>
            <a:r>
              <a:rPr lang="en-US" dirty="0" smtClean="0"/>
              <a:t>Jacob </a:t>
            </a:r>
            <a:r>
              <a:rPr lang="en-US" dirty="0" err="1" smtClean="0"/>
              <a:t>Creath</a:t>
            </a:r>
            <a:r>
              <a:rPr lang="en-US" dirty="0"/>
              <a:t> </a:t>
            </a:r>
            <a:r>
              <a:rPr lang="en-US" dirty="0" smtClean="0"/>
              <a:t>Jr.</a:t>
            </a:r>
          </a:p>
          <a:p>
            <a:pPr lvl="2"/>
            <a:r>
              <a:rPr lang="en-US" dirty="0" smtClean="0"/>
              <a:t>Tolbert Fanning</a:t>
            </a:r>
          </a:p>
          <a:p>
            <a:pPr lvl="2"/>
            <a:r>
              <a:rPr lang="en-US" dirty="0" smtClean="0"/>
              <a:t>David </a:t>
            </a:r>
            <a:r>
              <a:rPr lang="en-US" dirty="0" err="1" smtClean="0"/>
              <a:t>Libscomb</a:t>
            </a:r>
            <a:endParaRPr lang="en-US" dirty="0" smtClean="0"/>
          </a:p>
          <a:p>
            <a:pPr lvl="2"/>
            <a:r>
              <a:rPr lang="en-US" dirty="0" smtClean="0"/>
              <a:t>(later) Ben Franklin</a:t>
            </a:r>
            <a:endParaRPr lang="en-US" dirty="0"/>
          </a:p>
        </p:txBody>
      </p:sp>
    </p:spTree>
    <p:extLst>
      <p:ext uri="{BB962C8B-B14F-4D97-AF65-F5344CB8AC3E}">
        <p14:creationId xmlns:p14="http://schemas.microsoft.com/office/powerpoint/2010/main" val="1370802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a:t>
            </a:r>
            <a:r>
              <a:rPr lang="en-US" dirty="0" smtClean="0"/>
              <a:t>Society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Opposition to the </a:t>
            </a:r>
            <a:r>
              <a:rPr lang="en-US" dirty="0" smtClean="0"/>
              <a:t>ACMS</a:t>
            </a:r>
            <a:r>
              <a:rPr lang="en-US" dirty="0" smtClean="0"/>
              <a:t>:</a:t>
            </a:r>
          </a:p>
          <a:p>
            <a:pPr lvl="1"/>
            <a:r>
              <a:rPr lang="en-US" dirty="0" smtClean="0"/>
              <a:t>Notable opponents</a:t>
            </a:r>
          </a:p>
          <a:p>
            <a:pPr lvl="1"/>
            <a:r>
              <a:rPr lang="en-US" b="1" dirty="0" smtClean="0"/>
              <a:t>Society is unauthorized:</a:t>
            </a:r>
          </a:p>
          <a:p>
            <a:pPr lvl="2"/>
            <a:r>
              <a:rPr lang="en-US" dirty="0" smtClean="0"/>
              <a:t>Sufficiency of Scripture (</a:t>
            </a:r>
            <a:r>
              <a:rPr lang="en-US" b="1" dirty="0" smtClean="0"/>
              <a:t>2 Tim 3:16-17</a:t>
            </a:r>
            <a:r>
              <a:rPr lang="en-US" dirty="0" smtClean="0"/>
              <a:t>)</a:t>
            </a:r>
          </a:p>
          <a:p>
            <a:pPr lvl="2"/>
            <a:r>
              <a:rPr lang="en-US" dirty="0" smtClean="0"/>
              <a:t>“Our worship to God is </a:t>
            </a:r>
            <a:r>
              <a:rPr lang="en-US" b="1" dirty="0" smtClean="0"/>
              <a:t>regulated by the laws of God</a:t>
            </a:r>
            <a:r>
              <a:rPr lang="en-US" dirty="0" smtClean="0"/>
              <a:t>. We have no knowledge of what is well pleasing to God, in worship, save as God has revealed it to us. The New Testament is at once the rul</a:t>
            </a:r>
            <a:r>
              <a:rPr lang="en-US" dirty="0" smtClean="0"/>
              <a:t>e and limit of our faith and worship to God. This is the </a:t>
            </a:r>
            <a:r>
              <a:rPr lang="en-US" b="1" dirty="0" smtClean="0"/>
              <a:t>distinctive difference</a:t>
            </a:r>
            <a:r>
              <a:rPr lang="en-US" dirty="0" smtClean="0"/>
              <a:t> between us and other religious bodies. Others accept the New Testament as their rule of faith, but do not make it the limit of their faith. They add other things as articles of faith and acts of worship than those contained in the Bible. </a:t>
            </a:r>
            <a:r>
              <a:rPr lang="en-US" b="1" dirty="0" smtClean="0"/>
              <a:t>We seek for things authorized, they for things not prohibited</a:t>
            </a:r>
            <a:r>
              <a:rPr lang="en-US" dirty="0" smtClean="0"/>
              <a:t>. Our rule is safe – theirs is loose and latitudinarian. Ours confines us to God’s appointments. Theirs opens the worship and service of God to whatever will please men. Our rule limits man’s worship to the exercises </a:t>
            </a:r>
            <a:r>
              <a:rPr lang="en-US" b="1" dirty="0" smtClean="0"/>
              <a:t>approved of in the Bible</a:t>
            </a:r>
            <a:r>
              <a:rPr lang="en-US" dirty="0" smtClean="0"/>
              <a:t>.” (David Lipscomb, 1873).</a:t>
            </a:r>
            <a:endParaRPr lang="en-US" dirty="0" smtClean="0"/>
          </a:p>
          <a:p>
            <a:endParaRPr lang="en-US" dirty="0" smtClean="0"/>
          </a:p>
        </p:txBody>
      </p:sp>
    </p:spTree>
    <p:extLst>
      <p:ext uri="{BB962C8B-B14F-4D97-AF65-F5344CB8AC3E}">
        <p14:creationId xmlns:p14="http://schemas.microsoft.com/office/powerpoint/2010/main" val="1519336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 </a:t>
            </a:r>
          </a:p>
        </p:txBody>
      </p:sp>
      <p:sp>
        <p:nvSpPr>
          <p:cNvPr id="3" name="Content Placeholder 2"/>
          <p:cNvSpPr>
            <a:spLocks noGrp="1"/>
          </p:cNvSpPr>
          <p:nvPr>
            <p:ph idx="1"/>
          </p:nvPr>
        </p:nvSpPr>
        <p:spPr/>
        <p:txBody>
          <a:bodyPr>
            <a:normAutofit fontScale="85000" lnSpcReduction="10000"/>
          </a:bodyPr>
          <a:lstStyle/>
          <a:p>
            <a:r>
              <a:rPr lang="en-US" dirty="0" smtClean="0"/>
              <a:t>Opposition to the </a:t>
            </a:r>
            <a:r>
              <a:rPr lang="en-US" dirty="0" smtClean="0"/>
              <a:t>ACMS</a:t>
            </a:r>
            <a:r>
              <a:rPr lang="en-US" dirty="0" smtClean="0"/>
              <a:t>:</a:t>
            </a:r>
          </a:p>
          <a:p>
            <a:pPr lvl="1"/>
            <a:r>
              <a:rPr lang="en-US" dirty="0" smtClean="0"/>
              <a:t>Notable opponents</a:t>
            </a:r>
          </a:p>
          <a:p>
            <a:pPr lvl="1"/>
            <a:r>
              <a:rPr lang="en-US" dirty="0" smtClean="0"/>
              <a:t>Society is unauthorized</a:t>
            </a:r>
          </a:p>
          <a:p>
            <a:pPr lvl="1"/>
            <a:r>
              <a:rPr lang="en-US" b="1" dirty="0" smtClean="0"/>
              <a:t>Detrimental to the local church:</a:t>
            </a:r>
          </a:p>
          <a:p>
            <a:pPr lvl="2"/>
            <a:r>
              <a:rPr lang="en-US" dirty="0" smtClean="0"/>
              <a:t>Went against scriptural organization of the local church (Acts 14:23; 20:28; 1 Pet 5:1-4)</a:t>
            </a:r>
          </a:p>
          <a:p>
            <a:pPr lvl="2"/>
            <a:r>
              <a:rPr lang="en-US" dirty="0" smtClean="0"/>
              <a:t>Often took the task of evangelism </a:t>
            </a:r>
            <a:r>
              <a:rPr lang="en-US" i="1" dirty="0" smtClean="0"/>
              <a:t>away</a:t>
            </a:r>
            <a:r>
              <a:rPr lang="en-US" dirty="0" smtClean="0"/>
              <a:t> from the local church</a:t>
            </a:r>
          </a:p>
          <a:p>
            <a:pPr lvl="2"/>
            <a:r>
              <a:rPr lang="en-US" dirty="0" smtClean="0"/>
              <a:t>Past emphasis on human organizations had led to gross and long-standing error (Roman Catholicism, esp. the Pope) </a:t>
            </a:r>
            <a:endParaRPr lang="en-US" dirty="0" smtClean="0"/>
          </a:p>
          <a:p>
            <a:endParaRPr lang="en-US" dirty="0" smtClean="0"/>
          </a:p>
        </p:txBody>
      </p:sp>
    </p:spTree>
    <p:extLst>
      <p:ext uri="{BB962C8B-B14F-4D97-AF65-F5344CB8AC3E}">
        <p14:creationId xmlns:p14="http://schemas.microsoft.com/office/powerpoint/2010/main" val="31940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 </a:t>
            </a:r>
          </a:p>
        </p:txBody>
      </p:sp>
      <p:sp>
        <p:nvSpPr>
          <p:cNvPr id="3" name="Content Placeholder 2"/>
          <p:cNvSpPr>
            <a:spLocks noGrp="1"/>
          </p:cNvSpPr>
          <p:nvPr>
            <p:ph idx="1"/>
          </p:nvPr>
        </p:nvSpPr>
        <p:spPr/>
        <p:txBody>
          <a:bodyPr>
            <a:normAutofit/>
          </a:bodyPr>
          <a:lstStyle/>
          <a:p>
            <a:r>
              <a:rPr lang="en-US" dirty="0" smtClean="0"/>
              <a:t>Opposition to the </a:t>
            </a:r>
            <a:r>
              <a:rPr lang="en-US" dirty="0" smtClean="0"/>
              <a:t>ACMS</a:t>
            </a:r>
            <a:r>
              <a:rPr lang="en-US" dirty="0" smtClean="0"/>
              <a:t>:</a:t>
            </a:r>
          </a:p>
          <a:p>
            <a:pPr lvl="1"/>
            <a:r>
              <a:rPr lang="en-US" dirty="0" smtClean="0"/>
              <a:t>Notable opponents</a:t>
            </a:r>
          </a:p>
          <a:p>
            <a:pPr lvl="1"/>
            <a:r>
              <a:rPr lang="en-US" dirty="0" smtClean="0"/>
              <a:t>Society is unauthorized</a:t>
            </a:r>
          </a:p>
          <a:p>
            <a:pPr lvl="1"/>
            <a:r>
              <a:rPr lang="en-US" dirty="0" smtClean="0"/>
              <a:t>Detrimental to the local church</a:t>
            </a:r>
          </a:p>
          <a:p>
            <a:pPr lvl="1"/>
            <a:r>
              <a:rPr lang="en-US" b="1" dirty="0" smtClean="0"/>
              <a:t>It was unnecessary:</a:t>
            </a:r>
          </a:p>
          <a:p>
            <a:pPr lvl="2"/>
            <a:r>
              <a:rPr lang="en-US" dirty="0" smtClean="0"/>
              <a:t>Local church is the Bible pattern for evangelism</a:t>
            </a:r>
          </a:p>
        </p:txBody>
      </p:sp>
    </p:spTree>
    <p:extLst>
      <p:ext uri="{BB962C8B-B14F-4D97-AF65-F5344CB8AC3E}">
        <p14:creationId xmlns:p14="http://schemas.microsoft.com/office/powerpoint/2010/main" val="3512569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a:t>
            </a:r>
          </a:p>
        </p:txBody>
      </p:sp>
      <p:sp>
        <p:nvSpPr>
          <p:cNvPr id="3" name="Content Placeholder 2"/>
          <p:cNvSpPr>
            <a:spLocks noGrp="1"/>
          </p:cNvSpPr>
          <p:nvPr>
            <p:ph idx="1"/>
          </p:nvPr>
        </p:nvSpPr>
        <p:spPr/>
        <p:txBody>
          <a:bodyPr>
            <a:normAutofit fontScale="70000" lnSpcReduction="20000"/>
          </a:bodyPr>
          <a:lstStyle/>
          <a:p>
            <a:r>
              <a:rPr lang="en-US" dirty="0"/>
              <a:t>Local church is the Bible pattern for </a:t>
            </a:r>
            <a:r>
              <a:rPr lang="en-US" dirty="0" smtClean="0"/>
              <a:t>evangelism:</a:t>
            </a:r>
          </a:p>
          <a:p>
            <a:pPr lvl="1"/>
            <a:r>
              <a:rPr lang="en-US" b="1" dirty="0"/>
              <a:t>Act 11:22-26</a:t>
            </a:r>
            <a:r>
              <a:rPr lang="en-US" dirty="0"/>
              <a:t>  </a:t>
            </a:r>
            <a:r>
              <a:rPr lang="en-US" i="1" dirty="0"/>
              <a:t>And the report concerning them came to the ears of the </a:t>
            </a:r>
            <a:r>
              <a:rPr lang="en-US" b="1" i="1" dirty="0"/>
              <a:t>church which was in Jerusalem</a:t>
            </a:r>
            <a:r>
              <a:rPr lang="en-US" i="1" dirty="0"/>
              <a:t>: and </a:t>
            </a:r>
            <a:r>
              <a:rPr lang="en-US" b="1" i="1" dirty="0"/>
              <a:t>they sent forth </a:t>
            </a:r>
            <a:r>
              <a:rPr lang="en-US" i="1" dirty="0"/>
              <a:t>Barnabas as far as Antioch:  (</a:t>
            </a:r>
            <a:r>
              <a:rPr lang="en-US" b="1" dirty="0"/>
              <a:t>23</a:t>
            </a:r>
            <a:r>
              <a:rPr lang="en-US" i="1" dirty="0"/>
              <a:t>)  who, when he was come, and had seen the grace of God, was glad; and </a:t>
            </a:r>
            <a:r>
              <a:rPr lang="en-US" b="1" i="1" dirty="0"/>
              <a:t>he exhorted them </a:t>
            </a:r>
            <a:r>
              <a:rPr lang="en-US" i="1" dirty="0"/>
              <a:t>all, that with purpose of heart they would cleave unto the Lord:  (</a:t>
            </a:r>
            <a:r>
              <a:rPr lang="en-US" b="1" dirty="0"/>
              <a:t>24</a:t>
            </a:r>
            <a:r>
              <a:rPr lang="en-US" i="1" dirty="0"/>
              <a:t>)  for he was a good man, and full of the Holy Spirit and of faith: </a:t>
            </a:r>
            <a:r>
              <a:rPr lang="en-US" b="1" i="1" dirty="0"/>
              <a:t>and much people was added </a:t>
            </a:r>
            <a:r>
              <a:rPr lang="en-US" i="1" dirty="0"/>
              <a:t>unto the Lord.  (</a:t>
            </a:r>
            <a:r>
              <a:rPr lang="en-US" b="1" dirty="0"/>
              <a:t>25</a:t>
            </a:r>
            <a:r>
              <a:rPr lang="en-US" i="1" dirty="0"/>
              <a:t>)  And he went forth to Tarsus to seek for Saul;  (</a:t>
            </a:r>
            <a:r>
              <a:rPr lang="en-US" b="1" dirty="0"/>
              <a:t>26</a:t>
            </a:r>
            <a:r>
              <a:rPr lang="en-US" i="1" dirty="0"/>
              <a:t>)  and when he had found him, he brought him unto Antioch. And it came to pass, that even for a whole year </a:t>
            </a:r>
            <a:r>
              <a:rPr lang="en-US" b="1" i="1" dirty="0"/>
              <a:t>they were gathered together with the church, and taught much people</a:t>
            </a:r>
            <a:r>
              <a:rPr lang="en-US" i="1" dirty="0"/>
              <a:t>, and that the disciples were called Christians first in Antioch.</a:t>
            </a:r>
          </a:p>
          <a:p>
            <a:endParaRPr lang="en-US" dirty="0"/>
          </a:p>
          <a:p>
            <a:pPr lvl="1"/>
            <a:endParaRPr lang="en-US" dirty="0"/>
          </a:p>
        </p:txBody>
      </p:sp>
    </p:spTree>
    <p:extLst>
      <p:ext uri="{BB962C8B-B14F-4D97-AF65-F5344CB8AC3E}">
        <p14:creationId xmlns:p14="http://schemas.microsoft.com/office/powerpoint/2010/main" val="1913552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a:t>
            </a:r>
          </a:p>
        </p:txBody>
      </p:sp>
      <p:sp>
        <p:nvSpPr>
          <p:cNvPr id="3" name="Content Placeholder 2"/>
          <p:cNvSpPr>
            <a:spLocks noGrp="1"/>
          </p:cNvSpPr>
          <p:nvPr>
            <p:ph idx="1"/>
          </p:nvPr>
        </p:nvSpPr>
        <p:spPr/>
        <p:txBody>
          <a:bodyPr>
            <a:normAutofit fontScale="85000" lnSpcReduction="20000"/>
          </a:bodyPr>
          <a:lstStyle/>
          <a:p>
            <a:r>
              <a:rPr lang="en-US" dirty="0"/>
              <a:t>Local church is the Bible pattern for </a:t>
            </a:r>
            <a:r>
              <a:rPr lang="en-US" dirty="0" smtClean="0"/>
              <a:t>evangelism:</a:t>
            </a:r>
          </a:p>
          <a:p>
            <a:pPr lvl="1"/>
            <a:r>
              <a:rPr lang="en-US" b="1" dirty="0"/>
              <a:t>Act 13:1-3</a:t>
            </a:r>
            <a:r>
              <a:rPr lang="en-US" dirty="0"/>
              <a:t>  </a:t>
            </a:r>
            <a:r>
              <a:rPr lang="en-US" i="1" dirty="0"/>
              <a:t>Now there were at Antioch, </a:t>
            </a:r>
            <a:r>
              <a:rPr lang="en-US" b="1" i="1" dirty="0"/>
              <a:t>in the church</a:t>
            </a:r>
            <a:r>
              <a:rPr lang="en-US" i="1" dirty="0"/>
              <a:t> that was there, prophets and teachers, Barnabas, and </a:t>
            </a:r>
            <a:r>
              <a:rPr lang="en-US" i="1" dirty="0" err="1"/>
              <a:t>Symeon</a:t>
            </a:r>
            <a:r>
              <a:rPr lang="en-US" i="1" dirty="0"/>
              <a:t> that was called Niger, and Lucius of Cyrene, and </a:t>
            </a:r>
            <a:r>
              <a:rPr lang="en-US" i="1" dirty="0" err="1"/>
              <a:t>Manaen</a:t>
            </a:r>
            <a:r>
              <a:rPr lang="en-US" i="1" dirty="0"/>
              <a:t> the foster-brother of Herod the tetrarch, and Saul.  (</a:t>
            </a:r>
            <a:r>
              <a:rPr lang="en-US" b="1" dirty="0"/>
              <a:t>2</a:t>
            </a:r>
            <a:r>
              <a:rPr lang="en-US" i="1" dirty="0"/>
              <a:t>)  And as they ministered to the Lord, and fasted, the Holy Spirit said, Separate me Barnabas and Saul for the work whereunto I have called them.  (</a:t>
            </a:r>
            <a:r>
              <a:rPr lang="en-US" b="1" dirty="0"/>
              <a:t>3</a:t>
            </a:r>
            <a:r>
              <a:rPr lang="en-US" i="1" dirty="0"/>
              <a:t>)  Then, when they had fasted and prayed and </a:t>
            </a:r>
            <a:r>
              <a:rPr lang="en-US" b="1" i="1" dirty="0"/>
              <a:t>laid their hands on them, they sent them away</a:t>
            </a:r>
            <a:r>
              <a:rPr lang="en-US" i="1" dirty="0"/>
              <a:t>.</a:t>
            </a:r>
          </a:p>
          <a:p>
            <a:endParaRPr lang="en-US" dirty="0"/>
          </a:p>
          <a:p>
            <a:pPr lvl="1"/>
            <a:endParaRPr lang="en-US" dirty="0"/>
          </a:p>
          <a:p>
            <a:pPr lvl="1"/>
            <a:endParaRPr lang="en-US" dirty="0"/>
          </a:p>
        </p:txBody>
      </p:sp>
    </p:spTree>
    <p:extLst>
      <p:ext uri="{BB962C8B-B14F-4D97-AF65-F5344CB8AC3E}">
        <p14:creationId xmlns:p14="http://schemas.microsoft.com/office/powerpoint/2010/main" val="3560922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1850-1900</a:t>
            </a:r>
            <a:endParaRPr lang="en-US" dirty="0"/>
          </a:p>
        </p:txBody>
      </p:sp>
      <p:sp>
        <p:nvSpPr>
          <p:cNvPr id="3" name="Content Placeholder 2"/>
          <p:cNvSpPr>
            <a:spLocks noGrp="1"/>
          </p:cNvSpPr>
          <p:nvPr>
            <p:ph idx="1"/>
          </p:nvPr>
        </p:nvSpPr>
        <p:spPr/>
        <p:txBody>
          <a:bodyPr>
            <a:normAutofit/>
          </a:bodyPr>
          <a:lstStyle/>
          <a:p>
            <a:r>
              <a:rPr lang="en-US" dirty="0" smtClean="0"/>
              <a:t>Instrumental music and the missionary society become points of division</a:t>
            </a:r>
            <a:endParaRPr lang="en-US" dirty="0"/>
          </a:p>
          <a:p>
            <a:r>
              <a:rPr lang="en-US" dirty="0" smtClean="0"/>
              <a:t>Rationale: God has not expressly forbidden either</a:t>
            </a:r>
          </a:p>
        </p:txBody>
      </p:sp>
    </p:spTree>
    <p:extLst>
      <p:ext uri="{BB962C8B-B14F-4D97-AF65-F5344CB8AC3E}">
        <p14:creationId xmlns:p14="http://schemas.microsoft.com/office/powerpoint/2010/main" val="3516095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a:t>
            </a:r>
          </a:p>
        </p:txBody>
      </p:sp>
      <p:sp>
        <p:nvSpPr>
          <p:cNvPr id="3" name="Content Placeholder 2"/>
          <p:cNvSpPr>
            <a:spLocks noGrp="1"/>
          </p:cNvSpPr>
          <p:nvPr>
            <p:ph idx="1"/>
          </p:nvPr>
        </p:nvSpPr>
        <p:spPr/>
        <p:txBody>
          <a:bodyPr>
            <a:normAutofit fontScale="92500" lnSpcReduction="10000"/>
          </a:bodyPr>
          <a:lstStyle/>
          <a:p>
            <a:r>
              <a:rPr lang="en-US" dirty="0"/>
              <a:t>Local church is the Bible pattern for </a:t>
            </a:r>
            <a:r>
              <a:rPr lang="en-US" dirty="0" smtClean="0"/>
              <a:t>evangelism:</a:t>
            </a:r>
          </a:p>
          <a:p>
            <a:pPr lvl="1"/>
            <a:r>
              <a:rPr lang="en-US" b="1" dirty="0"/>
              <a:t>Act 14:26-27  </a:t>
            </a:r>
            <a:r>
              <a:rPr lang="en-US" i="1" dirty="0"/>
              <a:t>and thence they sailed to Antioch, </a:t>
            </a:r>
            <a:r>
              <a:rPr lang="en-US" b="1" i="1" dirty="0"/>
              <a:t>from whence they had been committed </a:t>
            </a:r>
            <a:r>
              <a:rPr lang="en-US" i="1" dirty="0"/>
              <a:t>to the grace of God for </a:t>
            </a:r>
            <a:r>
              <a:rPr lang="en-US" b="1" i="1" dirty="0"/>
              <a:t>the work which they had fulfilled</a:t>
            </a:r>
            <a:r>
              <a:rPr lang="en-US" i="1" dirty="0"/>
              <a:t>.  (</a:t>
            </a:r>
            <a:r>
              <a:rPr lang="en-US" b="1" dirty="0"/>
              <a:t>27</a:t>
            </a:r>
            <a:r>
              <a:rPr lang="en-US" i="1" dirty="0"/>
              <a:t>)  And when they were come, and had </a:t>
            </a:r>
            <a:r>
              <a:rPr lang="en-US" b="1" i="1" dirty="0"/>
              <a:t>gathered the church together</a:t>
            </a:r>
            <a:r>
              <a:rPr lang="en-US" i="1" dirty="0"/>
              <a:t>, they rehearsed all things that God had done with them, and that he had opened a door of faith unto the Gentiles.</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98850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 </a:t>
            </a:r>
          </a:p>
        </p:txBody>
      </p:sp>
      <p:sp>
        <p:nvSpPr>
          <p:cNvPr id="3" name="Content Placeholder 2"/>
          <p:cNvSpPr>
            <a:spLocks noGrp="1"/>
          </p:cNvSpPr>
          <p:nvPr>
            <p:ph idx="1"/>
          </p:nvPr>
        </p:nvSpPr>
        <p:spPr/>
        <p:txBody>
          <a:bodyPr>
            <a:normAutofit fontScale="92500" lnSpcReduction="10000"/>
          </a:bodyPr>
          <a:lstStyle/>
          <a:p>
            <a:r>
              <a:rPr lang="en-US" dirty="0" smtClean="0"/>
              <a:t>Opposition to the </a:t>
            </a:r>
            <a:r>
              <a:rPr lang="en-US" dirty="0" smtClean="0"/>
              <a:t>ACMS</a:t>
            </a:r>
            <a:r>
              <a:rPr lang="en-US" dirty="0" smtClean="0"/>
              <a:t>:</a:t>
            </a:r>
          </a:p>
          <a:p>
            <a:pPr lvl="1"/>
            <a:r>
              <a:rPr lang="en-US" dirty="0" smtClean="0"/>
              <a:t>Notable opponents</a:t>
            </a:r>
          </a:p>
          <a:p>
            <a:pPr lvl="1"/>
            <a:r>
              <a:rPr lang="en-US" dirty="0" smtClean="0"/>
              <a:t>Society is unauthorized</a:t>
            </a:r>
          </a:p>
          <a:p>
            <a:pPr lvl="1"/>
            <a:r>
              <a:rPr lang="en-US" dirty="0" smtClean="0"/>
              <a:t>Detrimental to the local church</a:t>
            </a:r>
          </a:p>
          <a:p>
            <a:pPr lvl="1"/>
            <a:r>
              <a:rPr lang="en-US" b="1" dirty="0" smtClean="0"/>
              <a:t>It was unnecessary:</a:t>
            </a:r>
          </a:p>
          <a:p>
            <a:pPr lvl="2"/>
            <a:r>
              <a:rPr lang="en-US" dirty="0" smtClean="0"/>
              <a:t>Local church is the Bible pattern for evangelism</a:t>
            </a:r>
          </a:p>
          <a:p>
            <a:pPr lvl="2"/>
            <a:r>
              <a:rPr lang="en-US" dirty="0" smtClean="0"/>
              <a:t>NT church, early Restoration most significant growth occurred without the help of a human organization</a:t>
            </a:r>
            <a:endParaRPr lang="en-US" dirty="0" smtClean="0"/>
          </a:p>
        </p:txBody>
      </p:sp>
    </p:spTree>
    <p:extLst>
      <p:ext uri="{BB962C8B-B14F-4D97-AF65-F5344CB8AC3E}">
        <p14:creationId xmlns:p14="http://schemas.microsoft.com/office/powerpoint/2010/main" val="3707349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Society </a:t>
            </a:r>
          </a:p>
        </p:txBody>
      </p:sp>
      <p:sp>
        <p:nvSpPr>
          <p:cNvPr id="3" name="Content Placeholder 2"/>
          <p:cNvSpPr>
            <a:spLocks noGrp="1"/>
          </p:cNvSpPr>
          <p:nvPr>
            <p:ph idx="1"/>
          </p:nvPr>
        </p:nvSpPr>
        <p:spPr/>
        <p:txBody>
          <a:bodyPr>
            <a:normAutofit fontScale="92500" lnSpcReduction="20000"/>
          </a:bodyPr>
          <a:lstStyle/>
          <a:p>
            <a:r>
              <a:rPr lang="en-US" dirty="0" smtClean="0"/>
              <a:t>Opposition to the </a:t>
            </a:r>
            <a:r>
              <a:rPr lang="en-US" dirty="0" smtClean="0"/>
              <a:t>ACMS</a:t>
            </a:r>
            <a:r>
              <a:rPr lang="en-US" dirty="0" smtClean="0"/>
              <a:t>:</a:t>
            </a:r>
          </a:p>
          <a:p>
            <a:pPr lvl="1"/>
            <a:r>
              <a:rPr lang="en-US" dirty="0" smtClean="0"/>
              <a:t>Notable opponents</a:t>
            </a:r>
          </a:p>
          <a:p>
            <a:pPr lvl="1"/>
            <a:r>
              <a:rPr lang="en-US" dirty="0" smtClean="0"/>
              <a:t>Society is unauthorized</a:t>
            </a:r>
          </a:p>
          <a:p>
            <a:pPr lvl="1"/>
            <a:r>
              <a:rPr lang="en-US" dirty="0" smtClean="0"/>
              <a:t>Detrimental to the local church</a:t>
            </a:r>
          </a:p>
          <a:p>
            <a:pPr lvl="1"/>
            <a:r>
              <a:rPr lang="en-US" dirty="0" smtClean="0"/>
              <a:t>It was unnecessary</a:t>
            </a:r>
          </a:p>
          <a:p>
            <a:pPr lvl="1"/>
            <a:r>
              <a:rPr lang="en-US" b="1" dirty="0" smtClean="0"/>
              <a:t>It was not expedient:</a:t>
            </a:r>
          </a:p>
          <a:p>
            <a:pPr lvl="2"/>
            <a:r>
              <a:rPr lang="en-US" dirty="0" smtClean="0"/>
              <a:t>Must 1</a:t>
            </a:r>
            <a:r>
              <a:rPr lang="en-US" baseline="30000" dirty="0" smtClean="0"/>
              <a:t>st</a:t>
            </a:r>
            <a:r>
              <a:rPr lang="en-US" dirty="0" smtClean="0"/>
              <a:t> be lawful</a:t>
            </a:r>
          </a:p>
          <a:p>
            <a:pPr lvl="2"/>
            <a:r>
              <a:rPr lang="en-US" dirty="0" smtClean="0"/>
              <a:t>In truth, human organizations often bring about more “red tape”</a:t>
            </a:r>
            <a:endParaRPr lang="en-US" dirty="0" smtClean="0"/>
          </a:p>
        </p:txBody>
      </p:sp>
    </p:spTree>
    <p:extLst>
      <p:ext uri="{BB962C8B-B14F-4D97-AF65-F5344CB8AC3E}">
        <p14:creationId xmlns:p14="http://schemas.microsoft.com/office/powerpoint/2010/main" val="3072970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0578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Background</a:t>
            </a:r>
            <a:r>
              <a:rPr lang="en-US" dirty="0" smtClean="0"/>
              <a:t>:</a:t>
            </a:r>
          </a:p>
          <a:p>
            <a:pPr lvl="1"/>
            <a:r>
              <a:rPr lang="en-US" dirty="0" smtClean="0"/>
              <a:t>1</a:t>
            </a:r>
            <a:r>
              <a:rPr lang="en-US" baseline="30000" dirty="0" smtClean="0"/>
              <a:t>st</a:t>
            </a:r>
            <a:r>
              <a:rPr lang="en-US" dirty="0" smtClean="0"/>
              <a:t> documented in Midway, KY 1859</a:t>
            </a:r>
          </a:p>
          <a:p>
            <a:pPr lvl="1"/>
            <a:r>
              <a:rPr lang="en-US" dirty="0" smtClean="0"/>
              <a:t>The instrument became widely adopted during the 20 yr. period following the Civil War</a:t>
            </a:r>
          </a:p>
          <a:p>
            <a:pPr lvl="1"/>
            <a:r>
              <a:rPr lang="en-US" dirty="0" smtClean="0"/>
              <a:t>Division over the instrument was a frequent occurrence:</a:t>
            </a:r>
          </a:p>
          <a:p>
            <a:pPr lvl="2"/>
            <a:r>
              <a:rPr lang="en-US" dirty="0" smtClean="0"/>
              <a:t>Majority often accepted the instrument</a:t>
            </a:r>
          </a:p>
          <a:p>
            <a:pPr lvl="2"/>
            <a:r>
              <a:rPr lang="en-US" dirty="0" smtClean="0"/>
              <a:t>Minority forced out</a:t>
            </a:r>
            <a:endParaRPr lang="en-US" dirty="0"/>
          </a:p>
        </p:txBody>
      </p:sp>
    </p:spTree>
    <p:extLst>
      <p:ext uri="{BB962C8B-B14F-4D97-AF65-F5344CB8AC3E}">
        <p14:creationId xmlns:p14="http://schemas.microsoft.com/office/powerpoint/2010/main" val="1108584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a:bodyPr>
          <a:lstStyle/>
          <a:p>
            <a:r>
              <a:rPr lang="en-US" dirty="0" smtClean="0"/>
              <a:t>Arguments for the instrument:</a:t>
            </a:r>
          </a:p>
          <a:p>
            <a:pPr lvl="1"/>
            <a:r>
              <a:rPr lang="en-US" b="1" dirty="0" smtClean="0"/>
              <a:t>Bible </a:t>
            </a:r>
            <a:r>
              <a:rPr lang="en-US" b="1" dirty="0" smtClean="0"/>
              <a:t>silence as permissive</a:t>
            </a:r>
            <a:r>
              <a:rPr lang="en-US" b="1" dirty="0" smtClean="0"/>
              <a:t>:</a:t>
            </a:r>
          </a:p>
          <a:p>
            <a:pPr lvl="2"/>
            <a:r>
              <a:rPr lang="en-US" dirty="0" smtClean="0"/>
              <a:t>Silence of the Scriptures was the primary argument for the use of the instrument:</a:t>
            </a:r>
          </a:p>
          <a:p>
            <a:pPr lvl="3"/>
            <a:r>
              <a:rPr lang="en-US" dirty="0" smtClean="0"/>
              <a:t>“The Bible doesn’t say not to”</a:t>
            </a:r>
          </a:p>
          <a:p>
            <a:pPr lvl="2"/>
            <a:r>
              <a:rPr lang="en-US" dirty="0" smtClean="0"/>
              <a:t>Expediency: The instrument is an aid to worship (i.e. songbooks)</a:t>
            </a:r>
          </a:p>
          <a:p>
            <a:pPr lvl="1"/>
            <a:endParaRPr lang="en-US" dirty="0"/>
          </a:p>
        </p:txBody>
      </p:sp>
    </p:spTree>
    <p:extLst>
      <p:ext uri="{BB962C8B-B14F-4D97-AF65-F5344CB8AC3E}">
        <p14:creationId xmlns:p14="http://schemas.microsoft.com/office/powerpoint/2010/main" val="1900664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lstStyle/>
          <a:p>
            <a:r>
              <a:rPr lang="en-US" dirty="0" smtClean="0"/>
              <a:t>Arguments for the instrument:</a:t>
            </a:r>
          </a:p>
          <a:p>
            <a:pPr lvl="1"/>
            <a:r>
              <a:rPr lang="en-US" dirty="0" smtClean="0"/>
              <a:t>Bible silence is permissive</a:t>
            </a:r>
          </a:p>
          <a:p>
            <a:pPr lvl="1"/>
            <a:r>
              <a:rPr lang="en-US" b="1" dirty="0" smtClean="0"/>
              <a:t>Instruments in the OT:</a:t>
            </a:r>
          </a:p>
        </p:txBody>
      </p:sp>
    </p:spTree>
    <p:extLst>
      <p:ext uri="{BB962C8B-B14F-4D97-AF65-F5344CB8AC3E}">
        <p14:creationId xmlns:p14="http://schemas.microsoft.com/office/powerpoint/2010/main" val="1318461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85000" lnSpcReduction="20000"/>
          </a:bodyPr>
          <a:lstStyle/>
          <a:p>
            <a:r>
              <a:rPr lang="en-US" dirty="0"/>
              <a:t>Arguments for the instrument:</a:t>
            </a:r>
          </a:p>
          <a:p>
            <a:pPr lvl="1"/>
            <a:r>
              <a:rPr lang="en-US" dirty="0"/>
              <a:t>Instruments in the OT:</a:t>
            </a:r>
          </a:p>
          <a:p>
            <a:pPr lvl="2"/>
            <a:r>
              <a:rPr lang="en-US" b="1" dirty="0" smtClean="0"/>
              <a:t>1Ch </a:t>
            </a:r>
            <a:r>
              <a:rPr lang="en-US" b="1" dirty="0"/>
              <a:t>25:1  </a:t>
            </a:r>
            <a:r>
              <a:rPr lang="en-US" i="1" dirty="0"/>
              <a:t>Moreover David and the captains of the host </a:t>
            </a:r>
            <a:r>
              <a:rPr lang="en-US" b="1" i="1" dirty="0"/>
              <a:t>set apart for the service </a:t>
            </a:r>
            <a:r>
              <a:rPr lang="en-US" i="1" dirty="0"/>
              <a:t>certain of the sons of </a:t>
            </a:r>
            <a:r>
              <a:rPr lang="en-US" i="1" dirty="0" err="1"/>
              <a:t>Asaph</a:t>
            </a:r>
            <a:r>
              <a:rPr lang="en-US" i="1" dirty="0"/>
              <a:t>, and of </a:t>
            </a:r>
            <a:r>
              <a:rPr lang="en-US" i="1" dirty="0" err="1"/>
              <a:t>Heman</a:t>
            </a:r>
            <a:r>
              <a:rPr lang="en-US" i="1" dirty="0"/>
              <a:t>, and of </a:t>
            </a:r>
            <a:r>
              <a:rPr lang="en-US" i="1" dirty="0" err="1"/>
              <a:t>Jeduthun</a:t>
            </a:r>
            <a:r>
              <a:rPr lang="en-US" i="1" dirty="0"/>
              <a:t>, who should prophesy with </a:t>
            </a:r>
            <a:r>
              <a:rPr lang="en-US" b="1" i="1" dirty="0"/>
              <a:t>harps, with psalteries, and with cymbals</a:t>
            </a:r>
            <a:r>
              <a:rPr lang="en-US" i="1" dirty="0"/>
              <a:t>: and the number of them that did the work according to their service was</a:t>
            </a:r>
            <a:r>
              <a:rPr lang="en-US" i="1" dirty="0" smtClean="0"/>
              <a:t>:</a:t>
            </a:r>
          </a:p>
          <a:p>
            <a:pPr lvl="2"/>
            <a:r>
              <a:rPr lang="en-US" b="1" dirty="0"/>
              <a:t>2Ch 29:25  </a:t>
            </a:r>
            <a:r>
              <a:rPr lang="en-US" i="1" dirty="0"/>
              <a:t>And he set the Levites in </a:t>
            </a:r>
            <a:r>
              <a:rPr lang="en-US" b="1" i="1" dirty="0"/>
              <a:t>the house of Jehovah </a:t>
            </a:r>
            <a:r>
              <a:rPr lang="en-US" i="1" dirty="0"/>
              <a:t>with </a:t>
            </a:r>
            <a:r>
              <a:rPr lang="en-US" b="1" i="1" dirty="0"/>
              <a:t>cymbals, with psalteries, and with harps</a:t>
            </a:r>
            <a:r>
              <a:rPr lang="en-US" i="1" dirty="0"/>
              <a:t>, according to the commandment of David, and of Gad the king's seer, and Nathan the prophet; for the </a:t>
            </a:r>
            <a:r>
              <a:rPr lang="en-US" b="1" i="1" dirty="0"/>
              <a:t>commandment was of Jehovah </a:t>
            </a:r>
            <a:r>
              <a:rPr lang="en-US" i="1" dirty="0"/>
              <a:t>by his prophets.</a:t>
            </a:r>
          </a:p>
          <a:p>
            <a:endParaRPr lang="en-US" dirty="0"/>
          </a:p>
          <a:p>
            <a:pPr lvl="2"/>
            <a:endParaRPr lang="en-US" i="1" dirty="0"/>
          </a:p>
          <a:p>
            <a:endParaRPr lang="en-US" dirty="0"/>
          </a:p>
          <a:p>
            <a:pPr lvl="2"/>
            <a:endParaRPr lang="en-US" dirty="0"/>
          </a:p>
          <a:p>
            <a:pPr lvl="2"/>
            <a:endParaRPr lang="en-US" dirty="0"/>
          </a:p>
        </p:txBody>
      </p:sp>
    </p:spTree>
    <p:extLst>
      <p:ext uri="{BB962C8B-B14F-4D97-AF65-F5344CB8AC3E}">
        <p14:creationId xmlns:p14="http://schemas.microsoft.com/office/powerpoint/2010/main" val="541291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fontScale="92500"/>
          </a:bodyPr>
          <a:lstStyle/>
          <a:p>
            <a:r>
              <a:rPr lang="en-US" dirty="0" smtClean="0"/>
              <a:t>Arguments for the instrument:</a:t>
            </a:r>
          </a:p>
          <a:p>
            <a:pPr lvl="1"/>
            <a:r>
              <a:rPr lang="en-US" dirty="0" smtClean="0"/>
              <a:t>Bible silence is permissive</a:t>
            </a:r>
          </a:p>
          <a:p>
            <a:pPr lvl="1"/>
            <a:r>
              <a:rPr lang="en-US" dirty="0" smtClean="0"/>
              <a:t>Instruments in the OT</a:t>
            </a:r>
          </a:p>
          <a:p>
            <a:pPr lvl="1"/>
            <a:r>
              <a:rPr lang="en-US" b="1" dirty="0" smtClean="0"/>
              <a:t>Instruments in heaven:</a:t>
            </a:r>
          </a:p>
          <a:p>
            <a:pPr lvl="2"/>
            <a:r>
              <a:rPr lang="en-US" b="1" dirty="0"/>
              <a:t>Rev 5:8</a:t>
            </a:r>
            <a:r>
              <a:rPr lang="en-US" dirty="0"/>
              <a:t>  </a:t>
            </a:r>
            <a:r>
              <a:rPr lang="en-US" i="1" dirty="0"/>
              <a:t>And when he had taken the book, the four living creatures and the four and twenty elders fell down before the Lamb, </a:t>
            </a:r>
            <a:r>
              <a:rPr lang="en-US" b="1" i="1" dirty="0"/>
              <a:t>having each one a harp</a:t>
            </a:r>
            <a:r>
              <a:rPr lang="en-US" i="1" dirty="0"/>
              <a:t>, and golden bowls full of incense, which are the prayers of the saints.</a:t>
            </a:r>
          </a:p>
          <a:p>
            <a:endParaRPr lang="en-US" dirty="0"/>
          </a:p>
          <a:p>
            <a:pPr lvl="2"/>
            <a:endParaRPr lang="en-US" dirty="0" smtClean="0"/>
          </a:p>
        </p:txBody>
      </p:sp>
    </p:spTree>
    <p:extLst>
      <p:ext uri="{BB962C8B-B14F-4D97-AF65-F5344CB8AC3E}">
        <p14:creationId xmlns:p14="http://schemas.microsoft.com/office/powerpoint/2010/main" val="2362320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a:bodyPr>
          <a:lstStyle/>
          <a:p>
            <a:r>
              <a:rPr lang="en-US" dirty="0" smtClean="0"/>
              <a:t>Arguments for the instrument:</a:t>
            </a:r>
          </a:p>
          <a:p>
            <a:pPr lvl="1"/>
            <a:r>
              <a:rPr lang="en-US" dirty="0" smtClean="0"/>
              <a:t>Bible silence is permissive</a:t>
            </a:r>
          </a:p>
          <a:p>
            <a:pPr lvl="1"/>
            <a:r>
              <a:rPr lang="en-US" dirty="0" smtClean="0"/>
              <a:t>Instruments in the OT</a:t>
            </a:r>
          </a:p>
          <a:p>
            <a:pPr lvl="1"/>
            <a:r>
              <a:rPr lang="en-US" dirty="0" smtClean="0"/>
              <a:t>Instruments in heaven</a:t>
            </a:r>
          </a:p>
          <a:p>
            <a:pPr lvl="1"/>
            <a:r>
              <a:rPr lang="en-US" b="1" dirty="0" err="1" smtClean="0"/>
              <a:t>Psallo</a:t>
            </a:r>
            <a:r>
              <a:rPr lang="en-US" b="1" dirty="0" smtClean="0"/>
              <a:t>: </a:t>
            </a:r>
            <a:r>
              <a:rPr lang="en-US" dirty="0" smtClean="0"/>
              <a:t>“To pluck”</a:t>
            </a:r>
          </a:p>
          <a:p>
            <a:pPr lvl="2"/>
            <a:r>
              <a:rPr lang="en-US" dirty="0" smtClean="0"/>
              <a:t>Used 5 times in the NT</a:t>
            </a:r>
          </a:p>
          <a:p>
            <a:endParaRPr lang="en-US" dirty="0"/>
          </a:p>
          <a:p>
            <a:pPr lvl="2"/>
            <a:endParaRPr lang="en-US" dirty="0" smtClean="0"/>
          </a:p>
        </p:txBody>
      </p:sp>
    </p:spTree>
    <p:extLst>
      <p:ext uri="{BB962C8B-B14F-4D97-AF65-F5344CB8AC3E}">
        <p14:creationId xmlns:p14="http://schemas.microsoft.com/office/powerpoint/2010/main" val="4211627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Toward The Bible</a:t>
            </a:r>
            <a:endParaRPr lang="en-US" dirty="0"/>
          </a:p>
        </p:txBody>
      </p:sp>
      <p:sp>
        <p:nvSpPr>
          <p:cNvPr id="3" name="Content Placeholder 2"/>
          <p:cNvSpPr>
            <a:spLocks noGrp="1"/>
          </p:cNvSpPr>
          <p:nvPr>
            <p:ph idx="1"/>
          </p:nvPr>
        </p:nvSpPr>
        <p:spPr/>
        <p:txBody>
          <a:bodyPr/>
          <a:lstStyle/>
          <a:p>
            <a:r>
              <a:rPr lang="en-US" dirty="0" smtClean="0"/>
              <a:t>Progressive vs. Conservative</a:t>
            </a:r>
          </a:p>
          <a:p>
            <a:pPr lvl="1"/>
            <a:r>
              <a:rPr lang="en-US" dirty="0" smtClean="0"/>
              <a:t>Was Bible authority vital?</a:t>
            </a:r>
          </a:p>
          <a:p>
            <a:pPr lvl="1"/>
            <a:r>
              <a:rPr lang="en-US" b="1" dirty="0" smtClean="0"/>
              <a:t>Was silence prohibitive or permissive?</a:t>
            </a:r>
          </a:p>
          <a:p>
            <a:pPr lvl="1"/>
            <a:r>
              <a:rPr lang="en-US" dirty="0" smtClean="0"/>
              <a:t>How to establish Bible authority?</a:t>
            </a:r>
          </a:p>
          <a:p>
            <a:pPr lvl="1"/>
            <a:r>
              <a:rPr lang="en-US" dirty="0" smtClean="0"/>
              <a:t>What are allowable aids and expedients?</a:t>
            </a:r>
            <a:endParaRPr lang="en-US" dirty="0"/>
          </a:p>
        </p:txBody>
      </p:sp>
    </p:spTree>
    <p:extLst>
      <p:ext uri="{BB962C8B-B14F-4D97-AF65-F5344CB8AC3E}">
        <p14:creationId xmlns:p14="http://schemas.microsoft.com/office/powerpoint/2010/main" val="689627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a:bodyPr>
          <a:lstStyle/>
          <a:p>
            <a:pPr marL="457200" indent="-457200"/>
            <a:r>
              <a:rPr lang="en-US" dirty="0" smtClean="0"/>
              <a:t>Opposition to the instrument:</a:t>
            </a:r>
          </a:p>
          <a:p>
            <a:pPr marL="857250" lvl="1" indent="-457200"/>
            <a:r>
              <a:rPr lang="en-US" b="1" dirty="0" smtClean="0"/>
              <a:t>Silence is prohibitive:</a:t>
            </a:r>
          </a:p>
          <a:p>
            <a:pPr marL="1257300" lvl="2" indent="-457200"/>
            <a:r>
              <a:rPr lang="en-US" dirty="0" smtClean="0"/>
              <a:t>Completed revelation (2 Tim 3:16-17)</a:t>
            </a:r>
          </a:p>
          <a:p>
            <a:pPr marL="1257300" lvl="2" indent="-457200"/>
            <a:r>
              <a:rPr lang="en-US" dirty="0" smtClean="0"/>
              <a:t>Bible pattern is to sing:</a:t>
            </a:r>
            <a:endParaRPr lang="en-US" dirty="0"/>
          </a:p>
          <a:p>
            <a:pPr lvl="3"/>
            <a:endParaRPr lang="en-US" dirty="0"/>
          </a:p>
          <a:p>
            <a:endParaRPr lang="en-US" dirty="0"/>
          </a:p>
          <a:p>
            <a:pPr marL="1714500" lvl="3" indent="-457200"/>
            <a:endParaRPr lang="en-US" dirty="0"/>
          </a:p>
        </p:txBody>
      </p:sp>
    </p:spTree>
    <p:extLst>
      <p:ext uri="{BB962C8B-B14F-4D97-AF65-F5344CB8AC3E}">
        <p14:creationId xmlns:p14="http://schemas.microsoft.com/office/powerpoint/2010/main" val="1490744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r>
              <a:rPr lang="en-US" dirty="0" smtClean="0"/>
              <a:t>Opposition to the instrument:</a:t>
            </a:r>
          </a:p>
          <a:p>
            <a:pPr marL="857250" lvl="1" indent="-457200"/>
            <a:r>
              <a:rPr lang="en-US" dirty="0" smtClean="0"/>
              <a:t>Bible pattern is to sing:</a:t>
            </a:r>
          </a:p>
          <a:p>
            <a:pPr lvl="2"/>
            <a:r>
              <a:rPr lang="en-US" b="1" dirty="0"/>
              <a:t>Mat 26:30  </a:t>
            </a:r>
            <a:r>
              <a:rPr lang="en-US" i="1" dirty="0"/>
              <a:t>And when they had </a:t>
            </a:r>
            <a:r>
              <a:rPr lang="en-US" b="1" i="1" dirty="0"/>
              <a:t>sung a hymn</a:t>
            </a:r>
            <a:r>
              <a:rPr lang="en-US" i="1" dirty="0"/>
              <a:t>, they went out unto the mount of Olives</a:t>
            </a:r>
            <a:r>
              <a:rPr lang="en-US" i="1" dirty="0" smtClean="0"/>
              <a:t>.</a:t>
            </a:r>
          </a:p>
          <a:p>
            <a:pPr lvl="2"/>
            <a:r>
              <a:rPr lang="en-US" b="1" dirty="0"/>
              <a:t>1Co 14:15  </a:t>
            </a:r>
            <a:r>
              <a:rPr lang="en-US" i="1" dirty="0"/>
              <a:t>What is it then? I will pray with the spirit, and I will pray with the understanding also: I will </a:t>
            </a:r>
            <a:r>
              <a:rPr lang="en-US" b="1" i="1" dirty="0"/>
              <a:t>sing</a:t>
            </a:r>
            <a:r>
              <a:rPr lang="en-US" i="1" dirty="0"/>
              <a:t> </a:t>
            </a:r>
            <a:r>
              <a:rPr lang="en-US" b="1" i="1" dirty="0"/>
              <a:t>with the spirit</a:t>
            </a:r>
            <a:r>
              <a:rPr lang="en-US" i="1" dirty="0"/>
              <a:t>, and I will </a:t>
            </a:r>
            <a:r>
              <a:rPr lang="en-US" b="1" i="1" dirty="0"/>
              <a:t>sing with the understanding </a:t>
            </a:r>
            <a:r>
              <a:rPr lang="en-US" i="1" dirty="0"/>
              <a:t>also</a:t>
            </a:r>
            <a:r>
              <a:rPr lang="en-US" i="1" dirty="0" smtClean="0"/>
              <a:t>.</a:t>
            </a:r>
          </a:p>
          <a:p>
            <a:pPr lvl="2"/>
            <a:r>
              <a:rPr lang="en-US" b="1" dirty="0" err="1"/>
              <a:t>Eph</a:t>
            </a:r>
            <a:r>
              <a:rPr lang="en-US" b="1" dirty="0"/>
              <a:t> 5:19  </a:t>
            </a:r>
            <a:r>
              <a:rPr lang="en-US" b="1" i="1" dirty="0"/>
              <a:t>speaking</a:t>
            </a:r>
            <a:r>
              <a:rPr lang="en-US" i="1" dirty="0"/>
              <a:t> one to another in psalms and hymns and spiritual songs, </a:t>
            </a:r>
            <a:r>
              <a:rPr lang="en-US" b="1" i="1" dirty="0"/>
              <a:t>singing and making melody with your heart </a:t>
            </a:r>
            <a:r>
              <a:rPr lang="en-US" i="1" dirty="0"/>
              <a:t>to the Lord</a:t>
            </a:r>
            <a:r>
              <a:rPr lang="en-US" i="1" dirty="0" smtClean="0"/>
              <a:t>;</a:t>
            </a:r>
          </a:p>
          <a:p>
            <a:pPr lvl="2"/>
            <a:r>
              <a:rPr lang="en-US" b="1" dirty="0"/>
              <a:t>Col 3:16  </a:t>
            </a:r>
            <a:r>
              <a:rPr lang="en-US" i="1" dirty="0"/>
              <a:t>Let the word of Christ dwell in you richly; in all wisdom </a:t>
            </a:r>
            <a:r>
              <a:rPr lang="en-US" b="1" i="1" dirty="0"/>
              <a:t>teaching and admonishing</a:t>
            </a:r>
            <a:r>
              <a:rPr lang="en-US" i="1" dirty="0"/>
              <a:t> one another with psalms and hymns and spiritual songs, </a:t>
            </a:r>
            <a:r>
              <a:rPr lang="en-US" b="1" i="1" dirty="0"/>
              <a:t>singing with grace in your hearts </a:t>
            </a:r>
            <a:r>
              <a:rPr lang="en-US" i="1" dirty="0"/>
              <a:t>unto God</a:t>
            </a:r>
            <a:r>
              <a:rPr lang="en-US" i="1" dirty="0" smtClean="0"/>
              <a:t>.</a:t>
            </a:r>
            <a:endParaRPr lang="en-US" dirty="0"/>
          </a:p>
          <a:p>
            <a:endParaRPr lang="en-US" dirty="0"/>
          </a:p>
          <a:p>
            <a:pPr lvl="1"/>
            <a:endParaRPr lang="en-US" i="1" dirty="0"/>
          </a:p>
          <a:p>
            <a:endParaRPr lang="en-US" dirty="0"/>
          </a:p>
          <a:p>
            <a:pPr lvl="3"/>
            <a:endParaRPr lang="en-US" dirty="0"/>
          </a:p>
          <a:p>
            <a:endParaRPr lang="en-US" dirty="0"/>
          </a:p>
          <a:p>
            <a:pPr marL="1714500" lvl="3" indent="-457200"/>
            <a:endParaRPr lang="en-US" dirty="0"/>
          </a:p>
        </p:txBody>
      </p:sp>
    </p:spTree>
    <p:extLst>
      <p:ext uri="{BB962C8B-B14F-4D97-AF65-F5344CB8AC3E}">
        <p14:creationId xmlns:p14="http://schemas.microsoft.com/office/powerpoint/2010/main" val="3243762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b="1" dirty="0" smtClean="0"/>
              <a:t>No longer under the OT covenant:</a:t>
            </a:r>
            <a:endParaRPr lang="en-US" dirty="0"/>
          </a:p>
          <a:p>
            <a:pPr marL="1257300" lvl="2" indent="-457200"/>
            <a:endParaRPr lang="en-US" dirty="0"/>
          </a:p>
          <a:p>
            <a:endParaRPr lang="en-US" dirty="0"/>
          </a:p>
        </p:txBody>
      </p:sp>
    </p:spTree>
    <p:extLst>
      <p:ext uri="{BB962C8B-B14F-4D97-AF65-F5344CB8AC3E}">
        <p14:creationId xmlns:p14="http://schemas.microsoft.com/office/powerpoint/2010/main" val="2603590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85000" lnSpcReduction="20000"/>
          </a:bodyPr>
          <a:lstStyle/>
          <a:p>
            <a:pPr marL="457200" indent="-457200"/>
            <a:r>
              <a:rPr lang="en-US" dirty="0" smtClean="0"/>
              <a:t>Opposition to the instrument:</a:t>
            </a:r>
          </a:p>
          <a:p>
            <a:pPr marL="857250" lvl="1" indent="-457200"/>
            <a:r>
              <a:rPr lang="en-US" dirty="0" smtClean="0"/>
              <a:t>No longer under the OT covenant:</a:t>
            </a:r>
          </a:p>
          <a:p>
            <a:pPr lvl="2"/>
            <a:r>
              <a:rPr lang="en-US" dirty="0" smtClean="0"/>
              <a:t>We live under a new and better covenant:</a:t>
            </a:r>
          </a:p>
          <a:p>
            <a:pPr lvl="3"/>
            <a:r>
              <a:rPr lang="en-US" b="1" dirty="0" err="1" smtClean="0"/>
              <a:t>Heb</a:t>
            </a:r>
            <a:r>
              <a:rPr lang="en-US" b="1" dirty="0" smtClean="0"/>
              <a:t> </a:t>
            </a:r>
            <a:r>
              <a:rPr lang="en-US" b="1" dirty="0"/>
              <a:t>8:6-9  </a:t>
            </a:r>
            <a:r>
              <a:rPr lang="en-US" i="1" dirty="0"/>
              <a:t>But now hath he obtained a ministry the more excellent, by so much as he is also the mediator of a better covenant, which hath been enacted upon better promises.  (</a:t>
            </a:r>
            <a:r>
              <a:rPr lang="en-US" b="1" dirty="0"/>
              <a:t>7</a:t>
            </a:r>
            <a:r>
              <a:rPr lang="en-US" i="1" dirty="0"/>
              <a:t>)  For if that first covenant had been faultless, then would no place have been sought for a second.  (</a:t>
            </a:r>
            <a:r>
              <a:rPr lang="en-US" b="1" dirty="0"/>
              <a:t>8</a:t>
            </a:r>
            <a:r>
              <a:rPr lang="en-US" i="1" dirty="0"/>
              <a:t>)  For finding fault with them, he </a:t>
            </a:r>
            <a:r>
              <a:rPr lang="en-US" i="1" dirty="0" err="1"/>
              <a:t>saith</a:t>
            </a:r>
            <a:r>
              <a:rPr lang="en-US" i="1" dirty="0"/>
              <a:t>, Behold, the days come, </a:t>
            </a:r>
            <a:r>
              <a:rPr lang="en-US" i="1" dirty="0" err="1"/>
              <a:t>saith</a:t>
            </a:r>
            <a:r>
              <a:rPr lang="en-US" i="1" dirty="0"/>
              <a:t> the Lord, That </a:t>
            </a:r>
            <a:r>
              <a:rPr lang="en-US" b="1" i="1" dirty="0"/>
              <a:t>I will make a new covenant </a:t>
            </a:r>
            <a:r>
              <a:rPr lang="en-US" i="1" dirty="0"/>
              <a:t>with the house of Israel and with the house of Judah;  (</a:t>
            </a:r>
            <a:r>
              <a:rPr lang="en-US" b="1" dirty="0"/>
              <a:t>9</a:t>
            </a:r>
            <a:r>
              <a:rPr lang="en-US" i="1" dirty="0"/>
              <a:t>)  </a:t>
            </a:r>
            <a:r>
              <a:rPr lang="en-US" b="1" i="1" dirty="0"/>
              <a:t>Not according to the covenant that I made with their fathers In the day that I took them by the hand to lead them forth out of the land of Egypt</a:t>
            </a:r>
            <a:r>
              <a:rPr lang="en-US" i="1" dirty="0"/>
              <a:t>; For they continued not in my covenant, And I regarded them not, </a:t>
            </a:r>
            <a:r>
              <a:rPr lang="en-US" i="1" dirty="0" err="1"/>
              <a:t>saith</a:t>
            </a:r>
            <a:r>
              <a:rPr lang="en-US" i="1" dirty="0"/>
              <a:t> the Lord</a:t>
            </a:r>
            <a:r>
              <a:rPr lang="en-US" i="1" dirty="0" smtClean="0"/>
              <a:t>.</a:t>
            </a:r>
            <a:endParaRPr lang="en-US" dirty="0" smtClean="0"/>
          </a:p>
          <a:p>
            <a:pPr lvl="3"/>
            <a:endParaRPr lang="en-US" dirty="0"/>
          </a:p>
          <a:p>
            <a:endParaRPr lang="en-US" dirty="0"/>
          </a:p>
          <a:p>
            <a:pPr marL="1257300" lvl="2" indent="-457200"/>
            <a:endParaRPr lang="en-US" dirty="0"/>
          </a:p>
          <a:p>
            <a:endParaRPr lang="en-US" dirty="0"/>
          </a:p>
        </p:txBody>
      </p:sp>
    </p:spTree>
    <p:extLst>
      <p:ext uri="{BB962C8B-B14F-4D97-AF65-F5344CB8AC3E}">
        <p14:creationId xmlns:p14="http://schemas.microsoft.com/office/powerpoint/2010/main" val="4091566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92500" lnSpcReduction="10000"/>
          </a:bodyPr>
          <a:lstStyle/>
          <a:p>
            <a:pPr marL="457200" indent="-457200"/>
            <a:r>
              <a:rPr lang="en-US" dirty="0" smtClean="0"/>
              <a:t>Opposition to the instrument:</a:t>
            </a:r>
          </a:p>
          <a:p>
            <a:pPr marL="857250" lvl="1" indent="-457200"/>
            <a:r>
              <a:rPr lang="en-US" dirty="0" smtClean="0"/>
              <a:t>No longer under the OT covenant:</a:t>
            </a:r>
          </a:p>
          <a:p>
            <a:pPr lvl="2"/>
            <a:r>
              <a:rPr lang="en-US" dirty="0" smtClean="0"/>
              <a:t>If OT justifies one practice, it compels all practices:</a:t>
            </a:r>
          </a:p>
          <a:p>
            <a:pPr lvl="3"/>
            <a:r>
              <a:rPr lang="en-US" b="1" dirty="0"/>
              <a:t>Gal 5:1-4  </a:t>
            </a:r>
            <a:r>
              <a:rPr lang="en-US" i="1" dirty="0"/>
              <a:t>For freedom did Christ set us free: stand fast therefore, and be not entangled again in a yoke of bondage.  (</a:t>
            </a:r>
            <a:r>
              <a:rPr lang="en-US" b="1" dirty="0"/>
              <a:t>2</a:t>
            </a:r>
            <a:r>
              <a:rPr lang="en-US" i="1" dirty="0"/>
              <a:t>)  Behold, I Paul say unto you, that, if ye receive circumcision, Christ will profit you nothing.  (</a:t>
            </a:r>
            <a:r>
              <a:rPr lang="en-US" b="1" dirty="0"/>
              <a:t>3</a:t>
            </a:r>
            <a:r>
              <a:rPr lang="en-US" i="1" dirty="0"/>
              <a:t>)  Yea, I testify again to every man that </a:t>
            </a:r>
            <a:r>
              <a:rPr lang="en-US" i="1" dirty="0" err="1"/>
              <a:t>receiveth</a:t>
            </a:r>
            <a:r>
              <a:rPr lang="en-US" i="1" dirty="0"/>
              <a:t> circumcision, that </a:t>
            </a:r>
            <a:r>
              <a:rPr lang="en-US" b="1" i="1" dirty="0"/>
              <a:t>he is a debtor to do the whole law</a:t>
            </a:r>
            <a:r>
              <a:rPr lang="en-US" i="1" dirty="0"/>
              <a:t>.  (</a:t>
            </a:r>
            <a:r>
              <a:rPr lang="en-US" b="1" dirty="0"/>
              <a:t>4</a:t>
            </a:r>
            <a:r>
              <a:rPr lang="en-US" i="1" dirty="0"/>
              <a:t>)  Ye are severed from Christ, ye who would be justified by the law; ye are fallen away from grace.</a:t>
            </a:r>
          </a:p>
          <a:p>
            <a:endParaRPr lang="en-US" dirty="0"/>
          </a:p>
          <a:p>
            <a:pPr lvl="3"/>
            <a:endParaRPr lang="en-US" dirty="0" smtClean="0"/>
          </a:p>
          <a:p>
            <a:pPr lvl="3"/>
            <a:endParaRPr lang="en-US" dirty="0"/>
          </a:p>
          <a:p>
            <a:endParaRPr lang="en-US" dirty="0"/>
          </a:p>
          <a:p>
            <a:pPr marL="1257300" lvl="2" indent="-457200"/>
            <a:endParaRPr lang="en-US" dirty="0"/>
          </a:p>
          <a:p>
            <a:endParaRPr lang="en-US" dirty="0"/>
          </a:p>
        </p:txBody>
      </p:sp>
    </p:spTree>
    <p:extLst>
      <p:ext uri="{BB962C8B-B14F-4D97-AF65-F5344CB8AC3E}">
        <p14:creationId xmlns:p14="http://schemas.microsoft.com/office/powerpoint/2010/main" val="22018501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b="1" dirty="0" smtClean="0"/>
              <a:t>No longer under the OT covenant:</a:t>
            </a:r>
          </a:p>
          <a:p>
            <a:pPr marL="1257300" lvl="2" indent="-457200"/>
            <a:r>
              <a:rPr lang="en-US" dirty="0"/>
              <a:t>We live under a new and better </a:t>
            </a:r>
            <a:r>
              <a:rPr lang="en-US" dirty="0" smtClean="0"/>
              <a:t>covenant</a:t>
            </a:r>
            <a:endParaRPr lang="en-US" dirty="0"/>
          </a:p>
          <a:p>
            <a:pPr marL="1257300" lvl="2" indent="-457200"/>
            <a:r>
              <a:rPr lang="en-US" dirty="0"/>
              <a:t>If OT justifies one practice, it compels all </a:t>
            </a:r>
            <a:r>
              <a:rPr lang="en-US" dirty="0" smtClean="0"/>
              <a:t>practices</a:t>
            </a:r>
            <a:endParaRPr lang="en-US" dirty="0"/>
          </a:p>
          <a:p>
            <a:pPr marL="1257300" lvl="2" indent="-457200"/>
            <a:r>
              <a:rPr lang="en-US" dirty="0" smtClean="0"/>
              <a:t>NT omission of instruments is conspicuous considering prevalence in OT</a:t>
            </a:r>
            <a:endParaRPr lang="en-US" dirty="0"/>
          </a:p>
          <a:p>
            <a:pPr marL="1257300" lvl="2" indent="-457200"/>
            <a:endParaRPr lang="en-US" dirty="0"/>
          </a:p>
          <a:p>
            <a:endParaRPr lang="en-US" dirty="0"/>
          </a:p>
        </p:txBody>
      </p:sp>
    </p:spTree>
    <p:extLst>
      <p:ext uri="{BB962C8B-B14F-4D97-AF65-F5344CB8AC3E}">
        <p14:creationId xmlns:p14="http://schemas.microsoft.com/office/powerpoint/2010/main" val="11908893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92500" lnSpcReduction="10000"/>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dirty="0" smtClean="0"/>
              <a:t>No longer under the OT covenant</a:t>
            </a:r>
          </a:p>
          <a:p>
            <a:pPr marL="857250" lvl="1" indent="-457200"/>
            <a:r>
              <a:rPr lang="en-US" b="1" dirty="0" smtClean="0"/>
              <a:t>Heaven </a:t>
            </a:r>
            <a:r>
              <a:rPr lang="en-US" b="1" dirty="0"/>
              <a:t>and the church on earth must each be evaluated on their own biblical merits</a:t>
            </a:r>
            <a:r>
              <a:rPr lang="en-US" b="1" dirty="0" smtClean="0"/>
              <a:t>:</a:t>
            </a:r>
          </a:p>
          <a:p>
            <a:pPr lvl="2"/>
            <a:r>
              <a:rPr lang="en-US" dirty="0"/>
              <a:t>Much figurative language describes heaven (Rev</a:t>
            </a:r>
            <a:r>
              <a:rPr lang="en-US" dirty="0" smtClean="0"/>
              <a:t>)</a:t>
            </a:r>
          </a:p>
          <a:p>
            <a:pPr lvl="2"/>
            <a:r>
              <a:rPr lang="en-US" dirty="0"/>
              <a:t>If </a:t>
            </a:r>
            <a:r>
              <a:rPr lang="en-US" dirty="0" smtClean="0"/>
              <a:t>heaven </a:t>
            </a:r>
            <a:r>
              <a:rPr lang="en-US" dirty="0"/>
              <a:t>justifies one practice, it compels all practices</a:t>
            </a:r>
            <a:r>
              <a:rPr lang="en-US" dirty="0" smtClean="0"/>
              <a:t>: (i.e. burning incense – see Rev 5:8)</a:t>
            </a:r>
            <a:endParaRPr lang="en-US" dirty="0"/>
          </a:p>
          <a:p>
            <a:pPr lvl="2"/>
            <a:endParaRPr lang="en-US" dirty="0" smtClean="0"/>
          </a:p>
          <a:p>
            <a:pPr lvl="2"/>
            <a:endParaRPr lang="en-US" dirty="0"/>
          </a:p>
          <a:p>
            <a:pPr lvl="2"/>
            <a:endParaRPr lang="en-US" dirty="0"/>
          </a:p>
          <a:p>
            <a:endParaRPr lang="en-US" dirty="0"/>
          </a:p>
        </p:txBody>
      </p:sp>
    </p:spTree>
    <p:extLst>
      <p:ext uri="{BB962C8B-B14F-4D97-AF65-F5344CB8AC3E}">
        <p14:creationId xmlns:p14="http://schemas.microsoft.com/office/powerpoint/2010/main" val="572782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dirty="0" smtClean="0"/>
              <a:t>No longer under the OT covenant</a:t>
            </a:r>
          </a:p>
          <a:p>
            <a:pPr marL="857250" lvl="1" indent="-457200"/>
            <a:r>
              <a:rPr lang="en-US" dirty="0" smtClean="0"/>
              <a:t>Heaven </a:t>
            </a:r>
            <a:r>
              <a:rPr lang="en-US" dirty="0"/>
              <a:t>and the church on earth must each be evaluated on their own biblical </a:t>
            </a:r>
            <a:r>
              <a:rPr lang="en-US" dirty="0" smtClean="0"/>
              <a:t>merits</a:t>
            </a:r>
          </a:p>
          <a:p>
            <a:pPr marL="857250" lvl="1" indent="-457200"/>
            <a:r>
              <a:rPr lang="en-US" b="1" dirty="0" err="1" smtClean="0"/>
              <a:t>Psallo</a:t>
            </a:r>
            <a:r>
              <a:rPr lang="en-US" b="1" dirty="0" smtClean="0"/>
              <a:t>: NT usage:</a:t>
            </a:r>
            <a:endParaRPr lang="en-US" dirty="0" smtClean="0"/>
          </a:p>
          <a:p>
            <a:pPr lvl="2"/>
            <a:endParaRPr lang="en-US" dirty="0"/>
          </a:p>
          <a:p>
            <a:pPr lvl="2"/>
            <a:endParaRPr lang="en-US" dirty="0"/>
          </a:p>
          <a:p>
            <a:endParaRPr lang="en-US" dirty="0"/>
          </a:p>
        </p:txBody>
      </p:sp>
    </p:spTree>
    <p:extLst>
      <p:ext uri="{BB962C8B-B14F-4D97-AF65-F5344CB8AC3E}">
        <p14:creationId xmlns:p14="http://schemas.microsoft.com/office/powerpoint/2010/main" val="8445095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lnSpcReduction="10000"/>
          </a:bodyPr>
          <a:lstStyle/>
          <a:p>
            <a:r>
              <a:rPr lang="en-US" dirty="0"/>
              <a:t>Opposition to the instrument:</a:t>
            </a:r>
          </a:p>
          <a:p>
            <a:pPr lvl="1"/>
            <a:r>
              <a:rPr lang="en-US" dirty="0" err="1"/>
              <a:t>Psallo</a:t>
            </a:r>
            <a:r>
              <a:rPr lang="en-US" dirty="0"/>
              <a:t>: NT usage:</a:t>
            </a:r>
          </a:p>
          <a:p>
            <a:pPr lvl="2"/>
            <a:r>
              <a:rPr lang="en-US" dirty="0" smtClean="0"/>
              <a:t>Evolution of meaning:</a:t>
            </a:r>
          </a:p>
          <a:p>
            <a:pPr lvl="3"/>
            <a:r>
              <a:rPr lang="en-US" dirty="0" smtClean="0"/>
              <a:t>“Touch”, “to pluck” -&gt; play harp -&gt; sing in accompaniment with harp -&gt; sing hymn (NT times)</a:t>
            </a:r>
          </a:p>
          <a:p>
            <a:pPr lvl="2"/>
            <a:r>
              <a:rPr lang="en-US" dirty="0" smtClean="0"/>
              <a:t>Typical NT translation: Sing (Rom 15:9; 1 </a:t>
            </a:r>
            <a:r>
              <a:rPr lang="en-US" dirty="0" err="1" smtClean="0"/>
              <a:t>Cor</a:t>
            </a:r>
            <a:r>
              <a:rPr lang="en-US" dirty="0" smtClean="0"/>
              <a:t> 14:15; Jas 5:13)</a:t>
            </a:r>
          </a:p>
          <a:p>
            <a:pPr lvl="2"/>
            <a:r>
              <a:rPr lang="en-US" dirty="0" smtClean="0"/>
              <a:t>“</a:t>
            </a:r>
            <a:r>
              <a:rPr lang="en-US" dirty="0" err="1" smtClean="0"/>
              <a:t>Psallo</a:t>
            </a:r>
            <a:r>
              <a:rPr lang="en-US" dirty="0" smtClean="0"/>
              <a:t>” commanded of all </a:t>
            </a:r>
            <a:r>
              <a:rPr lang="en-US" dirty="0" err="1" smtClean="0"/>
              <a:t>christians</a:t>
            </a:r>
            <a:endParaRPr lang="en-US" dirty="0" smtClean="0"/>
          </a:p>
        </p:txBody>
      </p:sp>
    </p:spTree>
    <p:extLst>
      <p:ext uri="{BB962C8B-B14F-4D97-AF65-F5344CB8AC3E}">
        <p14:creationId xmlns:p14="http://schemas.microsoft.com/office/powerpoint/2010/main" val="158518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the Bible is silent, we are…”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Who are we serving?</a:t>
            </a:r>
          </a:p>
          <a:p>
            <a:pPr lvl="1"/>
            <a:r>
              <a:rPr lang="en-US" dirty="0" smtClean="0"/>
              <a:t>God and I don’t think or reason on the same intellectual plane (Isa 55:8-9)</a:t>
            </a:r>
          </a:p>
          <a:p>
            <a:pPr lvl="1"/>
            <a:r>
              <a:rPr lang="en-US" dirty="0" smtClean="0"/>
              <a:t>I know what I know about God </a:t>
            </a:r>
            <a:r>
              <a:rPr lang="en-US" b="1" i="1" dirty="0" smtClean="0"/>
              <a:t>only</a:t>
            </a:r>
            <a:r>
              <a:rPr lang="en-US" dirty="0" smtClean="0"/>
              <a:t> because He reveals it to me (Rom 1:20; </a:t>
            </a:r>
            <a:r>
              <a:rPr lang="en-US" b="1" dirty="0" smtClean="0"/>
              <a:t>1 </a:t>
            </a:r>
            <a:r>
              <a:rPr lang="en-US" b="1" dirty="0" err="1" smtClean="0"/>
              <a:t>Cor</a:t>
            </a:r>
            <a:r>
              <a:rPr lang="en-US" b="1" dirty="0" smtClean="0"/>
              <a:t> 2:11-13</a:t>
            </a:r>
            <a:r>
              <a:rPr lang="en-US" dirty="0" smtClean="0"/>
              <a:t>)</a:t>
            </a:r>
          </a:p>
          <a:p>
            <a:pPr lvl="1"/>
            <a:r>
              <a:rPr lang="en-US" dirty="0" smtClean="0"/>
              <a:t>Labeling “my will” as “God’s will</a:t>
            </a:r>
            <a:r>
              <a:rPr lang="en-US" dirty="0" smtClean="0"/>
              <a:t>” </a:t>
            </a:r>
            <a:r>
              <a:rPr lang="en-US" dirty="0" smtClean="0"/>
              <a:t>(Mat 15:6-9)</a:t>
            </a:r>
          </a:p>
          <a:p>
            <a:pPr lvl="2"/>
            <a:r>
              <a:rPr lang="en-US" dirty="0" smtClean="0"/>
              <a:t>Voids the true, revealed word of God</a:t>
            </a:r>
          </a:p>
          <a:p>
            <a:pPr lvl="2"/>
            <a:r>
              <a:rPr lang="en-US" dirty="0" smtClean="0"/>
              <a:t>Reflects on my heart and motives</a:t>
            </a:r>
          </a:p>
          <a:p>
            <a:pPr lvl="2"/>
            <a:r>
              <a:rPr lang="en-US" dirty="0" smtClean="0"/>
              <a:t>Makes my worship vain</a:t>
            </a:r>
          </a:p>
          <a:p>
            <a:r>
              <a:rPr lang="en-US" dirty="0" smtClean="0"/>
              <a:t>Danger of presumption</a:t>
            </a:r>
          </a:p>
          <a:p>
            <a:pPr lvl="1"/>
            <a:endParaRPr lang="en-US" dirty="0"/>
          </a:p>
        </p:txBody>
      </p:sp>
    </p:spTree>
    <p:extLst>
      <p:ext uri="{BB962C8B-B14F-4D97-AF65-F5344CB8AC3E}">
        <p14:creationId xmlns:p14="http://schemas.microsoft.com/office/powerpoint/2010/main" val="2786818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“…where the Bible is silent, we are…”</a:t>
            </a:r>
            <a:endParaRPr lang="en-US" dirty="0"/>
          </a:p>
        </p:txBody>
      </p:sp>
      <p:sp>
        <p:nvSpPr>
          <p:cNvPr id="3" name="Content Placeholder 2"/>
          <p:cNvSpPr>
            <a:spLocks noGrp="1"/>
          </p:cNvSpPr>
          <p:nvPr>
            <p:ph idx="1"/>
          </p:nvPr>
        </p:nvSpPr>
        <p:spPr/>
        <p:txBody>
          <a:bodyPr/>
          <a:lstStyle/>
          <a:p>
            <a:r>
              <a:rPr lang="en-US" dirty="0" smtClean="0"/>
              <a:t>Silence is prohibitive, not permissive:</a:t>
            </a:r>
          </a:p>
          <a:p>
            <a:pPr lvl="1"/>
            <a:r>
              <a:rPr lang="en-US" dirty="0" smtClean="0"/>
              <a:t>Completed revelation (2 Tim 3:16-17)</a:t>
            </a:r>
          </a:p>
          <a:p>
            <a:pPr lvl="1"/>
            <a:r>
              <a:rPr lang="en-US" dirty="0" smtClean="0"/>
              <a:t>Bible characters reasoned (prohibitively) from silence (Mat 19: 6-9; </a:t>
            </a:r>
            <a:r>
              <a:rPr lang="en-US" dirty="0" err="1" smtClean="0"/>
              <a:t>Heb</a:t>
            </a:r>
            <a:r>
              <a:rPr lang="en-US" dirty="0" smtClean="0"/>
              <a:t> 7:11-14; 2 Sam 7:2-7)</a:t>
            </a:r>
          </a:p>
          <a:p>
            <a:pPr lvl="1"/>
            <a:r>
              <a:rPr lang="en-US" dirty="0" smtClean="0"/>
              <a:t>Bible warnings not to go beyond what is written (</a:t>
            </a:r>
            <a:r>
              <a:rPr lang="en-US" dirty="0" err="1" smtClean="0"/>
              <a:t>Deut</a:t>
            </a:r>
            <a:r>
              <a:rPr lang="en-US" dirty="0" smtClean="0"/>
              <a:t> 4:1-2; 12:32; 2 </a:t>
            </a:r>
            <a:r>
              <a:rPr lang="en-US" dirty="0" err="1" smtClean="0"/>
              <a:t>Jn</a:t>
            </a:r>
            <a:r>
              <a:rPr lang="en-US" dirty="0" smtClean="0"/>
              <a:t> 9; Rev 22:18-19)</a:t>
            </a:r>
          </a:p>
        </p:txBody>
      </p:sp>
    </p:spTree>
    <p:extLst>
      <p:ext uri="{BB962C8B-B14F-4D97-AF65-F5344CB8AC3E}">
        <p14:creationId xmlns:p14="http://schemas.microsoft.com/office/powerpoint/2010/main" val="4186396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Vs. Specific Authority</a:t>
            </a:r>
            <a:endParaRPr lang="en-US" dirty="0"/>
          </a:p>
        </p:txBody>
      </p:sp>
      <p:sp>
        <p:nvSpPr>
          <p:cNvPr id="3" name="Content Placeholder 2"/>
          <p:cNvSpPr>
            <a:spLocks noGrp="1"/>
          </p:cNvSpPr>
          <p:nvPr>
            <p:ph idx="1"/>
          </p:nvPr>
        </p:nvSpPr>
        <p:spPr/>
        <p:txBody>
          <a:bodyPr/>
          <a:lstStyle/>
          <a:p>
            <a:r>
              <a:rPr lang="en-US" dirty="0" smtClean="0"/>
              <a:t>What about a building, song books, </a:t>
            </a:r>
            <a:r>
              <a:rPr lang="en-US" dirty="0" err="1" smtClean="0"/>
              <a:t>powerpoint</a:t>
            </a:r>
            <a:r>
              <a:rPr lang="en-US" dirty="0" smtClean="0"/>
              <a:t>, etc.?</a:t>
            </a:r>
          </a:p>
          <a:p>
            <a:r>
              <a:rPr lang="en-US" dirty="0" smtClean="0"/>
              <a:t>Aids, additions, substitutions and alterations</a:t>
            </a:r>
            <a:endParaRPr lang="en-US" dirty="0"/>
          </a:p>
        </p:txBody>
      </p:sp>
    </p:spTree>
    <p:extLst>
      <p:ext uri="{BB962C8B-B14F-4D97-AF65-F5344CB8AC3E}">
        <p14:creationId xmlns:p14="http://schemas.microsoft.com/office/powerpoint/2010/main" val="422666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Christian Missionary Society (ACMS)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99855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a:t>
            </a:r>
            <a:r>
              <a:rPr lang="en-US" dirty="0" smtClean="0"/>
              <a:t>Society</a:t>
            </a:r>
            <a:endParaRPr lang="en-US" dirty="0"/>
          </a:p>
        </p:txBody>
      </p:sp>
      <p:sp>
        <p:nvSpPr>
          <p:cNvPr id="3" name="Content Placeholder 2"/>
          <p:cNvSpPr>
            <a:spLocks noGrp="1"/>
          </p:cNvSpPr>
          <p:nvPr>
            <p:ph idx="1"/>
          </p:nvPr>
        </p:nvSpPr>
        <p:spPr/>
        <p:txBody>
          <a:bodyPr>
            <a:normAutofit lnSpcReduction="10000"/>
          </a:bodyPr>
          <a:lstStyle/>
          <a:p>
            <a:r>
              <a:rPr lang="en-US" dirty="0" smtClean="0"/>
              <a:t>Background:</a:t>
            </a:r>
          </a:p>
          <a:p>
            <a:pPr lvl="1"/>
            <a:r>
              <a:rPr lang="en-US" dirty="0" smtClean="0"/>
              <a:t>Many “</a:t>
            </a:r>
            <a:r>
              <a:rPr lang="en-US" dirty="0" err="1" smtClean="0"/>
              <a:t>restorationists</a:t>
            </a:r>
            <a:r>
              <a:rPr lang="en-US" dirty="0" smtClean="0"/>
              <a:t>” came from a denominational background (Presbytery, Association, etc.)</a:t>
            </a:r>
          </a:p>
          <a:p>
            <a:pPr lvl="1"/>
            <a:r>
              <a:rPr lang="en-US" dirty="0" smtClean="0"/>
              <a:t>Early meetings: </a:t>
            </a:r>
            <a:r>
              <a:rPr lang="en-US" dirty="0" smtClean="0"/>
              <a:t>News, fellowship and worship</a:t>
            </a:r>
          </a:p>
          <a:p>
            <a:pPr lvl="1"/>
            <a:r>
              <a:rPr lang="en-US" dirty="0" smtClean="0"/>
              <a:t>Organization and authority</a:t>
            </a:r>
          </a:p>
          <a:p>
            <a:pPr lvl="1"/>
            <a:r>
              <a:rPr lang="en-US" dirty="0" smtClean="0"/>
              <a:t>Church pledges</a:t>
            </a:r>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1299438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Christian Missionary </a:t>
            </a:r>
            <a:r>
              <a:rPr lang="en-US" dirty="0" smtClean="0"/>
              <a:t>Society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National organization:</a:t>
            </a:r>
          </a:p>
          <a:p>
            <a:pPr lvl="1"/>
            <a:r>
              <a:rPr lang="en-US" dirty="0" smtClean="0"/>
              <a:t>ACMS forms in 1849</a:t>
            </a:r>
          </a:p>
          <a:p>
            <a:pPr lvl="1"/>
            <a:r>
              <a:rPr lang="en-US" dirty="0" smtClean="0"/>
              <a:t>Alexander Campbell becomes 1</a:t>
            </a:r>
            <a:r>
              <a:rPr lang="en-US" baseline="30000" dirty="0" smtClean="0"/>
              <a:t>st</a:t>
            </a:r>
            <a:r>
              <a:rPr lang="en-US" dirty="0" smtClean="0"/>
              <a:t> president</a:t>
            </a:r>
          </a:p>
          <a:p>
            <a:pPr lvl="1"/>
            <a:r>
              <a:rPr lang="en-US" dirty="0" smtClean="0"/>
              <a:t>Business:</a:t>
            </a:r>
          </a:p>
          <a:p>
            <a:pPr lvl="2"/>
            <a:r>
              <a:rPr lang="en-US" dirty="0" smtClean="0"/>
              <a:t>Missions</a:t>
            </a:r>
          </a:p>
          <a:p>
            <a:pPr lvl="2"/>
            <a:r>
              <a:rPr lang="en-US" dirty="0" smtClean="0"/>
              <a:t>Missionaries</a:t>
            </a:r>
          </a:p>
          <a:p>
            <a:pPr lvl="2"/>
            <a:r>
              <a:rPr lang="en-US" dirty="0" smtClean="0"/>
              <a:t>Political statements (i.e. Civil War)</a:t>
            </a:r>
            <a:endParaRPr lang="en-US" dirty="0"/>
          </a:p>
          <a:p>
            <a:pPr lvl="1"/>
            <a:r>
              <a:rPr lang="en-US" dirty="0" smtClean="0"/>
              <a:t>Little (or hesitant) initial resistance to this organization</a:t>
            </a:r>
          </a:p>
        </p:txBody>
      </p:sp>
    </p:spTree>
    <p:extLst>
      <p:ext uri="{BB962C8B-B14F-4D97-AF65-F5344CB8AC3E}">
        <p14:creationId xmlns:p14="http://schemas.microsoft.com/office/powerpoint/2010/main" val="88797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2357</Words>
  <Application>Microsoft Office PowerPoint</Application>
  <PresentationFormat>On-screen Show (16:9)</PresentationFormat>
  <Paragraphs>234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Church History</vt:lpstr>
      <vt:lpstr>Restoration 1850-1900</vt:lpstr>
      <vt:lpstr>Attitudes Toward The Bible</vt:lpstr>
      <vt:lpstr>“…where the Bible is silent, we are…”</vt:lpstr>
      <vt:lpstr>“…where the Bible is silent, we are…”</vt:lpstr>
      <vt:lpstr>General Vs. Specific Authority</vt:lpstr>
      <vt:lpstr>American Christian Missionary Society (ACMS)</vt:lpstr>
      <vt:lpstr>American Christian Missionary Society</vt:lpstr>
      <vt:lpstr>American Christian Missionary Society</vt:lpstr>
      <vt:lpstr>American Christian Missionary Society</vt:lpstr>
      <vt:lpstr>American Christian Missionary Society</vt:lpstr>
      <vt:lpstr>American Christian Missionary Society</vt:lpstr>
      <vt:lpstr>American Christian Missionary Society</vt:lpstr>
      <vt:lpstr>American Christian Missionary Society</vt:lpstr>
      <vt:lpstr>American Christian Missionary Society</vt:lpstr>
      <vt:lpstr>American Christian Missionary Society </vt:lpstr>
      <vt:lpstr>American Christian Missionary Society </vt:lpstr>
      <vt:lpstr>American Christian Missionary Society</vt:lpstr>
      <vt:lpstr>American Christian Missionary Society</vt:lpstr>
      <vt:lpstr>American Christian Missionary Society</vt:lpstr>
      <vt:lpstr>American Christian Missionary Society </vt:lpstr>
      <vt:lpstr>American Christian Missionary Society </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 Davis</dc:creator>
  <cp:lastModifiedBy>Matt R. Davis</cp:lastModifiedBy>
  <cp:revision>50</cp:revision>
  <dcterms:created xsi:type="dcterms:W3CDTF">2014-03-21T02:03:54Z</dcterms:created>
  <dcterms:modified xsi:type="dcterms:W3CDTF">2014-03-23T05:53:57Z</dcterms:modified>
</cp:coreProperties>
</file>