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84" r:id="rId23"/>
    <p:sldId id="285" r:id="rId24"/>
    <p:sldId id="286" r:id="rId25"/>
    <p:sldId id="278" r:id="rId26"/>
    <p:sldId id="287" r:id="rId27"/>
    <p:sldId id="288" r:id="rId28"/>
    <p:sldId id="289" r:id="rId29"/>
    <p:sldId id="279" r:id="rId30"/>
    <p:sldId id="281" r:id="rId31"/>
    <p:sldId id="290" r:id="rId32"/>
    <p:sldId id="283" r:id="rId33"/>
    <p:sldId id="291" r:id="rId34"/>
    <p:sldId id="282" r:id="rId35"/>
    <p:sldId id="292" r:id="rId36"/>
    <p:sldId id="293" r:id="rId37"/>
    <p:sldId id="294" r:id="rId38"/>
    <p:sldId id="295" r:id="rId39"/>
    <p:sldId id="296" r:id="rId40"/>
    <p:sldId id="297" r:id="rId41"/>
    <p:sldId id="298" r:id="rId4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0" d="100"/>
          <a:sy n="120" d="100"/>
        </p:scale>
        <p:origin x="-90" y="-31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E899C5-0BE7-426C-A08A-9DDB43776637}"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6B29F-B227-4CBE-80E8-DE6D8310D9AD}" type="slidenum">
              <a:rPr lang="en-US" smtClean="0"/>
              <a:t>‹#›</a:t>
            </a:fld>
            <a:endParaRPr lang="en-US"/>
          </a:p>
        </p:txBody>
      </p:sp>
    </p:spTree>
    <p:extLst>
      <p:ext uri="{BB962C8B-B14F-4D97-AF65-F5344CB8AC3E}">
        <p14:creationId xmlns:p14="http://schemas.microsoft.com/office/powerpoint/2010/main" val="1572480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E899C5-0BE7-426C-A08A-9DDB43776637}"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6B29F-B227-4CBE-80E8-DE6D8310D9AD}" type="slidenum">
              <a:rPr lang="en-US" smtClean="0"/>
              <a:t>‹#›</a:t>
            </a:fld>
            <a:endParaRPr lang="en-US"/>
          </a:p>
        </p:txBody>
      </p:sp>
    </p:spTree>
    <p:extLst>
      <p:ext uri="{BB962C8B-B14F-4D97-AF65-F5344CB8AC3E}">
        <p14:creationId xmlns:p14="http://schemas.microsoft.com/office/powerpoint/2010/main" val="219172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E899C5-0BE7-426C-A08A-9DDB43776637}"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6B29F-B227-4CBE-80E8-DE6D8310D9AD}" type="slidenum">
              <a:rPr lang="en-US" smtClean="0"/>
              <a:t>‹#›</a:t>
            </a:fld>
            <a:endParaRPr lang="en-US"/>
          </a:p>
        </p:txBody>
      </p:sp>
    </p:spTree>
    <p:extLst>
      <p:ext uri="{BB962C8B-B14F-4D97-AF65-F5344CB8AC3E}">
        <p14:creationId xmlns:p14="http://schemas.microsoft.com/office/powerpoint/2010/main" val="1499109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E899C5-0BE7-426C-A08A-9DDB43776637}"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6B29F-B227-4CBE-80E8-DE6D8310D9AD}" type="slidenum">
              <a:rPr lang="en-US" smtClean="0"/>
              <a:t>‹#›</a:t>
            </a:fld>
            <a:endParaRPr lang="en-US"/>
          </a:p>
        </p:txBody>
      </p:sp>
    </p:spTree>
    <p:extLst>
      <p:ext uri="{BB962C8B-B14F-4D97-AF65-F5344CB8AC3E}">
        <p14:creationId xmlns:p14="http://schemas.microsoft.com/office/powerpoint/2010/main" val="2751838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E899C5-0BE7-426C-A08A-9DDB43776637}"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6B29F-B227-4CBE-80E8-DE6D8310D9AD}" type="slidenum">
              <a:rPr lang="en-US" smtClean="0"/>
              <a:t>‹#›</a:t>
            </a:fld>
            <a:endParaRPr lang="en-US"/>
          </a:p>
        </p:txBody>
      </p:sp>
    </p:spTree>
    <p:extLst>
      <p:ext uri="{BB962C8B-B14F-4D97-AF65-F5344CB8AC3E}">
        <p14:creationId xmlns:p14="http://schemas.microsoft.com/office/powerpoint/2010/main" val="47527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E899C5-0BE7-426C-A08A-9DDB43776637}" type="datetimeFigureOut">
              <a:rPr lang="en-US" smtClean="0"/>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6B29F-B227-4CBE-80E8-DE6D8310D9AD}" type="slidenum">
              <a:rPr lang="en-US" smtClean="0"/>
              <a:t>‹#›</a:t>
            </a:fld>
            <a:endParaRPr lang="en-US"/>
          </a:p>
        </p:txBody>
      </p:sp>
    </p:spTree>
    <p:extLst>
      <p:ext uri="{BB962C8B-B14F-4D97-AF65-F5344CB8AC3E}">
        <p14:creationId xmlns:p14="http://schemas.microsoft.com/office/powerpoint/2010/main" val="2847349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E899C5-0BE7-426C-A08A-9DDB43776637}" type="datetimeFigureOut">
              <a:rPr lang="en-US" smtClean="0"/>
              <a:t>3/24/2014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46B29F-B227-4CBE-80E8-DE6D8310D9AD}" type="slidenum">
              <a:rPr lang="en-US" smtClean="0"/>
              <a:t>‹#›</a:t>
            </a:fld>
            <a:endParaRPr lang="en-US"/>
          </a:p>
        </p:txBody>
      </p:sp>
    </p:spTree>
    <p:extLst>
      <p:ext uri="{BB962C8B-B14F-4D97-AF65-F5344CB8AC3E}">
        <p14:creationId xmlns:p14="http://schemas.microsoft.com/office/powerpoint/2010/main" val="3084821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E899C5-0BE7-426C-A08A-9DDB43776637}" type="datetimeFigureOut">
              <a:rPr lang="en-US" smtClean="0"/>
              <a:t>3/24/2014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46B29F-B227-4CBE-80E8-DE6D8310D9AD}" type="slidenum">
              <a:rPr lang="en-US" smtClean="0"/>
              <a:t>‹#›</a:t>
            </a:fld>
            <a:endParaRPr lang="en-US"/>
          </a:p>
        </p:txBody>
      </p:sp>
    </p:spTree>
    <p:extLst>
      <p:ext uri="{BB962C8B-B14F-4D97-AF65-F5344CB8AC3E}">
        <p14:creationId xmlns:p14="http://schemas.microsoft.com/office/powerpoint/2010/main" val="689065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E899C5-0BE7-426C-A08A-9DDB43776637}" type="datetimeFigureOut">
              <a:rPr lang="en-US" smtClean="0"/>
              <a:t>3/24/2014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46B29F-B227-4CBE-80E8-DE6D8310D9AD}" type="slidenum">
              <a:rPr lang="en-US" smtClean="0"/>
              <a:t>‹#›</a:t>
            </a:fld>
            <a:endParaRPr lang="en-US"/>
          </a:p>
        </p:txBody>
      </p:sp>
    </p:spTree>
    <p:extLst>
      <p:ext uri="{BB962C8B-B14F-4D97-AF65-F5344CB8AC3E}">
        <p14:creationId xmlns:p14="http://schemas.microsoft.com/office/powerpoint/2010/main" val="542110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899C5-0BE7-426C-A08A-9DDB43776637}" type="datetimeFigureOut">
              <a:rPr lang="en-US" smtClean="0"/>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6B29F-B227-4CBE-80E8-DE6D8310D9AD}" type="slidenum">
              <a:rPr lang="en-US" smtClean="0"/>
              <a:t>‹#›</a:t>
            </a:fld>
            <a:endParaRPr lang="en-US"/>
          </a:p>
        </p:txBody>
      </p:sp>
    </p:spTree>
    <p:extLst>
      <p:ext uri="{BB962C8B-B14F-4D97-AF65-F5344CB8AC3E}">
        <p14:creationId xmlns:p14="http://schemas.microsoft.com/office/powerpoint/2010/main" val="2983189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899C5-0BE7-426C-A08A-9DDB43776637}" type="datetimeFigureOut">
              <a:rPr lang="en-US" smtClean="0"/>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6B29F-B227-4CBE-80E8-DE6D8310D9AD}" type="slidenum">
              <a:rPr lang="en-US" smtClean="0"/>
              <a:t>‹#›</a:t>
            </a:fld>
            <a:endParaRPr lang="en-US"/>
          </a:p>
        </p:txBody>
      </p:sp>
    </p:spTree>
    <p:extLst>
      <p:ext uri="{BB962C8B-B14F-4D97-AF65-F5344CB8AC3E}">
        <p14:creationId xmlns:p14="http://schemas.microsoft.com/office/powerpoint/2010/main" val="3751169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FE899C5-0BE7-426C-A08A-9DDB43776637}" type="datetimeFigureOut">
              <a:rPr lang="en-US" smtClean="0"/>
              <a:t>3/24/2014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246B29F-B227-4CBE-80E8-DE6D8310D9AD}" type="slidenum">
              <a:rPr lang="en-US" smtClean="0"/>
              <a:t>‹#›</a:t>
            </a:fld>
            <a:endParaRPr lang="en-US"/>
          </a:p>
        </p:txBody>
      </p:sp>
    </p:spTree>
    <p:extLst>
      <p:ext uri="{BB962C8B-B14F-4D97-AF65-F5344CB8AC3E}">
        <p14:creationId xmlns:p14="http://schemas.microsoft.com/office/powerpoint/2010/main" val="2496878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Church History</a:t>
            </a:r>
            <a:endParaRPr lang="en-US" dirty="0"/>
          </a:p>
        </p:txBody>
      </p:sp>
      <p:sp>
        <p:nvSpPr>
          <p:cNvPr id="3" name="Subtitle 2"/>
          <p:cNvSpPr>
            <a:spLocks noGrp="1"/>
          </p:cNvSpPr>
          <p:nvPr>
            <p:ph type="subTitle" idx="1"/>
          </p:nvPr>
        </p:nvSpPr>
        <p:spPr/>
        <p:txBody>
          <a:bodyPr/>
          <a:lstStyle/>
          <a:p>
            <a:r>
              <a:rPr lang="en-US" dirty="0" smtClean="0"/>
              <a:t>Lesson 10</a:t>
            </a:r>
          </a:p>
          <a:p>
            <a:r>
              <a:rPr lang="en-US" dirty="0" smtClean="0"/>
              <a:t>Instrumental Music, Orphan Homes</a:t>
            </a:r>
            <a:endParaRPr lang="en-US" dirty="0"/>
          </a:p>
        </p:txBody>
      </p:sp>
    </p:spTree>
    <p:extLst>
      <p:ext uri="{BB962C8B-B14F-4D97-AF65-F5344CB8AC3E}">
        <p14:creationId xmlns:p14="http://schemas.microsoft.com/office/powerpoint/2010/main" val="3858990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Instrumental Music</a:t>
            </a:r>
            <a:endParaRPr lang="en-US" dirty="0"/>
          </a:p>
        </p:txBody>
      </p:sp>
      <p:sp>
        <p:nvSpPr>
          <p:cNvPr id="3" name="Content Placeholder 2"/>
          <p:cNvSpPr>
            <a:spLocks noGrp="1"/>
          </p:cNvSpPr>
          <p:nvPr>
            <p:ph idx="1"/>
          </p:nvPr>
        </p:nvSpPr>
        <p:spPr/>
        <p:txBody>
          <a:bodyPr>
            <a:normAutofit fontScale="77500" lnSpcReduction="20000"/>
          </a:bodyPr>
          <a:lstStyle/>
          <a:p>
            <a:pPr marL="457200" indent="-457200"/>
            <a:r>
              <a:rPr lang="en-US" dirty="0" smtClean="0"/>
              <a:t>Opposition to the instrument:</a:t>
            </a:r>
          </a:p>
          <a:p>
            <a:pPr marL="857250" lvl="1" indent="-457200"/>
            <a:r>
              <a:rPr lang="en-US" dirty="0" smtClean="0"/>
              <a:t>Bible pattern is to sing:</a:t>
            </a:r>
          </a:p>
          <a:p>
            <a:pPr lvl="2"/>
            <a:r>
              <a:rPr lang="en-US" b="1" dirty="0"/>
              <a:t>Mat 26:30  </a:t>
            </a:r>
            <a:r>
              <a:rPr lang="en-US" i="1" dirty="0"/>
              <a:t>And when they had </a:t>
            </a:r>
            <a:r>
              <a:rPr lang="en-US" b="1" i="1" dirty="0"/>
              <a:t>sung a hymn</a:t>
            </a:r>
            <a:r>
              <a:rPr lang="en-US" i="1" dirty="0"/>
              <a:t>, they went out unto the mount of Olives</a:t>
            </a:r>
            <a:r>
              <a:rPr lang="en-US" i="1" dirty="0" smtClean="0"/>
              <a:t>.</a:t>
            </a:r>
          </a:p>
          <a:p>
            <a:pPr lvl="2"/>
            <a:r>
              <a:rPr lang="en-US" b="1" dirty="0"/>
              <a:t>1Co 14:15  </a:t>
            </a:r>
            <a:r>
              <a:rPr lang="en-US" i="1" dirty="0"/>
              <a:t>What is it then? I will pray with the spirit, and I will pray with the understanding also: I will </a:t>
            </a:r>
            <a:r>
              <a:rPr lang="en-US" b="1" i="1" dirty="0"/>
              <a:t>sing</a:t>
            </a:r>
            <a:r>
              <a:rPr lang="en-US" i="1" dirty="0"/>
              <a:t> </a:t>
            </a:r>
            <a:r>
              <a:rPr lang="en-US" b="1" i="1" dirty="0"/>
              <a:t>with the spirit</a:t>
            </a:r>
            <a:r>
              <a:rPr lang="en-US" i="1" dirty="0"/>
              <a:t>, and I will </a:t>
            </a:r>
            <a:r>
              <a:rPr lang="en-US" b="1" i="1" dirty="0"/>
              <a:t>sing with the understanding </a:t>
            </a:r>
            <a:r>
              <a:rPr lang="en-US" i="1" dirty="0"/>
              <a:t>also</a:t>
            </a:r>
            <a:r>
              <a:rPr lang="en-US" i="1" dirty="0" smtClean="0"/>
              <a:t>.</a:t>
            </a:r>
          </a:p>
          <a:p>
            <a:pPr lvl="2"/>
            <a:r>
              <a:rPr lang="en-US" b="1" dirty="0" err="1"/>
              <a:t>Eph</a:t>
            </a:r>
            <a:r>
              <a:rPr lang="en-US" b="1" dirty="0"/>
              <a:t> 5:19  </a:t>
            </a:r>
            <a:r>
              <a:rPr lang="en-US" b="1" i="1" dirty="0"/>
              <a:t>speaking</a:t>
            </a:r>
            <a:r>
              <a:rPr lang="en-US" i="1" dirty="0"/>
              <a:t> one to another in psalms and hymns and spiritual songs, </a:t>
            </a:r>
            <a:r>
              <a:rPr lang="en-US" b="1" i="1" dirty="0"/>
              <a:t>singing and making melody with your heart </a:t>
            </a:r>
            <a:r>
              <a:rPr lang="en-US" i="1" dirty="0"/>
              <a:t>to the Lord</a:t>
            </a:r>
            <a:r>
              <a:rPr lang="en-US" i="1" dirty="0" smtClean="0"/>
              <a:t>;</a:t>
            </a:r>
          </a:p>
          <a:p>
            <a:pPr lvl="2"/>
            <a:r>
              <a:rPr lang="en-US" b="1" dirty="0"/>
              <a:t>Col 3:16  </a:t>
            </a:r>
            <a:r>
              <a:rPr lang="en-US" i="1" dirty="0"/>
              <a:t>Let the word of Christ dwell in you richly; in all wisdom </a:t>
            </a:r>
            <a:r>
              <a:rPr lang="en-US" b="1" i="1" dirty="0"/>
              <a:t>teaching and admonishing</a:t>
            </a:r>
            <a:r>
              <a:rPr lang="en-US" i="1" dirty="0"/>
              <a:t> one another with psalms and hymns and spiritual songs, </a:t>
            </a:r>
            <a:r>
              <a:rPr lang="en-US" b="1" i="1" dirty="0"/>
              <a:t>singing with grace in your hearts </a:t>
            </a:r>
            <a:r>
              <a:rPr lang="en-US" i="1" dirty="0"/>
              <a:t>unto God</a:t>
            </a:r>
            <a:r>
              <a:rPr lang="en-US" i="1" dirty="0" smtClean="0"/>
              <a:t>.</a:t>
            </a:r>
            <a:endParaRPr lang="en-US" dirty="0"/>
          </a:p>
          <a:p>
            <a:endParaRPr lang="en-US" dirty="0"/>
          </a:p>
          <a:p>
            <a:pPr lvl="1"/>
            <a:endParaRPr lang="en-US" i="1" dirty="0"/>
          </a:p>
          <a:p>
            <a:endParaRPr lang="en-US" dirty="0"/>
          </a:p>
          <a:p>
            <a:pPr lvl="3"/>
            <a:endParaRPr lang="en-US" dirty="0"/>
          </a:p>
          <a:p>
            <a:endParaRPr lang="en-US" dirty="0"/>
          </a:p>
          <a:p>
            <a:pPr marL="1714500" lvl="3" indent="-457200"/>
            <a:endParaRPr lang="en-US" dirty="0"/>
          </a:p>
        </p:txBody>
      </p:sp>
    </p:spTree>
    <p:extLst>
      <p:ext uri="{BB962C8B-B14F-4D97-AF65-F5344CB8AC3E}">
        <p14:creationId xmlns:p14="http://schemas.microsoft.com/office/powerpoint/2010/main" val="3367914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Instrumental Music</a:t>
            </a:r>
          </a:p>
        </p:txBody>
      </p:sp>
      <p:sp>
        <p:nvSpPr>
          <p:cNvPr id="3" name="Content Placeholder 2"/>
          <p:cNvSpPr>
            <a:spLocks noGrp="1"/>
          </p:cNvSpPr>
          <p:nvPr>
            <p:ph idx="1"/>
          </p:nvPr>
        </p:nvSpPr>
        <p:spPr/>
        <p:txBody>
          <a:bodyPr>
            <a:normAutofit/>
          </a:bodyPr>
          <a:lstStyle/>
          <a:p>
            <a:pPr marL="457200" indent="-457200"/>
            <a:r>
              <a:rPr lang="en-US" dirty="0"/>
              <a:t>Opposition to the instrument:</a:t>
            </a:r>
          </a:p>
          <a:p>
            <a:pPr marL="857250" lvl="1" indent="-457200"/>
            <a:r>
              <a:rPr lang="en-US" dirty="0"/>
              <a:t>Silence is </a:t>
            </a:r>
            <a:r>
              <a:rPr lang="en-US" dirty="0" smtClean="0"/>
              <a:t>prohibitive</a:t>
            </a:r>
          </a:p>
          <a:p>
            <a:pPr marL="857250" lvl="1" indent="-457200"/>
            <a:r>
              <a:rPr lang="en-US" b="1" dirty="0" smtClean="0"/>
              <a:t>No longer under the OT covenant:</a:t>
            </a:r>
            <a:endParaRPr lang="en-US" dirty="0"/>
          </a:p>
          <a:p>
            <a:pPr marL="1257300" lvl="2" indent="-457200"/>
            <a:endParaRPr lang="en-US" dirty="0"/>
          </a:p>
          <a:p>
            <a:endParaRPr lang="en-US" dirty="0"/>
          </a:p>
        </p:txBody>
      </p:sp>
    </p:spTree>
    <p:extLst>
      <p:ext uri="{BB962C8B-B14F-4D97-AF65-F5344CB8AC3E}">
        <p14:creationId xmlns:p14="http://schemas.microsoft.com/office/powerpoint/2010/main" val="4056063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Instrumental Music</a:t>
            </a:r>
          </a:p>
        </p:txBody>
      </p:sp>
      <p:sp>
        <p:nvSpPr>
          <p:cNvPr id="3" name="Content Placeholder 2"/>
          <p:cNvSpPr>
            <a:spLocks noGrp="1"/>
          </p:cNvSpPr>
          <p:nvPr>
            <p:ph idx="1"/>
          </p:nvPr>
        </p:nvSpPr>
        <p:spPr/>
        <p:txBody>
          <a:bodyPr>
            <a:normAutofit fontScale="85000" lnSpcReduction="20000"/>
          </a:bodyPr>
          <a:lstStyle/>
          <a:p>
            <a:pPr marL="457200" indent="-457200"/>
            <a:r>
              <a:rPr lang="en-US" dirty="0" smtClean="0"/>
              <a:t>Opposition to the instrument:</a:t>
            </a:r>
          </a:p>
          <a:p>
            <a:pPr marL="857250" lvl="1" indent="-457200"/>
            <a:r>
              <a:rPr lang="en-US" dirty="0" smtClean="0"/>
              <a:t>No longer under the OT covenant:</a:t>
            </a:r>
          </a:p>
          <a:p>
            <a:pPr lvl="2"/>
            <a:r>
              <a:rPr lang="en-US" dirty="0" smtClean="0"/>
              <a:t>We live under a new and better covenant:</a:t>
            </a:r>
          </a:p>
          <a:p>
            <a:pPr lvl="3"/>
            <a:r>
              <a:rPr lang="en-US" b="1" dirty="0" err="1" smtClean="0"/>
              <a:t>Heb</a:t>
            </a:r>
            <a:r>
              <a:rPr lang="en-US" b="1" dirty="0" smtClean="0"/>
              <a:t> </a:t>
            </a:r>
            <a:r>
              <a:rPr lang="en-US" b="1" dirty="0"/>
              <a:t>8:6-9  </a:t>
            </a:r>
            <a:r>
              <a:rPr lang="en-US" i="1" dirty="0"/>
              <a:t>But now hath he obtained a ministry the more excellent, by so much as he is also the mediator of a better covenant, which hath been enacted upon better promises.  (</a:t>
            </a:r>
            <a:r>
              <a:rPr lang="en-US" b="1" dirty="0"/>
              <a:t>7</a:t>
            </a:r>
            <a:r>
              <a:rPr lang="en-US" i="1" dirty="0"/>
              <a:t>)  For if that first covenant had been faultless, then would no place have been sought for a second.  (</a:t>
            </a:r>
            <a:r>
              <a:rPr lang="en-US" b="1" dirty="0"/>
              <a:t>8</a:t>
            </a:r>
            <a:r>
              <a:rPr lang="en-US" i="1" dirty="0"/>
              <a:t>)  For finding fault with them, he </a:t>
            </a:r>
            <a:r>
              <a:rPr lang="en-US" i="1" dirty="0" err="1"/>
              <a:t>saith</a:t>
            </a:r>
            <a:r>
              <a:rPr lang="en-US" i="1" dirty="0"/>
              <a:t>, Behold, the days come, </a:t>
            </a:r>
            <a:r>
              <a:rPr lang="en-US" i="1" dirty="0" err="1"/>
              <a:t>saith</a:t>
            </a:r>
            <a:r>
              <a:rPr lang="en-US" i="1" dirty="0"/>
              <a:t> the Lord, That </a:t>
            </a:r>
            <a:r>
              <a:rPr lang="en-US" b="1" i="1" dirty="0"/>
              <a:t>I will make a new covenant </a:t>
            </a:r>
            <a:r>
              <a:rPr lang="en-US" i="1" dirty="0"/>
              <a:t>with the house of Israel and with the house of Judah;  (</a:t>
            </a:r>
            <a:r>
              <a:rPr lang="en-US" b="1" dirty="0"/>
              <a:t>9</a:t>
            </a:r>
            <a:r>
              <a:rPr lang="en-US" i="1" dirty="0"/>
              <a:t>)  </a:t>
            </a:r>
            <a:r>
              <a:rPr lang="en-US" b="1" i="1" dirty="0"/>
              <a:t>Not according to the covenant that I made with their fathers In the day that I took them by the hand to lead them forth out of the land of Egypt</a:t>
            </a:r>
            <a:r>
              <a:rPr lang="en-US" i="1" dirty="0"/>
              <a:t>; For they continued not in my covenant, And I regarded them not, </a:t>
            </a:r>
            <a:r>
              <a:rPr lang="en-US" i="1" dirty="0" err="1"/>
              <a:t>saith</a:t>
            </a:r>
            <a:r>
              <a:rPr lang="en-US" i="1" dirty="0"/>
              <a:t> the Lord</a:t>
            </a:r>
            <a:r>
              <a:rPr lang="en-US" i="1" dirty="0" smtClean="0"/>
              <a:t>.</a:t>
            </a:r>
            <a:endParaRPr lang="en-US" dirty="0" smtClean="0"/>
          </a:p>
          <a:p>
            <a:pPr lvl="3"/>
            <a:endParaRPr lang="en-US" dirty="0"/>
          </a:p>
          <a:p>
            <a:endParaRPr lang="en-US" dirty="0"/>
          </a:p>
          <a:p>
            <a:pPr marL="1257300" lvl="2" indent="-457200"/>
            <a:endParaRPr lang="en-US" dirty="0"/>
          </a:p>
          <a:p>
            <a:endParaRPr lang="en-US" dirty="0"/>
          </a:p>
        </p:txBody>
      </p:sp>
    </p:spTree>
    <p:extLst>
      <p:ext uri="{BB962C8B-B14F-4D97-AF65-F5344CB8AC3E}">
        <p14:creationId xmlns:p14="http://schemas.microsoft.com/office/powerpoint/2010/main" val="3095867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Instrumental Music</a:t>
            </a:r>
          </a:p>
        </p:txBody>
      </p:sp>
      <p:sp>
        <p:nvSpPr>
          <p:cNvPr id="3" name="Content Placeholder 2"/>
          <p:cNvSpPr>
            <a:spLocks noGrp="1"/>
          </p:cNvSpPr>
          <p:nvPr>
            <p:ph idx="1"/>
          </p:nvPr>
        </p:nvSpPr>
        <p:spPr/>
        <p:txBody>
          <a:bodyPr>
            <a:normAutofit fontScale="92500" lnSpcReduction="10000"/>
          </a:bodyPr>
          <a:lstStyle/>
          <a:p>
            <a:pPr marL="457200" indent="-457200"/>
            <a:r>
              <a:rPr lang="en-US" dirty="0" smtClean="0"/>
              <a:t>Opposition to the instrument:</a:t>
            </a:r>
          </a:p>
          <a:p>
            <a:pPr marL="857250" lvl="1" indent="-457200"/>
            <a:r>
              <a:rPr lang="en-US" dirty="0" smtClean="0"/>
              <a:t>No longer under the OT covenant:</a:t>
            </a:r>
          </a:p>
          <a:p>
            <a:pPr lvl="2"/>
            <a:r>
              <a:rPr lang="en-US" dirty="0" smtClean="0"/>
              <a:t>If OT justifies one practice, it compels all practices:</a:t>
            </a:r>
          </a:p>
          <a:p>
            <a:pPr lvl="3"/>
            <a:r>
              <a:rPr lang="en-US" b="1" dirty="0"/>
              <a:t>Gal 5:1-4  </a:t>
            </a:r>
            <a:r>
              <a:rPr lang="en-US" i="1" dirty="0"/>
              <a:t>For freedom did Christ set us free: stand fast therefore, and be not entangled again in a yoke of bondage.  (</a:t>
            </a:r>
            <a:r>
              <a:rPr lang="en-US" b="1" dirty="0"/>
              <a:t>2</a:t>
            </a:r>
            <a:r>
              <a:rPr lang="en-US" i="1" dirty="0"/>
              <a:t>)  Behold, I Paul say unto you, that, if ye receive circumcision, Christ will profit you nothing.  (</a:t>
            </a:r>
            <a:r>
              <a:rPr lang="en-US" b="1" dirty="0"/>
              <a:t>3</a:t>
            </a:r>
            <a:r>
              <a:rPr lang="en-US" i="1" dirty="0"/>
              <a:t>)  Yea, I testify again to every man that </a:t>
            </a:r>
            <a:r>
              <a:rPr lang="en-US" i="1" dirty="0" err="1"/>
              <a:t>receiveth</a:t>
            </a:r>
            <a:r>
              <a:rPr lang="en-US" i="1" dirty="0"/>
              <a:t> circumcision, that </a:t>
            </a:r>
            <a:r>
              <a:rPr lang="en-US" b="1" i="1" dirty="0"/>
              <a:t>he is a debtor to do the whole law</a:t>
            </a:r>
            <a:r>
              <a:rPr lang="en-US" i="1" dirty="0"/>
              <a:t>.  (</a:t>
            </a:r>
            <a:r>
              <a:rPr lang="en-US" b="1" dirty="0"/>
              <a:t>4</a:t>
            </a:r>
            <a:r>
              <a:rPr lang="en-US" i="1" dirty="0"/>
              <a:t>)  Ye are severed from Christ, ye who would be justified by the law; ye are fallen away from grace.</a:t>
            </a:r>
          </a:p>
          <a:p>
            <a:endParaRPr lang="en-US" dirty="0"/>
          </a:p>
          <a:p>
            <a:pPr lvl="3"/>
            <a:endParaRPr lang="en-US" dirty="0" smtClean="0"/>
          </a:p>
          <a:p>
            <a:pPr lvl="3"/>
            <a:endParaRPr lang="en-US" dirty="0"/>
          </a:p>
          <a:p>
            <a:endParaRPr lang="en-US" dirty="0"/>
          </a:p>
          <a:p>
            <a:pPr marL="1257300" lvl="2" indent="-457200"/>
            <a:endParaRPr lang="en-US" dirty="0"/>
          </a:p>
          <a:p>
            <a:endParaRPr lang="en-US" dirty="0"/>
          </a:p>
        </p:txBody>
      </p:sp>
    </p:spTree>
    <p:extLst>
      <p:ext uri="{BB962C8B-B14F-4D97-AF65-F5344CB8AC3E}">
        <p14:creationId xmlns:p14="http://schemas.microsoft.com/office/powerpoint/2010/main" val="1976405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Instrumental Music</a:t>
            </a:r>
          </a:p>
        </p:txBody>
      </p:sp>
      <p:sp>
        <p:nvSpPr>
          <p:cNvPr id="3" name="Content Placeholder 2"/>
          <p:cNvSpPr>
            <a:spLocks noGrp="1"/>
          </p:cNvSpPr>
          <p:nvPr>
            <p:ph idx="1"/>
          </p:nvPr>
        </p:nvSpPr>
        <p:spPr/>
        <p:txBody>
          <a:bodyPr>
            <a:normAutofit/>
          </a:bodyPr>
          <a:lstStyle/>
          <a:p>
            <a:pPr marL="457200" indent="-457200"/>
            <a:r>
              <a:rPr lang="en-US" dirty="0"/>
              <a:t>Opposition to the instrument:</a:t>
            </a:r>
          </a:p>
          <a:p>
            <a:pPr marL="857250" lvl="1" indent="-457200"/>
            <a:r>
              <a:rPr lang="en-US" dirty="0"/>
              <a:t>Silence is </a:t>
            </a:r>
            <a:r>
              <a:rPr lang="en-US" dirty="0" smtClean="0"/>
              <a:t>prohibitive</a:t>
            </a:r>
          </a:p>
          <a:p>
            <a:pPr marL="857250" lvl="1" indent="-457200"/>
            <a:r>
              <a:rPr lang="en-US" b="1" dirty="0" smtClean="0"/>
              <a:t>No longer under the OT covenant:</a:t>
            </a:r>
          </a:p>
          <a:p>
            <a:pPr marL="1257300" lvl="2" indent="-457200"/>
            <a:r>
              <a:rPr lang="en-US" dirty="0"/>
              <a:t>We live under a new and better </a:t>
            </a:r>
            <a:r>
              <a:rPr lang="en-US" dirty="0" smtClean="0"/>
              <a:t>covenant</a:t>
            </a:r>
            <a:endParaRPr lang="en-US" dirty="0"/>
          </a:p>
          <a:p>
            <a:pPr marL="1257300" lvl="2" indent="-457200"/>
            <a:r>
              <a:rPr lang="en-US" dirty="0"/>
              <a:t>If OT justifies one practice, it compels all </a:t>
            </a:r>
            <a:r>
              <a:rPr lang="en-US" dirty="0" smtClean="0"/>
              <a:t>practices</a:t>
            </a:r>
            <a:endParaRPr lang="en-US" dirty="0"/>
          </a:p>
          <a:p>
            <a:pPr marL="1257300" lvl="2" indent="-457200"/>
            <a:r>
              <a:rPr lang="en-US" dirty="0" smtClean="0"/>
              <a:t>NT omission of instruments is conspicuous considering prevalence in OT</a:t>
            </a:r>
            <a:endParaRPr lang="en-US" dirty="0"/>
          </a:p>
          <a:p>
            <a:pPr marL="1257300" lvl="2" indent="-457200"/>
            <a:endParaRPr lang="en-US" dirty="0"/>
          </a:p>
          <a:p>
            <a:endParaRPr lang="en-US" dirty="0"/>
          </a:p>
        </p:txBody>
      </p:sp>
    </p:spTree>
    <p:extLst>
      <p:ext uri="{BB962C8B-B14F-4D97-AF65-F5344CB8AC3E}">
        <p14:creationId xmlns:p14="http://schemas.microsoft.com/office/powerpoint/2010/main" val="943434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Instrumental Music</a:t>
            </a:r>
          </a:p>
        </p:txBody>
      </p:sp>
      <p:sp>
        <p:nvSpPr>
          <p:cNvPr id="3" name="Content Placeholder 2"/>
          <p:cNvSpPr>
            <a:spLocks noGrp="1"/>
          </p:cNvSpPr>
          <p:nvPr>
            <p:ph idx="1"/>
          </p:nvPr>
        </p:nvSpPr>
        <p:spPr/>
        <p:txBody>
          <a:bodyPr>
            <a:normAutofit fontScale="92500" lnSpcReduction="10000"/>
          </a:bodyPr>
          <a:lstStyle/>
          <a:p>
            <a:pPr marL="457200" indent="-457200"/>
            <a:r>
              <a:rPr lang="en-US" dirty="0"/>
              <a:t>Opposition to the instrument:</a:t>
            </a:r>
          </a:p>
          <a:p>
            <a:pPr marL="857250" lvl="1" indent="-457200"/>
            <a:r>
              <a:rPr lang="en-US" dirty="0"/>
              <a:t>Silence is </a:t>
            </a:r>
            <a:r>
              <a:rPr lang="en-US" dirty="0" smtClean="0"/>
              <a:t>prohibitive</a:t>
            </a:r>
          </a:p>
          <a:p>
            <a:pPr marL="857250" lvl="1" indent="-457200"/>
            <a:r>
              <a:rPr lang="en-US" dirty="0" smtClean="0"/>
              <a:t>No longer under the OT covenant</a:t>
            </a:r>
          </a:p>
          <a:p>
            <a:pPr marL="857250" lvl="1" indent="-457200"/>
            <a:r>
              <a:rPr lang="en-US" b="1" dirty="0" smtClean="0"/>
              <a:t>Heaven </a:t>
            </a:r>
            <a:r>
              <a:rPr lang="en-US" b="1" dirty="0"/>
              <a:t>and the church on earth must each be evaluated on their own biblical merits</a:t>
            </a:r>
            <a:r>
              <a:rPr lang="en-US" b="1" dirty="0" smtClean="0"/>
              <a:t>:</a:t>
            </a:r>
          </a:p>
          <a:p>
            <a:pPr lvl="2"/>
            <a:r>
              <a:rPr lang="en-US" dirty="0"/>
              <a:t>Much figurative language describes heaven (Rev</a:t>
            </a:r>
            <a:r>
              <a:rPr lang="en-US" dirty="0" smtClean="0"/>
              <a:t>)</a:t>
            </a:r>
          </a:p>
          <a:p>
            <a:pPr lvl="2"/>
            <a:r>
              <a:rPr lang="en-US" dirty="0"/>
              <a:t>If </a:t>
            </a:r>
            <a:r>
              <a:rPr lang="en-US" dirty="0" smtClean="0"/>
              <a:t>heaven </a:t>
            </a:r>
            <a:r>
              <a:rPr lang="en-US" dirty="0"/>
              <a:t>justifies one practice, it compels all practices</a:t>
            </a:r>
            <a:r>
              <a:rPr lang="en-US" dirty="0" smtClean="0"/>
              <a:t>: (i.e. burning incense – see Rev 5:8)</a:t>
            </a:r>
            <a:endParaRPr lang="en-US" dirty="0"/>
          </a:p>
          <a:p>
            <a:pPr lvl="2"/>
            <a:endParaRPr lang="en-US" dirty="0" smtClean="0"/>
          </a:p>
          <a:p>
            <a:pPr lvl="2"/>
            <a:endParaRPr lang="en-US" dirty="0"/>
          </a:p>
          <a:p>
            <a:pPr lvl="2"/>
            <a:endParaRPr lang="en-US" dirty="0"/>
          </a:p>
          <a:p>
            <a:endParaRPr lang="en-US" dirty="0"/>
          </a:p>
        </p:txBody>
      </p:sp>
    </p:spTree>
    <p:extLst>
      <p:ext uri="{BB962C8B-B14F-4D97-AF65-F5344CB8AC3E}">
        <p14:creationId xmlns:p14="http://schemas.microsoft.com/office/powerpoint/2010/main" val="34192658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Instrumental Music</a:t>
            </a:r>
          </a:p>
        </p:txBody>
      </p:sp>
      <p:sp>
        <p:nvSpPr>
          <p:cNvPr id="3" name="Content Placeholder 2"/>
          <p:cNvSpPr>
            <a:spLocks noGrp="1"/>
          </p:cNvSpPr>
          <p:nvPr>
            <p:ph idx="1"/>
          </p:nvPr>
        </p:nvSpPr>
        <p:spPr/>
        <p:txBody>
          <a:bodyPr>
            <a:normAutofit/>
          </a:bodyPr>
          <a:lstStyle/>
          <a:p>
            <a:pPr marL="457200" indent="-457200"/>
            <a:r>
              <a:rPr lang="en-US" dirty="0"/>
              <a:t>Opposition to the instrument:</a:t>
            </a:r>
          </a:p>
          <a:p>
            <a:pPr marL="857250" lvl="1" indent="-457200"/>
            <a:r>
              <a:rPr lang="en-US" dirty="0"/>
              <a:t>Silence is </a:t>
            </a:r>
            <a:r>
              <a:rPr lang="en-US" dirty="0" smtClean="0"/>
              <a:t>prohibitive</a:t>
            </a:r>
          </a:p>
          <a:p>
            <a:pPr marL="857250" lvl="1" indent="-457200"/>
            <a:r>
              <a:rPr lang="en-US" dirty="0" smtClean="0"/>
              <a:t>No longer under the OT covenant</a:t>
            </a:r>
          </a:p>
          <a:p>
            <a:pPr marL="857250" lvl="1" indent="-457200"/>
            <a:r>
              <a:rPr lang="en-US" dirty="0" smtClean="0"/>
              <a:t>Heaven </a:t>
            </a:r>
            <a:r>
              <a:rPr lang="en-US" dirty="0"/>
              <a:t>and the church on earth must each be evaluated on their own biblical </a:t>
            </a:r>
            <a:r>
              <a:rPr lang="en-US" dirty="0" smtClean="0"/>
              <a:t>merits</a:t>
            </a:r>
          </a:p>
          <a:p>
            <a:pPr marL="857250" lvl="1" indent="-457200"/>
            <a:r>
              <a:rPr lang="en-US" b="1" dirty="0" err="1" smtClean="0"/>
              <a:t>Psallo</a:t>
            </a:r>
            <a:r>
              <a:rPr lang="en-US" b="1" dirty="0" smtClean="0"/>
              <a:t>: NT usage:</a:t>
            </a:r>
            <a:endParaRPr lang="en-US" dirty="0" smtClean="0"/>
          </a:p>
          <a:p>
            <a:pPr lvl="2"/>
            <a:endParaRPr lang="en-US" dirty="0"/>
          </a:p>
          <a:p>
            <a:pPr lvl="2"/>
            <a:endParaRPr lang="en-US" dirty="0"/>
          </a:p>
          <a:p>
            <a:endParaRPr lang="en-US" dirty="0"/>
          </a:p>
        </p:txBody>
      </p:sp>
    </p:spTree>
    <p:extLst>
      <p:ext uri="{BB962C8B-B14F-4D97-AF65-F5344CB8AC3E}">
        <p14:creationId xmlns:p14="http://schemas.microsoft.com/office/powerpoint/2010/main" val="1830829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Instrumental Music</a:t>
            </a:r>
          </a:p>
        </p:txBody>
      </p:sp>
      <p:sp>
        <p:nvSpPr>
          <p:cNvPr id="3" name="Content Placeholder 2"/>
          <p:cNvSpPr>
            <a:spLocks noGrp="1"/>
          </p:cNvSpPr>
          <p:nvPr>
            <p:ph idx="1"/>
          </p:nvPr>
        </p:nvSpPr>
        <p:spPr/>
        <p:txBody>
          <a:bodyPr>
            <a:normAutofit lnSpcReduction="10000"/>
          </a:bodyPr>
          <a:lstStyle/>
          <a:p>
            <a:r>
              <a:rPr lang="en-US" dirty="0"/>
              <a:t>Opposition to the instrument:</a:t>
            </a:r>
          </a:p>
          <a:p>
            <a:pPr lvl="1"/>
            <a:r>
              <a:rPr lang="en-US" dirty="0" err="1"/>
              <a:t>Psallo</a:t>
            </a:r>
            <a:r>
              <a:rPr lang="en-US" dirty="0"/>
              <a:t>: NT usage:</a:t>
            </a:r>
          </a:p>
          <a:p>
            <a:pPr lvl="2"/>
            <a:r>
              <a:rPr lang="en-US" dirty="0" smtClean="0"/>
              <a:t>Evolution of meaning:</a:t>
            </a:r>
          </a:p>
          <a:p>
            <a:pPr lvl="3"/>
            <a:r>
              <a:rPr lang="en-US" dirty="0" smtClean="0"/>
              <a:t>“Touch”, “to pluck” -&gt; play harp -&gt; sing in accompaniment with harp -&gt; sing hymn (NT times)</a:t>
            </a:r>
          </a:p>
          <a:p>
            <a:pPr lvl="2"/>
            <a:r>
              <a:rPr lang="en-US" dirty="0" smtClean="0"/>
              <a:t>Typical NT translation: Sing (Rom 15:9; 1 </a:t>
            </a:r>
            <a:r>
              <a:rPr lang="en-US" dirty="0" err="1" smtClean="0"/>
              <a:t>Cor</a:t>
            </a:r>
            <a:r>
              <a:rPr lang="en-US" dirty="0" smtClean="0"/>
              <a:t> 14:15; Jas 5:13)</a:t>
            </a:r>
          </a:p>
          <a:p>
            <a:pPr lvl="2"/>
            <a:r>
              <a:rPr lang="en-US" dirty="0" smtClean="0"/>
              <a:t>“</a:t>
            </a:r>
            <a:r>
              <a:rPr lang="en-US" dirty="0" err="1" smtClean="0"/>
              <a:t>Psallo</a:t>
            </a:r>
            <a:r>
              <a:rPr lang="en-US" dirty="0" smtClean="0"/>
              <a:t>” commanded of all </a:t>
            </a:r>
            <a:r>
              <a:rPr lang="en-US" dirty="0" err="1" smtClean="0"/>
              <a:t>christians</a:t>
            </a:r>
            <a:endParaRPr lang="en-US" dirty="0" smtClean="0"/>
          </a:p>
        </p:txBody>
      </p:sp>
    </p:spTree>
    <p:extLst>
      <p:ext uri="{BB962C8B-B14F-4D97-AF65-F5344CB8AC3E}">
        <p14:creationId xmlns:p14="http://schemas.microsoft.com/office/powerpoint/2010/main" val="18365878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Orphan Homes</a:t>
            </a:r>
            <a:endParaRPr lang="en-US" dirty="0"/>
          </a:p>
        </p:txBody>
      </p:sp>
    </p:spTree>
    <p:extLst>
      <p:ext uri="{BB962C8B-B14F-4D97-AF65-F5344CB8AC3E}">
        <p14:creationId xmlns:p14="http://schemas.microsoft.com/office/powerpoint/2010/main" val="860361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Orphan Homes</a:t>
            </a:r>
            <a:endParaRPr lang="en-US" dirty="0"/>
          </a:p>
        </p:txBody>
      </p:sp>
      <p:sp>
        <p:nvSpPr>
          <p:cNvPr id="3" name="Content Placeholder 2"/>
          <p:cNvSpPr>
            <a:spLocks noGrp="1"/>
          </p:cNvSpPr>
          <p:nvPr>
            <p:ph idx="1"/>
          </p:nvPr>
        </p:nvSpPr>
        <p:spPr/>
        <p:txBody>
          <a:bodyPr/>
          <a:lstStyle/>
          <a:p>
            <a:r>
              <a:rPr lang="en-US" dirty="0" smtClean="0"/>
              <a:t>Background: Other Issues</a:t>
            </a:r>
          </a:p>
          <a:p>
            <a:pPr lvl="1"/>
            <a:r>
              <a:rPr lang="en-US" dirty="0" smtClean="0"/>
              <a:t>1900-1950:</a:t>
            </a:r>
          </a:p>
          <a:p>
            <a:pPr lvl="2"/>
            <a:r>
              <a:rPr lang="en-US" dirty="0" smtClean="0"/>
              <a:t>Located preachers</a:t>
            </a:r>
          </a:p>
          <a:p>
            <a:pPr lvl="2"/>
            <a:r>
              <a:rPr lang="en-US" dirty="0" smtClean="0"/>
              <a:t>Bible classes</a:t>
            </a:r>
          </a:p>
          <a:p>
            <a:pPr lvl="2"/>
            <a:r>
              <a:rPr lang="en-US" dirty="0" smtClean="0"/>
              <a:t>Lord’s supper containers</a:t>
            </a:r>
          </a:p>
          <a:p>
            <a:pPr lvl="2"/>
            <a:r>
              <a:rPr lang="en-US" b="1" dirty="0" err="1" smtClean="0"/>
              <a:t>Premillennialism</a:t>
            </a:r>
            <a:r>
              <a:rPr lang="en-US" b="1" dirty="0"/>
              <a:t> </a:t>
            </a:r>
            <a:r>
              <a:rPr lang="en-US" dirty="0" smtClean="0"/>
              <a:t>(ca. 1930)</a:t>
            </a:r>
          </a:p>
          <a:p>
            <a:pPr lvl="2"/>
            <a:r>
              <a:rPr lang="en-US" b="1" dirty="0" smtClean="0"/>
              <a:t>Colleges\schools</a:t>
            </a:r>
            <a:endParaRPr lang="en-US" b="1" dirty="0"/>
          </a:p>
        </p:txBody>
      </p:sp>
    </p:spTree>
    <p:extLst>
      <p:ext uri="{BB962C8B-B14F-4D97-AF65-F5344CB8AC3E}">
        <p14:creationId xmlns:p14="http://schemas.microsoft.com/office/powerpoint/2010/main" val="2517757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Instrumental Music</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138209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Orphan Homes</a:t>
            </a:r>
            <a:endParaRPr lang="en-US" dirty="0"/>
          </a:p>
        </p:txBody>
      </p:sp>
      <p:sp>
        <p:nvSpPr>
          <p:cNvPr id="3" name="Content Placeholder 2"/>
          <p:cNvSpPr>
            <a:spLocks noGrp="1"/>
          </p:cNvSpPr>
          <p:nvPr>
            <p:ph idx="1"/>
          </p:nvPr>
        </p:nvSpPr>
        <p:spPr/>
        <p:txBody>
          <a:bodyPr>
            <a:normAutofit lnSpcReduction="10000"/>
          </a:bodyPr>
          <a:lstStyle/>
          <a:p>
            <a:r>
              <a:rPr lang="en-US" dirty="0" smtClean="0"/>
              <a:t>Background: Church-supported schools</a:t>
            </a:r>
          </a:p>
          <a:p>
            <a:pPr lvl="1"/>
            <a:r>
              <a:rPr lang="en-US" dirty="0" smtClean="0"/>
              <a:t>Early Restoration schools (i.e. Bethany College)</a:t>
            </a:r>
          </a:p>
          <a:p>
            <a:pPr lvl="1"/>
            <a:r>
              <a:rPr lang="en-US" dirty="0" smtClean="0"/>
              <a:t>Early questions:</a:t>
            </a:r>
          </a:p>
          <a:p>
            <a:pPr lvl="2"/>
            <a:r>
              <a:rPr lang="en-US" dirty="0" smtClean="0"/>
              <a:t>Should a college teach the Bible</a:t>
            </a:r>
          </a:p>
          <a:p>
            <a:pPr lvl="2"/>
            <a:r>
              <a:rPr lang="en-US" dirty="0" smtClean="0"/>
              <a:t>Individual vs. church support</a:t>
            </a:r>
          </a:p>
          <a:p>
            <a:pPr lvl="1"/>
            <a:r>
              <a:rPr lang="en-US" dirty="0" smtClean="0"/>
              <a:t>1930s: Push for church support of schools</a:t>
            </a:r>
          </a:p>
          <a:p>
            <a:pPr lvl="1"/>
            <a:r>
              <a:rPr lang="en-US" dirty="0" smtClean="0"/>
              <a:t>WW2</a:t>
            </a:r>
          </a:p>
          <a:p>
            <a:pPr lvl="2"/>
            <a:endParaRPr lang="en-US" dirty="0"/>
          </a:p>
        </p:txBody>
      </p:sp>
    </p:spTree>
    <p:extLst>
      <p:ext uri="{BB962C8B-B14F-4D97-AF65-F5344CB8AC3E}">
        <p14:creationId xmlns:p14="http://schemas.microsoft.com/office/powerpoint/2010/main" val="26492347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Orphan Homes</a:t>
            </a:r>
            <a:endParaRPr lang="en-US" dirty="0"/>
          </a:p>
        </p:txBody>
      </p:sp>
      <p:sp>
        <p:nvSpPr>
          <p:cNvPr id="3" name="Content Placeholder 2"/>
          <p:cNvSpPr>
            <a:spLocks noGrp="1"/>
          </p:cNvSpPr>
          <p:nvPr>
            <p:ph idx="1"/>
          </p:nvPr>
        </p:nvSpPr>
        <p:spPr/>
        <p:txBody>
          <a:bodyPr/>
          <a:lstStyle/>
          <a:p>
            <a:r>
              <a:rPr lang="en-US" dirty="0" smtClean="0"/>
              <a:t>1945 to 1965:</a:t>
            </a:r>
          </a:p>
          <a:p>
            <a:pPr lvl="1"/>
            <a:r>
              <a:rPr lang="en-US" dirty="0" smtClean="0"/>
              <a:t>Significant increase in number of orphanages</a:t>
            </a:r>
          </a:p>
          <a:p>
            <a:pPr lvl="1"/>
            <a:r>
              <a:rPr lang="en-US" dirty="0" smtClean="0"/>
              <a:t>More orphanages required more money</a:t>
            </a:r>
          </a:p>
          <a:p>
            <a:pPr lvl="2"/>
            <a:r>
              <a:rPr lang="en-US" dirty="0" smtClean="0"/>
              <a:t>Resulted in a greater push for church support</a:t>
            </a:r>
          </a:p>
          <a:p>
            <a:pPr lvl="1"/>
            <a:r>
              <a:rPr lang="en-US" dirty="0" smtClean="0"/>
              <a:t>Orphanages added an emotional argument that was absent from the school debate</a:t>
            </a:r>
            <a:endParaRPr lang="en-US" dirty="0"/>
          </a:p>
        </p:txBody>
      </p:sp>
    </p:spTree>
    <p:extLst>
      <p:ext uri="{BB962C8B-B14F-4D97-AF65-F5344CB8AC3E}">
        <p14:creationId xmlns:p14="http://schemas.microsoft.com/office/powerpoint/2010/main" val="31400840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Orphan Homes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1945 to 1965:</a:t>
            </a:r>
          </a:p>
          <a:p>
            <a:pPr lvl="1"/>
            <a:r>
              <a:rPr lang="en-US" dirty="0" smtClean="0"/>
              <a:t>Orphanages added an emotional argument that was absent from the school debate:</a:t>
            </a:r>
          </a:p>
          <a:p>
            <a:pPr lvl="2"/>
            <a:r>
              <a:rPr lang="en-US" dirty="0" smtClean="0"/>
              <a:t>“If the church can do part of its work – caring for orphans through a human institution – why can it not do another part of its work – teaching the Bible through a human institution?” (Gospel Advocate, 10/23/47). “Why will these brethren support an orphanage and fight the schools? The possible answer is that there are too many of our best churches that support the orphan home, and these brethren are afraid to attack them.” (Gospel Advocate, 8/28/47)</a:t>
            </a:r>
            <a:endParaRPr lang="en-US" dirty="0"/>
          </a:p>
        </p:txBody>
      </p:sp>
    </p:spTree>
    <p:extLst>
      <p:ext uri="{BB962C8B-B14F-4D97-AF65-F5344CB8AC3E}">
        <p14:creationId xmlns:p14="http://schemas.microsoft.com/office/powerpoint/2010/main" val="1856121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Orphan Homes</a:t>
            </a:r>
            <a:endParaRPr lang="en-US" dirty="0"/>
          </a:p>
        </p:txBody>
      </p:sp>
      <p:sp>
        <p:nvSpPr>
          <p:cNvPr id="3" name="Content Placeholder 2"/>
          <p:cNvSpPr>
            <a:spLocks noGrp="1"/>
          </p:cNvSpPr>
          <p:nvPr>
            <p:ph idx="1"/>
          </p:nvPr>
        </p:nvSpPr>
        <p:spPr/>
        <p:txBody>
          <a:bodyPr>
            <a:normAutofit/>
          </a:bodyPr>
          <a:lstStyle/>
          <a:p>
            <a:r>
              <a:rPr lang="en-US" dirty="0" smtClean="0"/>
              <a:t>1945 to 1965:</a:t>
            </a:r>
          </a:p>
          <a:p>
            <a:pPr lvl="1"/>
            <a:r>
              <a:rPr lang="en-US" dirty="0" smtClean="0"/>
              <a:t>Post WW2:</a:t>
            </a:r>
          </a:p>
          <a:p>
            <a:pPr lvl="2"/>
            <a:r>
              <a:rPr lang="en-US" dirty="0" smtClean="0"/>
              <a:t>Growth of institutionalism</a:t>
            </a:r>
          </a:p>
          <a:p>
            <a:pPr lvl="2"/>
            <a:r>
              <a:rPr lang="en-US" dirty="0" smtClean="0"/>
              <a:t>Opposition</a:t>
            </a:r>
          </a:p>
          <a:p>
            <a:pPr lvl="3"/>
            <a:r>
              <a:rPr lang="en-US" dirty="0" smtClean="0"/>
              <a:t>Silence is prohibitive</a:t>
            </a:r>
          </a:p>
          <a:p>
            <a:pPr lvl="3"/>
            <a:r>
              <a:rPr lang="en-US" dirty="0" smtClean="0"/>
              <a:t>Local church is sufficient</a:t>
            </a:r>
          </a:p>
        </p:txBody>
      </p:sp>
    </p:spTree>
    <p:extLst>
      <p:ext uri="{BB962C8B-B14F-4D97-AF65-F5344CB8AC3E}">
        <p14:creationId xmlns:p14="http://schemas.microsoft.com/office/powerpoint/2010/main" val="27408912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Orphan Homes</a:t>
            </a:r>
            <a:endParaRPr lang="en-US" dirty="0"/>
          </a:p>
        </p:txBody>
      </p:sp>
      <p:sp>
        <p:nvSpPr>
          <p:cNvPr id="3" name="Content Placeholder 2"/>
          <p:cNvSpPr>
            <a:spLocks noGrp="1"/>
          </p:cNvSpPr>
          <p:nvPr>
            <p:ph idx="1"/>
          </p:nvPr>
        </p:nvSpPr>
        <p:spPr/>
        <p:txBody>
          <a:bodyPr>
            <a:normAutofit fontScale="92500"/>
          </a:bodyPr>
          <a:lstStyle/>
          <a:p>
            <a:r>
              <a:rPr lang="en-US" dirty="0" smtClean="0"/>
              <a:t>1945 to 1965:</a:t>
            </a:r>
          </a:p>
          <a:p>
            <a:pPr lvl="1"/>
            <a:r>
              <a:rPr lang="en-US" dirty="0" smtClean="0"/>
              <a:t>1954:</a:t>
            </a:r>
          </a:p>
          <a:p>
            <a:pPr lvl="2"/>
            <a:r>
              <a:rPr lang="en-US" dirty="0" smtClean="0"/>
              <a:t>B.C. </a:t>
            </a:r>
            <a:r>
              <a:rPr lang="en-US" dirty="0" err="1" smtClean="0"/>
              <a:t>Goodpasture</a:t>
            </a:r>
            <a:r>
              <a:rPr lang="en-US" dirty="0" smtClean="0"/>
              <a:t> (Gospel Advocate)</a:t>
            </a:r>
          </a:p>
          <a:p>
            <a:pPr lvl="3"/>
            <a:r>
              <a:rPr lang="en-US" dirty="0" smtClean="0"/>
              <a:t>Quarantine of the “antis”</a:t>
            </a:r>
          </a:p>
          <a:p>
            <a:pPr lvl="3"/>
            <a:r>
              <a:rPr lang="en-US" dirty="0" smtClean="0"/>
              <a:t>No further discussion of the issue allowed in the Gospel Advocate</a:t>
            </a:r>
          </a:p>
          <a:p>
            <a:pPr lvl="3"/>
            <a:r>
              <a:rPr lang="en-US" dirty="0" smtClean="0"/>
              <a:t>Many “anti” preachers felt the consequences of the quarantine</a:t>
            </a:r>
          </a:p>
          <a:p>
            <a:pPr lvl="1"/>
            <a:r>
              <a:rPr lang="en-US" dirty="0" smtClean="0"/>
              <a:t>Significant division in the 50s and 60s</a:t>
            </a:r>
          </a:p>
        </p:txBody>
      </p:sp>
    </p:spTree>
    <p:extLst>
      <p:ext uri="{BB962C8B-B14F-4D97-AF65-F5344CB8AC3E}">
        <p14:creationId xmlns:p14="http://schemas.microsoft.com/office/powerpoint/2010/main" val="39073629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Orphan Homes</a:t>
            </a:r>
            <a:endParaRPr lang="en-US" dirty="0"/>
          </a:p>
        </p:txBody>
      </p:sp>
      <p:sp>
        <p:nvSpPr>
          <p:cNvPr id="3" name="Content Placeholder 2"/>
          <p:cNvSpPr>
            <a:spLocks noGrp="1"/>
          </p:cNvSpPr>
          <p:nvPr>
            <p:ph idx="1"/>
          </p:nvPr>
        </p:nvSpPr>
        <p:spPr/>
        <p:txBody>
          <a:bodyPr/>
          <a:lstStyle/>
          <a:p>
            <a:r>
              <a:rPr lang="en-US" dirty="0" smtClean="0"/>
              <a:t>Objections:</a:t>
            </a:r>
          </a:p>
          <a:p>
            <a:pPr lvl="1"/>
            <a:r>
              <a:rPr lang="en-US" b="1" dirty="0" smtClean="0"/>
              <a:t>No Bible authority for the practice:</a:t>
            </a:r>
            <a:endParaRPr lang="en-US" b="1" dirty="0"/>
          </a:p>
        </p:txBody>
      </p:sp>
    </p:spTree>
    <p:extLst>
      <p:ext uri="{BB962C8B-B14F-4D97-AF65-F5344CB8AC3E}">
        <p14:creationId xmlns:p14="http://schemas.microsoft.com/office/powerpoint/2010/main" val="3596961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Orphan Homes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Objections:</a:t>
            </a:r>
          </a:p>
          <a:p>
            <a:pPr lvl="1"/>
            <a:r>
              <a:rPr lang="en-US" dirty="0" smtClean="0"/>
              <a:t>No Bible authority for the practice:</a:t>
            </a:r>
          </a:p>
          <a:p>
            <a:pPr lvl="1"/>
            <a:r>
              <a:rPr lang="en-US" b="1" dirty="0" smtClean="0"/>
              <a:t>The local church is the NT pattern:</a:t>
            </a:r>
          </a:p>
          <a:p>
            <a:pPr lvl="2"/>
            <a:r>
              <a:rPr lang="en-US" b="1" dirty="0"/>
              <a:t>Act 4:32-37</a:t>
            </a:r>
            <a:r>
              <a:rPr lang="en-US" dirty="0"/>
              <a:t>  </a:t>
            </a:r>
            <a:r>
              <a:rPr lang="en-US" i="1" dirty="0"/>
              <a:t>And the </a:t>
            </a:r>
            <a:r>
              <a:rPr lang="en-US" b="1" i="1" dirty="0"/>
              <a:t>multitude of them that believed </a:t>
            </a:r>
            <a:r>
              <a:rPr lang="en-US" i="1" dirty="0"/>
              <a:t>were of one heart and soul: and not one of them said that aught of the things which he possessed was his own; but they had all things common.  (</a:t>
            </a:r>
            <a:r>
              <a:rPr lang="en-US" b="1" dirty="0"/>
              <a:t>33</a:t>
            </a:r>
            <a:r>
              <a:rPr lang="en-US" i="1" dirty="0"/>
              <a:t>)  And with great power gave the apostles their witness of the resurrection of the Lord Jesus: and great grace was upon them all.  (</a:t>
            </a:r>
            <a:r>
              <a:rPr lang="en-US" b="1" dirty="0"/>
              <a:t>34</a:t>
            </a:r>
            <a:r>
              <a:rPr lang="en-US" i="1" dirty="0"/>
              <a:t>)  For </a:t>
            </a:r>
            <a:r>
              <a:rPr lang="en-US" b="1" i="1" dirty="0"/>
              <a:t>neither was there among them any that lacked:</a:t>
            </a:r>
            <a:r>
              <a:rPr lang="en-US" i="1" dirty="0"/>
              <a:t> for as many as were possessors of lands or houses sold them, and brought the prices of the things that were sold,  (</a:t>
            </a:r>
            <a:r>
              <a:rPr lang="en-US" b="1" dirty="0"/>
              <a:t>35</a:t>
            </a:r>
            <a:r>
              <a:rPr lang="en-US" i="1" dirty="0"/>
              <a:t>)  and </a:t>
            </a:r>
            <a:r>
              <a:rPr lang="en-US" b="1" i="1" dirty="0"/>
              <a:t>laid them at the apostles' feet: and distribution was made unto each</a:t>
            </a:r>
            <a:r>
              <a:rPr lang="en-US" i="1" dirty="0"/>
              <a:t>, according as any one had need.  (</a:t>
            </a:r>
            <a:r>
              <a:rPr lang="en-US" b="1" dirty="0"/>
              <a:t>36</a:t>
            </a:r>
            <a:r>
              <a:rPr lang="en-US" i="1" dirty="0"/>
              <a:t>)  And Joseph, who by the apostles was surnamed Barnabas (which is, being interpreted, Son of exhortation), a Levite, a man of Cyprus by race,  (</a:t>
            </a:r>
            <a:r>
              <a:rPr lang="en-US" b="1" dirty="0"/>
              <a:t>37</a:t>
            </a:r>
            <a:r>
              <a:rPr lang="en-US" i="1" dirty="0"/>
              <a:t>)  having a field, sold it, and brought the money and laid it at the apostles' feet.</a:t>
            </a:r>
          </a:p>
          <a:p>
            <a:endParaRPr lang="en-US" dirty="0"/>
          </a:p>
          <a:p>
            <a:pPr lvl="2"/>
            <a:endParaRPr lang="en-US" dirty="0"/>
          </a:p>
        </p:txBody>
      </p:sp>
    </p:spTree>
    <p:extLst>
      <p:ext uri="{BB962C8B-B14F-4D97-AF65-F5344CB8AC3E}">
        <p14:creationId xmlns:p14="http://schemas.microsoft.com/office/powerpoint/2010/main" val="21632660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Orphan Homes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Objections:</a:t>
            </a:r>
          </a:p>
          <a:p>
            <a:pPr lvl="1"/>
            <a:r>
              <a:rPr lang="en-US" dirty="0" smtClean="0"/>
              <a:t>The local church is the NT pattern:</a:t>
            </a:r>
          </a:p>
          <a:p>
            <a:pPr lvl="2"/>
            <a:r>
              <a:rPr lang="en-US" dirty="0"/>
              <a:t>Act 6:1-7  </a:t>
            </a:r>
            <a:r>
              <a:rPr lang="en-US" i="1" dirty="0"/>
              <a:t>Now in these days, when the number of the disciples was multiplying, there arose a murmuring of the Grecian Jews against the Hebrews, because their widows were neglected in the daily ministration.  (</a:t>
            </a:r>
            <a:r>
              <a:rPr lang="en-US" b="1" dirty="0"/>
              <a:t>2</a:t>
            </a:r>
            <a:r>
              <a:rPr lang="en-US" i="1" dirty="0"/>
              <a:t>)  And the twelve called the multitude of the disciples unto them, and said, It is not fit that we should forsake the word of God, and serve tables.  (</a:t>
            </a:r>
            <a:r>
              <a:rPr lang="en-US" b="1" dirty="0"/>
              <a:t>3</a:t>
            </a:r>
            <a:r>
              <a:rPr lang="en-US" i="1" dirty="0"/>
              <a:t>)  </a:t>
            </a:r>
            <a:r>
              <a:rPr lang="en-US" b="1" i="1" dirty="0"/>
              <a:t>Look ye out </a:t>
            </a:r>
            <a:r>
              <a:rPr lang="en-US" i="1" dirty="0"/>
              <a:t>therefore, brethren, </a:t>
            </a:r>
            <a:r>
              <a:rPr lang="en-US" b="1" i="1" dirty="0"/>
              <a:t>from among you </a:t>
            </a:r>
            <a:r>
              <a:rPr lang="en-US" i="1" dirty="0"/>
              <a:t>seven men of good report, full of the Spirit and of wisdom, whom we may appoint </a:t>
            </a:r>
            <a:r>
              <a:rPr lang="en-US" b="1" i="1" dirty="0"/>
              <a:t>over this business</a:t>
            </a:r>
            <a:r>
              <a:rPr lang="en-US" i="1" dirty="0"/>
              <a:t>.  (</a:t>
            </a:r>
            <a:r>
              <a:rPr lang="en-US" b="1" dirty="0"/>
              <a:t>4</a:t>
            </a:r>
            <a:r>
              <a:rPr lang="en-US" i="1" dirty="0"/>
              <a:t>)  But we will continue </a:t>
            </a:r>
            <a:r>
              <a:rPr lang="en-US" i="1" dirty="0" err="1"/>
              <a:t>stedfastly</a:t>
            </a:r>
            <a:r>
              <a:rPr lang="en-US" i="1" dirty="0"/>
              <a:t> in prayer, and in the ministry of the word.  (</a:t>
            </a:r>
            <a:r>
              <a:rPr lang="en-US" b="1" dirty="0"/>
              <a:t>5</a:t>
            </a:r>
            <a:r>
              <a:rPr lang="en-US" i="1" dirty="0"/>
              <a:t>)  And the saying pleased the whole multitude: and they chose Stephen, a man full of faith and of the Holy Spirit, and Philip, and </a:t>
            </a:r>
            <a:r>
              <a:rPr lang="en-US" i="1" dirty="0" err="1"/>
              <a:t>Prochorus</a:t>
            </a:r>
            <a:r>
              <a:rPr lang="en-US" i="1" dirty="0"/>
              <a:t>, and </a:t>
            </a:r>
            <a:r>
              <a:rPr lang="en-US" i="1" dirty="0" err="1"/>
              <a:t>Nicanor</a:t>
            </a:r>
            <a:r>
              <a:rPr lang="en-US" i="1" dirty="0"/>
              <a:t>, and </a:t>
            </a:r>
            <a:r>
              <a:rPr lang="en-US" i="1" dirty="0" err="1"/>
              <a:t>Timon</a:t>
            </a:r>
            <a:r>
              <a:rPr lang="en-US" i="1" dirty="0"/>
              <a:t>, and </a:t>
            </a:r>
            <a:r>
              <a:rPr lang="en-US" i="1" dirty="0" err="1"/>
              <a:t>Parmenas</a:t>
            </a:r>
            <a:r>
              <a:rPr lang="en-US" i="1" dirty="0"/>
              <a:t>, and Nicolaus a proselyte of Antioch;  (</a:t>
            </a:r>
            <a:r>
              <a:rPr lang="en-US" b="1" dirty="0"/>
              <a:t>6</a:t>
            </a:r>
            <a:r>
              <a:rPr lang="en-US" i="1" dirty="0"/>
              <a:t>)  whom they set before the apostles: and when they had prayed, they laid their hands upon them.  (</a:t>
            </a:r>
            <a:r>
              <a:rPr lang="en-US" b="1" dirty="0"/>
              <a:t>7</a:t>
            </a:r>
            <a:r>
              <a:rPr lang="en-US" i="1" dirty="0"/>
              <a:t>)  </a:t>
            </a:r>
            <a:r>
              <a:rPr lang="en-US" b="1" i="1" dirty="0"/>
              <a:t>And the word of God increased; and the number of the disciples multiplied</a:t>
            </a:r>
            <a:r>
              <a:rPr lang="en-US" i="1" dirty="0"/>
              <a:t> in Jerusalem exceedingly; and a great company of the priests were obedient to the faith.</a:t>
            </a:r>
          </a:p>
          <a:p>
            <a:endParaRPr lang="en-US" dirty="0"/>
          </a:p>
          <a:p>
            <a:pPr lvl="2"/>
            <a:endParaRPr lang="en-US" dirty="0"/>
          </a:p>
        </p:txBody>
      </p:sp>
    </p:spTree>
    <p:extLst>
      <p:ext uri="{BB962C8B-B14F-4D97-AF65-F5344CB8AC3E}">
        <p14:creationId xmlns:p14="http://schemas.microsoft.com/office/powerpoint/2010/main" val="31894664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Orphan Homes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Objections:</a:t>
            </a:r>
          </a:p>
          <a:p>
            <a:pPr lvl="1"/>
            <a:r>
              <a:rPr lang="en-US" dirty="0" smtClean="0"/>
              <a:t>The local church is the NT pattern:</a:t>
            </a:r>
          </a:p>
          <a:p>
            <a:pPr lvl="2"/>
            <a:r>
              <a:rPr lang="en-US" dirty="0"/>
              <a:t>Act 11:27-30  </a:t>
            </a:r>
            <a:r>
              <a:rPr lang="en-US" i="1" dirty="0"/>
              <a:t>Now in these days there came down prophets from Jerusalem unto Antioch.  (</a:t>
            </a:r>
            <a:r>
              <a:rPr lang="en-US" b="1" dirty="0"/>
              <a:t>28</a:t>
            </a:r>
            <a:r>
              <a:rPr lang="en-US" i="1" dirty="0"/>
              <a:t>)  And there stood up one of them named </a:t>
            </a:r>
            <a:r>
              <a:rPr lang="en-US" i="1" dirty="0" err="1"/>
              <a:t>Agabus</a:t>
            </a:r>
            <a:r>
              <a:rPr lang="en-US" i="1" dirty="0"/>
              <a:t>, and signified by the Spirit that there should be a great famine over all the world: which came to pass in the days of Claudius.  (</a:t>
            </a:r>
            <a:r>
              <a:rPr lang="en-US" b="1" dirty="0"/>
              <a:t>29</a:t>
            </a:r>
            <a:r>
              <a:rPr lang="en-US" i="1" dirty="0"/>
              <a:t>)  And </a:t>
            </a:r>
            <a:r>
              <a:rPr lang="en-US" b="1" i="1" dirty="0"/>
              <a:t>the disciples</a:t>
            </a:r>
            <a:r>
              <a:rPr lang="en-US" i="1" dirty="0"/>
              <a:t>, every man according to his ability, </a:t>
            </a:r>
            <a:r>
              <a:rPr lang="en-US" b="1" i="1" dirty="0"/>
              <a:t>determined to send relief </a:t>
            </a:r>
            <a:r>
              <a:rPr lang="en-US" i="1" dirty="0"/>
              <a:t>unto the </a:t>
            </a:r>
            <a:r>
              <a:rPr lang="en-US" b="1" i="1" dirty="0"/>
              <a:t>brethren that dwelt in Judea</a:t>
            </a:r>
            <a:r>
              <a:rPr lang="en-US" i="1" dirty="0"/>
              <a:t>:  (</a:t>
            </a:r>
            <a:r>
              <a:rPr lang="en-US" b="1" dirty="0"/>
              <a:t>30</a:t>
            </a:r>
            <a:r>
              <a:rPr lang="en-US" i="1" dirty="0"/>
              <a:t>)  which also they did, sending it to the elders by the hand of Barnabas and Saul.</a:t>
            </a:r>
          </a:p>
          <a:p>
            <a:endParaRPr lang="en-US" dirty="0"/>
          </a:p>
          <a:p>
            <a:pPr lvl="2"/>
            <a:endParaRPr lang="en-US" dirty="0"/>
          </a:p>
        </p:txBody>
      </p:sp>
    </p:spTree>
    <p:extLst>
      <p:ext uri="{BB962C8B-B14F-4D97-AF65-F5344CB8AC3E}">
        <p14:creationId xmlns:p14="http://schemas.microsoft.com/office/powerpoint/2010/main" val="34102575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Orphan Homes</a:t>
            </a:r>
            <a:endParaRPr lang="en-US" dirty="0"/>
          </a:p>
        </p:txBody>
      </p:sp>
      <p:sp>
        <p:nvSpPr>
          <p:cNvPr id="3" name="Content Placeholder 2"/>
          <p:cNvSpPr>
            <a:spLocks noGrp="1"/>
          </p:cNvSpPr>
          <p:nvPr>
            <p:ph idx="1"/>
          </p:nvPr>
        </p:nvSpPr>
        <p:spPr/>
        <p:txBody>
          <a:bodyPr/>
          <a:lstStyle/>
          <a:p>
            <a:r>
              <a:rPr lang="en-US" dirty="0" smtClean="0"/>
              <a:t>Arguments for orphan homes:</a:t>
            </a:r>
          </a:p>
          <a:p>
            <a:pPr lvl="1"/>
            <a:r>
              <a:rPr lang="en-US" b="1" dirty="0" smtClean="0"/>
              <a:t>Expedient:</a:t>
            </a:r>
          </a:p>
          <a:p>
            <a:pPr lvl="2"/>
            <a:r>
              <a:rPr lang="en-US" dirty="0" smtClean="0"/>
              <a:t>Simply a method to assist in accomplishing God’s commands (i.e. songbook, building, etc.)</a:t>
            </a:r>
          </a:p>
          <a:p>
            <a:pPr lvl="1"/>
            <a:r>
              <a:rPr lang="en-US" dirty="0" smtClean="0"/>
              <a:t>Adds organization where God did not:</a:t>
            </a:r>
          </a:p>
          <a:p>
            <a:pPr lvl="2"/>
            <a:r>
              <a:rPr lang="en-US" dirty="0" smtClean="0"/>
              <a:t>Local church can </a:t>
            </a:r>
            <a:r>
              <a:rPr lang="en-US" i="1" dirty="0" smtClean="0"/>
              <a:t>directly</a:t>
            </a:r>
            <a:r>
              <a:rPr lang="en-US" dirty="0" smtClean="0"/>
              <a:t> provide care for the needy among it</a:t>
            </a:r>
          </a:p>
          <a:p>
            <a:pPr lvl="2"/>
            <a:endParaRPr lang="en-US" dirty="0"/>
          </a:p>
        </p:txBody>
      </p:sp>
    </p:spTree>
    <p:extLst>
      <p:ext uri="{BB962C8B-B14F-4D97-AF65-F5344CB8AC3E}">
        <p14:creationId xmlns:p14="http://schemas.microsoft.com/office/powerpoint/2010/main" val="32478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Instrumental Music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Background:</a:t>
            </a:r>
          </a:p>
          <a:p>
            <a:pPr lvl="1"/>
            <a:r>
              <a:rPr lang="en-US" dirty="0" smtClean="0"/>
              <a:t>1</a:t>
            </a:r>
            <a:r>
              <a:rPr lang="en-US" baseline="30000" dirty="0" smtClean="0"/>
              <a:t>st</a:t>
            </a:r>
            <a:r>
              <a:rPr lang="en-US" dirty="0" smtClean="0"/>
              <a:t> documented in Midway, KY 1859</a:t>
            </a:r>
          </a:p>
          <a:p>
            <a:pPr lvl="1"/>
            <a:r>
              <a:rPr lang="en-US" dirty="0" smtClean="0"/>
              <a:t>The instrument became widely adopted during the 20 yr. period following the Civil War</a:t>
            </a:r>
          </a:p>
          <a:p>
            <a:pPr lvl="1"/>
            <a:r>
              <a:rPr lang="en-US" dirty="0" smtClean="0"/>
              <a:t>Division over the instrument was a frequent occurrence:</a:t>
            </a:r>
          </a:p>
          <a:p>
            <a:pPr lvl="2"/>
            <a:r>
              <a:rPr lang="en-US" dirty="0" smtClean="0"/>
              <a:t>Majority often accepted the instrument</a:t>
            </a:r>
          </a:p>
          <a:p>
            <a:pPr lvl="2"/>
            <a:r>
              <a:rPr lang="en-US" dirty="0" smtClean="0"/>
              <a:t>Minority forced out</a:t>
            </a:r>
            <a:endParaRPr lang="en-US" dirty="0"/>
          </a:p>
        </p:txBody>
      </p:sp>
    </p:spTree>
    <p:extLst>
      <p:ext uri="{BB962C8B-B14F-4D97-AF65-F5344CB8AC3E}">
        <p14:creationId xmlns:p14="http://schemas.microsoft.com/office/powerpoint/2010/main" val="2249031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Orphan Homes</a:t>
            </a:r>
            <a:endParaRPr lang="en-US" dirty="0"/>
          </a:p>
        </p:txBody>
      </p:sp>
      <p:sp>
        <p:nvSpPr>
          <p:cNvPr id="3" name="Content Placeholder 2"/>
          <p:cNvSpPr>
            <a:spLocks noGrp="1"/>
          </p:cNvSpPr>
          <p:nvPr>
            <p:ph idx="1"/>
          </p:nvPr>
        </p:nvSpPr>
        <p:spPr/>
        <p:txBody>
          <a:bodyPr/>
          <a:lstStyle/>
          <a:p>
            <a:r>
              <a:rPr lang="en-US" dirty="0" smtClean="0"/>
              <a:t>Arguments for orphan homes:</a:t>
            </a:r>
          </a:p>
          <a:p>
            <a:pPr lvl="1"/>
            <a:r>
              <a:rPr lang="en-US" dirty="0" smtClean="0"/>
              <a:t>Expedient</a:t>
            </a:r>
          </a:p>
          <a:p>
            <a:pPr lvl="1"/>
            <a:r>
              <a:rPr lang="en-US" b="1" dirty="0" smtClean="0"/>
              <a:t>The natural home restored:</a:t>
            </a:r>
          </a:p>
        </p:txBody>
      </p:sp>
    </p:spTree>
    <p:extLst>
      <p:ext uri="{BB962C8B-B14F-4D97-AF65-F5344CB8AC3E}">
        <p14:creationId xmlns:p14="http://schemas.microsoft.com/office/powerpoint/2010/main" val="20465312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Orphan Homes</a:t>
            </a:r>
            <a:endParaRPr lang="en-US" dirty="0"/>
          </a:p>
        </p:txBody>
      </p:sp>
      <p:sp>
        <p:nvSpPr>
          <p:cNvPr id="3" name="Content Placeholder 2"/>
          <p:cNvSpPr>
            <a:spLocks noGrp="1"/>
          </p:cNvSpPr>
          <p:nvPr>
            <p:ph idx="1"/>
          </p:nvPr>
        </p:nvSpPr>
        <p:spPr>
          <a:xfrm>
            <a:off x="457200" y="1234678"/>
            <a:ext cx="8229600" cy="3394472"/>
          </a:xfrm>
        </p:spPr>
        <p:txBody>
          <a:bodyPr>
            <a:normAutofit fontScale="92500" lnSpcReduction="10000"/>
          </a:bodyPr>
          <a:lstStyle/>
          <a:p>
            <a:r>
              <a:rPr lang="en-US" dirty="0" smtClean="0"/>
              <a:t>Arguments for orphan homes:</a:t>
            </a:r>
          </a:p>
          <a:p>
            <a:pPr lvl="1"/>
            <a:r>
              <a:rPr lang="en-US" dirty="0" smtClean="0"/>
              <a:t>The natural home restored:</a:t>
            </a:r>
          </a:p>
          <a:p>
            <a:pPr lvl="2"/>
            <a:r>
              <a:rPr lang="en-US" dirty="0" smtClean="0"/>
              <a:t>Guy Woods – “</a:t>
            </a:r>
            <a:r>
              <a:rPr lang="en-US" i="1" dirty="0" smtClean="0"/>
              <a:t>in loco parentis</a:t>
            </a:r>
            <a:r>
              <a:rPr lang="en-US" dirty="0" smtClean="0"/>
              <a:t>” (in the place of the parents)</a:t>
            </a:r>
          </a:p>
          <a:p>
            <a:pPr lvl="2"/>
            <a:r>
              <a:rPr lang="en-US" dirty="0" smtClean="0"/>
              <a:t>Contributions to orphanages were contributions to a child’s “restored” home</a:t>
            </a:r>
          </a:p>
          <a:p>
            <a:pPr lvl="1"/>
            <a:r>
              <a:rPr lang="en-US" dirty="0" smtClean="0"/>
              <a:t>Many making this argument would not contribute to a “denominational” orphanage</a:t>
            </a:r>
          </a:p>
          <a:p>
            <a:pPr lvl="1"/>
            <a:r>
              <a:rPr lang="en-US" dirty="0" smtClean="0"/>
              <a:t>NT pattern is local church helping needy saint</a:t>
            </a:r>
          </a:p>
        </p:txBody>
      </p:sp>
    </p:spTree>
    <p:extLst>
      <p:ext uri="{BB962C8B-B14F-4D97-AF65-F5344CB8AC3E}">
        <p14:creationId xmlns:p14="http://schemas.microsoft.com/office/powerpoint/2010/main" val="4469035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Orphan Homes</a:t>
            </a:r>
            <a:endParaRPr lang="en-US" dirty="0"/>
          </a:p>
        </p:txBody>
      </p:sp>
      <p:sp>
        <p:nvSpPr>
          <p:cNvPr id="3" name="Content Placeholder 2"/>
          <p:cNvSpPr>
            <a:spLocks noGrp="1"/>
          </p:cNvSpPr>
          <p:nvPr>
            <p:ph idx="1"/>
          </p:nvPr>
        </p:nvSpPr>
        <p:spPr/>
        <p:txBody>
          <a:bodyPr/>
          <a:lstStyle/>
          <a:p>
            <a:r>
              <a:rPr lang="en-US" dirty="0" smtClean="0"/>
              <a:t>Arguments for orphan homes:</a:t>
            </a:r>
          </a:p>
          <a:p>
            <a:pPr lvl="1"/>
            <a:r>
              <a:rPr lang="en-US" dirty="0" smtClean="0"/>
              <a:t>Expedient</a:t>
            </a:r>
          </a:p>
          <a:p>
            <a:pPr lvl="1"/>
            <a:r>
              <a:rPr lang="en-US" dirty="0" smtClean="0"/>
              <a:t>The natural home restored</a:t>
            </a:r>
          </a:p>
          <a:p>
            <a:pPr lvl="1"/>
            <a:r>
              <a:rPr lang="en-US" b="1" dirty="0" smtClean="0"/>
              <a:t>“What the individual can do, the church can do”:</a:t>
            </a:r>
            <a:endParaRPr lang="en-US" b="1" dirty="0"/>
          </a:p>
        </p:txBody>
      </p:sp>
    </p:spTree>
    <p:extLst>
      <p:ext uri="{BB962C8B-B14F-4D97-AF65-F5344CB8AC3E}">
        <p14:creationId xmlns:p14="http://schemas.microsoft.com/office/powerpoint/2010/main" val="38271574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Orphan Homes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Arguments for orphan homes:</a:t>
            </a:r>
          </a:p>
          <a:p>
            <a:pPr lvl="1"/>
            <a:r>
              <a:rPr lang="en-US" dirty="0" smtClean="0"/>
              <a:t>“What the individual can do, the church can do”:</a:t>
            </a:r>
          </a:p>
          <a:p>
            <a:pPr lvl="2"/>
            <a:r>
              <a:rPr lang="en-US" dirty="0" smtClean="0"/>
              <a:t>Church is made up of individual Christians</a:t>
            </a:r>
          </a:p>
          <a:p>
            <a:pPr lvl="2"/>
            <a:r>
              <a:rPr lang="en-US" dirty="0" smtClean="0"/>
              <a:t>The church is equally obligated to do anything individual Christians are obligated to do</a:t>
            </a:r>
          </a:p>
          <a:p>
            <a:pPr lvl="1"/>
            <a:r>
              <a:rPr lang="en-US" dirty="0" smtClean="0"/>
              <a:t>NT distinguishes between the church and individual:</a:t>
            </a:r>
          </a:p>
          <a:p>
            <a:pPr lvl="2"/>
            <a:r>
              <a:rPr lang="en-US" dirty="0" smtClean="0"/>
              <a:t>In dealing with each other (Mat 18:15-17)</a:t>
            </a:r>
          </a:p>
          <a:p>
            <a:pPr lvl="2"/>
            <a:r>
              <a:rPr lang="en-US" dirty="0" smtClean="0"/>
              <a:t>In getting money (1 </a:t>
            </a:r>
            <a:r>
              <a:rPr lang="en-US" dirty="0" err="1" smtClean="0"/>
              <a:t>Cor</a:t>
            </a:r>
            <a:r>
              <a:rPr lang="en-US" dirty="0" smtClean="0"/>
              <a:t> 16:1-2; </a:t>
            </a:r>
            <a:r>
              <a:rPr lang="en-US" dirty="0" err="1" smtClean="0"/>
              <a:t>Eph</a:t>
            </a:r>
            <a:r>
              <a:rPr lang="en-US" dirty="0" smtClean="0"/>
              <a:t> 4:28)</a:t>
            </a:r>
          </a:p>
          <a:p>
            <a:pPr lvl="2"/>
            <a:r>
              <a:rPr lang="en-US" dirty="0" smtClean="0"/>
              <a:t>In responsibility (1 Tim 5:16)</a:t>
            </a:r>
          </a:p>
        </p:txBody>
      </p:sp>
    </p:spTree>
    <p:extLst>
      <p:ext uri="{BB962C8B-B14F-4D97-AF65-F5344CB8AC3E}">
        <p14:creationId xmlns:p14="http://schemas.microsoft.com/office/powerpoint/2010/main" val="38283640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Orphan Homes</a:t>
            </a:r>
            <a:endParaRPr lang="en-US" dirty="0"/>
          </a:p>
        </p:txBody>
      </p:sp>
      <p:sp>
        <p:nvSpPr>
          <p:cNvPr id="3" name="Content Placeholder 2"/>
          <p:cNvSpPr>
            <a:spLocks noGrp="1"/>
          </p:cNvSpPr>
          <p:nvPr>
            <p:ph idx="1"/>
          </p:nvPr>
        </p:nvSpPr>
        <p:spPr/>
        <p:txBody>
          <a:bodyPr/>
          <a:lstStyle/>
          <a:p>
            <a:r>
              <a:rPr lang="en-US" dirty="0" smtClean="0"/>
              <a:t>Limits on benevolence: Can the church help a non-</a:t>
            </a:r>
            <a:r>
              <a:rPr lang="en-US" dirty="0" err="1" smtClean="0"/>
              <a:t>christian</a:t>
            </a:r>
            <a:r>
              <a:rPr lang="en-US" dirty="0" smtClean="0"/>
              <a:t>?</a:t>
            </a:r>
          </a:p>
          <a:p>
            <a:endParaRPr lang="en-US" dirty="0" smtClean="0"/>
          </a:p>
          <a:p>
            <a:endParaRPr lang="en-US" dirty="0"/>
          </a:p>
        </p:txBody>
      </p:sp>
    </p:spTree>
    <p:extLst>
      <p:ext uri="{BB962C8B-B14F-4D97-AF65-F5344CB8AC3E}">
        <p14:creationId xmlns:p14="http://schemas.microsoft.com/office/powerpoint/2010/main" val="15371184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Subjects Of Benevolence</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Act 2:43-45</a:t>
            </a:r>
            <a:r>
              <a:rPr lang="en-US" dirty="0"/>
              <a:t>  </a:t>
            </a:r>
            <a:r>
              <a:rPr lang="en-US" i="1" dirty="0"/>
              <a:t>And fear came upon every soul: and many wonders and signs were done through the apostles.  (</a:t>
            </a:r>
            <a:r>
              <a:rPr lang="en-US" b="1" dirty="0"/>
              <a:t>44</a:t>
            </a:r>
            <a:r>
              <a:rPr lang="en-US" i="1" dirty="0"/>
              <a:t>)  And </a:t>
            </a:r>
            <a:r>
              <a:rPr lang="en-US" b="1" i="1" dirty="0"/>
              <a:t>all that believed were together</a:t>
            </a:r>
            <a:r>
              <a:rPr lang="en-US" i="1" dirty="0"/>
              <a:t>, and had all things common;  (</a:t>
            </a:r>
            <a:r>
              <a:rPr lang="en-US" b="1" dirty="0"/>
              <a:t>45</a:t>
            </a:r>
            <a:r>
              <a:rPr lang="en-US" i="1" dirty="0"/>
              <a:t>)  and they sold their possessions and goods, and parted them to all, according as any man had need</a:t>
            </a:r>
            <a:r>
              <a:rPr lang="en-US" i="1" dirty="0" smtClean="0"/>
              <a:t>.</a:t>
            </a:r>
          </a:p>
          <a:p>
            <a:r>
              <a:rPr lang="en-US" b="1" dirty="0"/>
              <a:t>Act 4:32-35  </a:t>
            </a:r>
            <a:r>
              <a:rPr lang="en-US" i="1" dirty="0"/>
              <a:t>And the </a:t>
            </a:r>
            <a:r>
              <a:rPr lang="en-US" b="1" i="1" dirty="0"/>
              <a:t>multitude of them that believed</a:t>
            </a:r>
            <a:r>
              <a:rPr lang="en-US" i="1" dirty="0"/>
              <a:t> were of one heart and soul: and not one of them said that aught of the things which he possessed was his own; but they had all things common.  (</a:t>
            </a:r>
            <a:r>
              <a:rPr lang="en-US" b="1" dirty="0"/>
              <a:t>33</a:t>
            </a:r>
            <a:r>
              <a:rPr lang="en-US" i="1" dirty="0"/>
              <a:t>)  And with great power gave the apostles their witness of the resurrection of the Lord Jesus: and great grace was upon them all.  (</a:t>
            </a:r>
            <a:r>
              <a:rPr lang="en-US" b="1" dirty="0"/>
              <a:t>34</a:t>
            </a:r>
            <a:r>
              <a:rPr lang="en-US" i="1" dirty="0"/>
              <a:t>)  For neither was there among them any that lacked: for as many as were possessors of lands or houses sold them, and brought the prices of the things that were sold,  (</a:t>
            </a:r>
            <a:r>
              <a:rPr lang="en-US" b="1" dirty="0"/>
              <a:t>35</a:t>
            </a:r>
            <a:r>
              <a:rPr lang="en-US" i="1" dirty="0"/>
              <a:t>)  and laid them at the apostles' feet: and distribution was made unto each, according as any one had need.</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4853316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Subjects Of Benevolence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Act 6:1-4  </a:t>
            </a:r>
            <a:r>
              <a:rPr lang="en-US" i="1" dirty="0"/>
              <a:t>Now in these days, when the number of </a:t>
            </a:r>
            <a:r>
              <a:rPr lang="en-US" b="1" i="1" dirty="0"/>
              <a:t>the disciples </a:t>
            </a:r>
            <a:r>
              <a:rPr lang="en-US" i="1" dirty="0"/>
              <a:t>was multiplying, there arose a murmuring of the </a:t>
            </a:r>
            <a:r>
              <a:rPr lang="en-US" b="1" i="1" dirty="0"/>
              <a:t>Grecian Jews </a:t>
            </a:r>
            <a:r>
              <a:rPr lang="en-US" i="1" dirty="0"/>
              <a:t>against the Hebrews, because </a:t>
            </a:r>
            <a:r>
              <a:rPr lang="en-US" b="1" i="1" dirty="0"/>
              <a:t>their widows </a:t>
            </a:r>
            <a:r>
              <a:rPr lang="en-US" i="1" dirty="0"/>
              <a:t>were neglected in the daily ministration.  (</a:t>
            </a:r>
            <a:r>
              <a:rPr lang="en-US" b="1" dirty="0"/>
              <a:t>2</a:t>
            </a:r>
            <a:r>
              <a:rPr lang="en-US" i="1" dirty="0"/>
              <a:t>)  And the twelve called the multitude of the disciples unto them, and said, It is not fit that we should forsake the word of God, and serve tables.  (</a:t>
            </a:r>
            <a:r>
              <a:rPr lang="en-US" b="1" dirty="0"/>
              <a:t>3</a:t>
            </a:r>
            <a:r>
              <a:rPr lang="en-US" i="1" dirty="0"/>
              <a:t>)  </a:t>
            </a:r>
            <a:r>
              <a:rPr lang="en-US" b="1" i="1" dirty="0"/>
              <a:t>Look ye out therefore, brethren, from among</a:t>
            </a:r>
            <a:r>
              <a:rPr lang="en-US" i="1" dirty="0"/>
              <a:t> you seven men of good report, full of the Spirit and of wisdom, whom we may appoint over this business.  (</a:t>
            </a:r>
            <a:r>
              <a:rPr lang="en-US" b="1" dirty="0"/>
              <a:t>4</a:t>
            </a:r>
            <a:r>
              <a:rPr lang="en-US" i="1" dirty="0"/>
              <a:t>)  But we will continue </a:t>
            </a:r>
            <a:r>
              <a:rPr lang="en-US" i="1" dirty="0" err="1"/>
              <a:t>stedfastly</a:t>
            </a:r>
            <a:r>
              <a:rPr lang="en-US" i="1" dirty="0"/>
              <a:t> in prayer, and in the ministry of the word.</a:t>
            </a:r>
          </a:p>
          <a:p>
            <a:endParaRPr lang="en-US" dirty="0"/>
          </a:p>
          <a:p>
            <a:endParaRPr lang="en-US" dirty="0"/>
          </a:p>
        </p:txBody>
      </p:sp>
    </p:spTree>
    <p:extLst>
      <p:ext uri="{BB962C8B-B14F-4D97-AF65-F5344CB8AC3E}">
        <p14:creationId xmlns:p14="http://schemas.microsoft.com/office/powerpoint/2010/main" val="2787877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Subjects Of Benevolence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Act 11:29  </a:t>
            </a:r>
            <a:r>
              <a:rPr lang="en-US" i="1" dirty="0"/>
              <a:t>And the disciples, every man according to his ability, determined to send relief </a:t>
            </a:r>
            <a:r>
              <a:rPr lang="en-US" b="1" i="1" dirty="0"/>
              <a:t>unto the brethren </a:t>
            </a:r>
            <a:r>
              <a:rPr lang="en-US" i="1" dirty="0"/>
              <a:t>that dwelt in Judea</a:t>
            </a:r>
            <a:r>
              <a:rPr lang="en-US" i="1" dirty="0" smtClean="0"/>
              <a:t>:</a:t>
            </a:r>
          </a:p>
          <a:p>
            <a:r>
              <a:rPr lang="en-US" b="1" dirty="0"/>
              <a:t>1Co 16:1  </a:t>
            </a:r>
            <a:r>
              <a:rPr lang="en-US" i="1" dirty="0"/>
              <a:t>Now concerning the </a:t>
            </a:r>
            <a:r>
              <a:rPr lang="en-US" b="1" i="1" dirty="0"/>
              <a:t>collection for the saints</a:t>
            </a:r>
            <a:r>
              <a:rPr lang="en-US" i="1" dirty="0"/>
              <a:t>, as I gave order to the churches of Galatia, so also do ye</a:t>
            </a:r>
            <a:r>
              <a:rPr lang="en-US" i="1" dirty="0" smtClean="0"/>
              <a:t>.</a:t>
            </a:r>
          </a:p>
          <a:p>
            <a:r>
              <a:rPr lang="en-US" b="1" dirty="0"/>
              <a:t>2Co 8:4  </a:t>
            </a:r>
            <a:r>
              <a:rPr lang="en-US" i="1" dirty="0"/>
              <a:t>beseeching us with much entreaty in regard of this grace and the fellowship in the </a:t>
            </a:r>
            <a:r>
              <a:rPr lang="en-US" b="1" i="1" dirty="0"/>
              <a:t>ministering to the saints</a:t>
            </a:r>
            <a:r>
              <a:rPr lang="en-US" i="1" dirty="0" smtClean="0"/>
              <a:t>:</a:t>
            </a:r>
          </a:p>
          <a:p>
            <a:r>
              <a:rPr lang="en-US" b="1" dirty="0"/>
              <a:t>2Co 9:1  </a:t>
            </a:r>
            <a:r>
              <a:rPr lang="en-US" i="1" dirty="0"/>
              <a:t>For as touching the </a:t>
            </a:r>
            <a:r>
              <a:rPr lang="en-US" b="1" i="1" dirty="0"/>
              <a:t>ministering to the saints</a:t>
            </a:r>
            <a:r>
              <a:rPr lang="en-US" i="1" dirty="0"/>
              <a:t>, it is superfluous for me to write to you</a:t>
            </a:r>
            <a:r>
              <a:rPr lang="en-US" i="1" dirty="0" smtClean="0"/>
              <a:t>:</a:t>
            </a:r>
          </a:p>
          <a:p>
            <a:r>
              <a:rPr lang="en-US" b="1" dirty="0"/>
              <a:t>2Co 9:12  </a:t>
            </a:r>
            <a:r>
              <a:rPr lang="en-US" i="1" dirty="0"/>
              <a:t>For the ministration of this service not only </a:t>
            </a:r>
            <a:r>
              <a:rPr lang="en-US" i="1" dirty="0" err="1"/>
              <a:t>filleth</a:t>
            </a:r>
            <a:r>
              <a:rPr lang="en-US" i="1" dirty="0"/>
              <a:t> up the measure of the </a:t>
            </a:r>
            <a:r>
              <a:rPr lang="en-US" b="1" i="1" dirty="0"/>
              <a:t>wants of the saints</a:t>
            </a:r>
            <a:r>
              <a:rPr lang="en-US" i="1" dirty="0"/>
              <a:t>, but </a:t>
            </a:r>
            <a:r>
              <a:rPr lang="en-US" i="1" dirty="0" err="1"/>
              <a:t>aboundeth</a:t>
            </a:r>
            <a:r>
              <a:rPr lang="en-US" i="1" dirty="0"/>
              <a:t> also through many thanksgivings unto God</a:t>
            </a:r>
            <a:r>
              <a:rPr lang="en-US" i="1" dirty="0" smtClean="0"/>
              <a:t>;</a:t>
            </a:r>
            <a:endParaRPr lang="en-US" i="1"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185771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Subjects Of Benevolence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1Ti 5:5  </a:t>
            </a:r>
            <a:r>
              <a:rPr lang="en-US" i="1" dirty="0"/>
              <a:t>Now she that is a widow indeed, and desolate, </a:t>
            </a:r>
            <a:r>
              <a:rPr lang="en-US" b="1" i="1" dirty="0"/>
              <a:t>hath her hope set on God, and </a:t>
            </a:r>
            <a:r>
              <a:rPr lang="en-US" b="1" i="1" dirty="0" err="1"/>
              <a:t>continueth</a:t>
            </a:r>
            <a:r>
              <a:rPr lang="en-US" b="1" i="1" dirty="0"/>
              <a:t> in supplications and prayers night and day</a:t>
            </a:r>
            <a:r>
              <a:rPr lang="en-US" i="1" dirty="0"/>
              <a:t>.</a:t>
            </a:r>
          </a:p>
          <a:p>
            <a:r>
              <a:rPr lang="en-US" b="1" dirty="0"/>
              <a:t>1Ti 5:9-11  </a:t>
            </a:r>
            <a:r>
              <a:rPr lang="en-US" i="1" dirty="0"/>
              <a:t>Let none be enrolled as a widow under threescore years old, having been the wife of one man,  (</a:t>
            </a:r>
            <a:r>
              <a:rPr lang="en-US" b="1" dirty="0"/>
              <a:t>10</a:t>
            </a:r>
            <a:r>
              <a:rPr lang="en-US" i="1" dirty="0"/>
              <a:t>)  well reported of </a:t>
            </a:r>
            <a:r>
              <a:rPr lang="en-US" b="1" i="1" dirty="0"/>
              <a:t>for good works</a:t>
            </a:r>
            <a:r>
              <a:rPr lang="en-US" i="1" dirty="0"/>
              <a:t>; if she hath brought up children, if she hath used hospitality to strangers, if she hath washed the saints' feet, if she hath relieved the afflicted, if she hath diligently followed every good work.  (</a:t>
            </a:r>
            <a:r>
              <a:rPr lang="en-US" b="1" dirty="0"/>
              <a:t>11</a:t>
            </a:r>
            <a:r>
              <a:rPr lang="en-US" i="1" dirty="0"/>
              <a:t>)  But younger widows refuse: for when they have </a:t>
            </a:r>
            <a:r>
              <a:rPr lang="en-US" b="1" i="1" dirty="0"/>
              <a:t>waxed wanton against Christ</a:t>
            </a:r>
            <a:r>
              <a:rPr lang="en-US" i="1" dirty="0"/>
              <a:t>, they desire to </a:t>
            </a:r>
            <a:r>
              <a:rPr lang="en-US" i="1" dirty="0" smtClean="0"/>
              <a:t>marry;</a:t>
            </a:r>
            <a:endParaRPr lang="en-US" dirty="0"/>
          </a:p>
          <a:p>
            <a:endParaRPr lang="en-US" dirty="0"/>
          </a:p>
        </p:txBody>
      </p:sp>
    </p:spTree>
    <p:extLst>
      <p:ext uri="{BB962C8B-B14F-4D97-AF65-F5344CB8AC3E}">
        <p14:creationId xmlns:p14="http://schemas.microsoft.com/office/powerpoint/2010/main" val="6293227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Subjects Of Benevolence</a:t>
            </a:r>
            <a:endParaRPr lang="en-US" dirty="0"/>
          </a:p>
        </p:txBody>
      </p:sp>
      <p:sp>
        <p:nvSpPr>
          <p:cNvPr id="3" name="Content Placeholder 2"/>
          <p:cNvSpPr>
            <a:spLocks noGrp="1"/>
          </p:cNvSpPr>
          <p:nvPr>
            <p:ph idx="1"/>
          </p:nvPr>
        </p:nvSpPr>
        <p:spPr/>
        <p:txBody>
          <a:bodyPr/>
          <a:lstStyle/>
          <a:p>
            <a:r>
              <a:rPr lang="en-US" dirty="0" smtClean="0"/>
              <a:t>Objections to “Saints Only”</a:t>
            </a:r>
          </a:p>
          <a:p>
            <a:pPr lvl="1"/>
            <a:r>
              <a:rPr lang="en-US" b="1" dirty="0"/>
              <a:t>Jas 1:27</a:t>
            </a:r>
            <a:r>
              <a:rPr lang="en-US" dirty="0"/>
              <a:t>  </a:t>
            </a:r>
            <a:r>
              <a:rPr lang="en-US" i="1" dirty="0"/>
              <a:t>Pure religion and undefiled before our God and Father is this, to visit the fatherless and widows in their affliction, and to keep oneself unspotted from the world</a:t>
            </a:r>
            <a:r>
              <a:rPr lang="en-US" i="1" dirty="0" smtClean="0"/>
              <a:t>.</a:t>
            </a:r>
          </a:p>
          <a:p>
            <a:pPr lvl="1"/>
            <a:r>
              <a:rPr lang="en-US" dirty="0" smtClean="0"/>
              <a:t>Context points to individual application (v. 23-26)</a:t>
            </a:r>
            <a:endParaRPr lang="en-US" dirty="0"/>
          </a:p>
          <a:p>
            <a:endParaRPr lang="en-US" dirty="0"/>
          </a:p>
          <a:p>
            <a:pPr lvl="1"/>
            <a:endParaRPr lang="en-US" dirty="0"/>
          </a:p>
        </p:txBody>
      </p:sp>
    </p:spTree>
    <p:extLst>
      <p:ext uri="{BB962C8B-B14F-4D97-AF65-F5344CB8AC3E}">
        <p14:creationId xmlns:p14="http://schemas.microsoft.com/office/powerpoint/2010/main" val="396290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Instrumental Music</a:t>
            </a:r>
            <a:endParaRPr lang="en-US" dirty="0"/>
          </a:p>
        </p:txBody>
      </p:sp>
      <p:sp>
        <p:nvSpPr>
          <p:cNvPr id="3" name="Content Placeholder 2"/>
          <p:cNvSpPr>
            <a:spLocks noGrp="1"/>
          </p:cNvSpPr>
          <p:nvPr>
            <p:ph idx="1"/>
          </p:nvPr>
        </p:nvSpPr>
        <p:spPr/>
        <p:txBody>
          <a:bodyPr>
            <a:normAutofit/>
          </a:bodyPr>
          <a:lstStyle/>
          <a:p>
            <a:r>
              <a:rPr lang="en-US" dirty="0" smtClean="0"/>
              <a:t>Arguments for the instrument:</a:t>
            </a:r>
          </a:p>
          <a:p>
            <a:pPr lvl="1"/>
            <a:r>
              <a:rPr lang="en-US" b="1" dirty="0" smtClean="0"/>
              <a:t>Bible silence as permissive:</a:t>
            </a:r>
          </a:p>
          <a:p>
            <a:pPr lvl="2"/>
            <a:r>
              <a:rPr lang="en-US" dirty="0" smtClean="0"/>
              <a:t>Silence of the Scriptures was the primary argument for the use of the instrument:</a:t>
            </a:r>
          </a:p>
          <a:p>
            <a:pPr lvl="3"/>
            <a:r>
              <a:rPr lang="en-US" dirty="0" smtClean="0"/>
              <a:t>“The Bible doesn’t say not to”</a:t>
            </a:r>
          </a:p>
          <a:p>
            <a:pPr lvl="2"/>
            <a:r>
              <a:rPr lang="en-US" dirty="0" smtClean="0"/>
              <a:t>Expediency: The instrument is an aid to worship (i.e. songbooks)</a:t>
            </a:r>
          </a:p>
          <a:p>
            <a:pPr lvl="1"/>
            <a:endParaRPr lang="en-US" dirty="0"/>
          </a:p>
        </p:txBody>
      </p:sp>
    </p:spTree>
    <p:extLst>
      <p:ext uri="{BB962C8B-B14F-4D97-AF65-F5344CB8AC3E}">
        <p14:creationId xmlns:p14="http://schemas.microsoft.com/office/powerpoint/2010/main" val="29541620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Subjects Of Benevolence</a:t>
            </a:r>
            <a:endParaRPr lang="en-US" dirty="0"/>
          </a:p>
        </p:txBody>
      </p:sp>
      <p:sp>
        <p:nvSpPr>
          <p:cNvPr id="3" name="Content Placeholder 2"/>
          <p:cNvSpPr>
            <a:spLocks noGrp="1"/>
          </p:cNvSpPr>
          <p:nvPr>
            <p:ph idx="1"/>
          </p:nvPr>
        </p:nvSpPr>
        <p:spPr/>
        <p:txBody>
          <a:bodyPr>
            <a:normAutofit fontScale="92500"/>
          </a:bodyPr>
          <a:lstStyle/>
          <a:p>
            <a:r>
              <a:rPr lang="en-US" dirty="0" smtClean="0"/>
              <a:t>Objections to “Saints Only”</a:t>
            </a:r>
          </a:p>
          <a:p>
            <a:pPr lvl="1"/>
            <a:r>
              <a:rPr lang="en-US" b="1" dirty="0"/>
              <a:t>Gal 6:10  </a:t>
            </a:r>
            <a:r>
              <a:rPr lang="en-US" i="1" dirty="0"/>
              <a:t>So then, as we have opportunity, let us work that which is good toward all men, and especially toward them that are of the household of the faith</a:t>
            </a:r>
            <a:r>
              <a:rPr lang="en-US" i="1" dirty="0" smtClean="0"/>
              <a:t>.</a:t>
            </a:r>
          </a:p>
          <a:p>
            <a:pPr lvl="1"/>
            <a:r>
              <a:rPr lang="en-US" dirty="0" smtClean="0"/>
              <a:t>Context points to individual responsibility (5:1,26-27; 6:1-10)</a:t>
            </a:r>
          </a:p>
          <a:p>
            <a:pPr lvl="1"/>
            <a:r>
              <a:rPr lang="en-US" dirty="0" smtClean="0"/>
              <a:t>“If not, why not?”</a:t>
            </a:r>
          </a:p>
          <a:p>
            <a:endParaRPr lang="en-US" dirty="0"/>
          </a:p>
          <a:p>
            <a:endParaRPr lang="en-US" dirty="0"/>
          </a:p>
          <a:p>
            <a:pPr lvl="1"/>
            <a:endParaRPr lang="en-US" dirty="0" smtClean="0"/>
          </a:p>
          <a:p>
            <a:endParaRPr lang="en-US" dirty="0"/>
          </a:p>
        </p:txBody>
      </p:sp>
    </p:spTree>
    <p:extLst>
      <p:ext uri="{BB962C8B-B14F-4D97-AF65-F5344CB8AC3E}">
        <p14:creationId xmlns:p14="http://schemas.microsoft.com/office/powerpoint/2010/main" val="17554404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Subjects Of Benevolence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Objections to “Saints Only”</a:t>
            </a:r>
          </a:p>
          <a:p>
            <a:pPr lvl="1"/>
            <a:r>
              <a:rPr lang="en-US" b="1" dirty="0"/>
              <a:t>2Co 9:12-13  </a:t>
            </a:r>
            <a:r>
              <a:rPr lang="en-US" i="1" dirty="0"/>
              <a:t>For the ministration of this service not only </a:t>
            </a:r>
            <a:r>
              <a:rPr lang="en-US" i="1" dirty="0" err="1"/>
              <a:t>filleth</a:t>
            </a:r>
            <a:r>
              <a:rPr lang="en-US" i="1" dirty="0"/>
              <a:t> up the measure of the wants of the saints, but </a:t>
            </a:r>
            <a:r>
              <a:rPr lang="en-US" i="1" dirty="0" err="1"/>
              <a:t>aboundeth</a:t>
            </a:r>
            <a:r>
              <a:rPr lang="en-US" i="1" dirty="0"/>
              <a:t> also through many thanksgivings unto God;  (</a:t>
            </a:r>
            <a:r>
              <a:rPr lang="en-US" b="1" dirty="0"/>
              <a:t>13</a:t>
            </a:r>
            <a:r>
              <a:rPr lang="en-US" i="1" dirty="0"/>
              <a:t>)  seeing that through the proving of you by this ministration they glorify God for the obedience of your confession unto the gospel of Christ, and for the liberality of your contribution unto them and unto all</a:t>
            </a:r>
            <a:r>
              <a:rPr lang="en-US" i="1" dirty="0" smtClean="0"/>
              <a:t>;</a:t>
            </a:r>
          </a:p>
          <a:p>
            <a:pPr lvl="1"/>
            <a:r>
              <a:rPr lang="en-US" dirty="0" smtClean="0"/>
              <a:t>Context suggests “all” (v. 13) to be saints in general (compared to needy saints in Jerusalem)</a:t>
            </a:r>
          </a:p>
          <a:p>
            <a:pPr lvl="1"/>
            <a:endParaRPr lang="en-US" dirty="0"/>
          </a:p>
          <a:p>
            <a:endParaRPr lang="en-US" dirty="0"/>
          </a:p>
        </p:txBody>
      </p:sp>
    </p:spTree>
    <p:extLst>
      <p:ext uri="{BB962C8B-B14F-4D97-AF65-F5344CB8AC3E}">
        <p14:creationId xmlns:p14="http://schemas.microsoft.com/office/powerpoint/2010/main" val="4248940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Instrumental Music</a:t>
            </a:r>
            <a:endParaRPr lang="en-US" dirty="0"/>
          </a:p>
        </p:txBody>
      </p:sp>
      <p:sp>
        <p:nvSpPr>
          <p:cNvPr id="3" name="Content Placeholder 2"/>
          <p:cNvSpPr>
            <a:spLocks noGrp="1"/>
          </p:cNvSpPr>
          <p:nvPr>
            <p:ph idx="1"/>
          </p:nvPr>
        </p:nvSpPr>
        <p:spPr/>
        <p:txBody>
          <a:bodyPr/>
          <a:lstStyle/>
          <a:p>
            <a:r>
              <a:rPr lang="en-US" dirty="0" smtClean="0"/>
              <a:t>Arguments for the instrument:</a:t>
            </a:r>
          </a:p>
          <a:p>
            <a:pPr lvl="1"/>
            <a:r>
              <a:rPr lang="en-US" dirty="0" smtClean="0"/>
              <a:t>Bible silence is permissive</a:t>
            </a:r>
          </a:p>
          <a:p>
            <a:pPr lvl="1"/>
            <a:r>
              <a:rPr lang="en-US" b="1" dirty="0" smtClean="0"/>
              <a:t>Instruments in the OT:</a:t>
            </a:r>
          </a:p>
        </p:txBody>
      </p:sp>
    </p:spTree>
    <p:extLst>
      <p:ext uri="{BB962C8B-B14F-4D97-AF65-F5344CB8AC3E}">
        <p14:creationId xmlns:p14="http://schemas.microsoft.com/office/powerpoint/2010/main" val="1943368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Instrumental Music</a:t>
            </a:r>
          </a:p>
        </p:txBody>
      </p:sp>
      <p:sp>
        <p:nvSpPr>
          <p:cNvPr id="3" name="Content Placeholder 2"/>
          <p:cNvSpPr>
            <a:spLocks noGrp="1"/>
          </p:cNvSpPr>
          <p:nvPr>
            <p:ph idx="1"/>
          </p:nvPr>
        </p:nvSpPr>
        <p:spPr/>
        <p:txBody>
          <a:bodyPr>
            <a:normAutofit fontScale="85000" lnSpcReduction="20000"/>
          </a:bodyPr>
          <a:lstStyle/>
          <a:p>
            <a:r>
              <a:rPr lang="en-US" dirty="0"/>
              <a:t>Arguments for the instrument:</a:t>
            </a:r>
          </a:p>
          <a:p>
            <a:pPr lvl="1"/>
            <a:r>
              <a:rPr lang="en-US" dirty="0"/>
              <a:t>Instruments in the OT:</a:t>
            </a:r>
          </a:p>
          <a:p>
            <a:pPr lvl="2"/>
            <a:r>
              <a:rPr lang="en-US" b="1" dirty="0" smtClean="0"/>
              <a:t>1Ch </a:t>
            </a:r>
            <a:r>
              <a:rPr lang="en-US" b="1" dirty="0"/>
              <a:t>25:1  </a:t>
            </a:r>
            <a:r>
              <a:rPr lang="en-US" i="1" dirty="0"/>
              <a:t>Moreover David and the captains of the host </a:t>
            </a:r>
            <a:r>
              <a:rPr lang="en-US" b="1" i="1" dirty="0"/>
              <a:t>set apart for the service </a:t>
            </a:r>
            <a:r>
              <a:rPr lang="en-US" i="1" dirty="0"/>
              <a:t>certain of the sons of </a:t>
            </a:r>
            <a:r>
              <a:rPr lang="en-US" i="1" dirty="0" err="1"/>
              <a:t>Asaph</a:t>
            </a:r>
            <a:r>
              <a:rPr lang="en-US" i="1" dirty="0"/>
              <a:t>, and of </a:t>
            </a:r>
            <a:r>
              <a:rPr lang="en-US" i="1" dirty="0" err="1"/>
              <a:t>Heman</a:t>
            </a:r>
            <a:r>
              <a:rPr lang="en-US" i="1" dirty="0"/>
              <a:t>, and of </a:t>
            </a:r>
            <a:r>
              <a:rPr lang="en-US" i="1" dirty="0" err="1"/>
              <a:t>Jeduthun</a:t>
            </a:r>
            <a:r>
              <a:rPr lang="en-US" i="1" dirty="0"/>
              <a:t>, who should prophesy with </a:t>
            </a:r>
            <a:r>
              <a:rPr lang="en-US" b="1" i="1" dirty="0"/>
              <a:t>harps, with psalteries, and with cymbals</a:t>
            </a:r>
            <a:r>
              <a:rPr lang="en-US" i="1" dirty="0"/>
              <a:t>: and the number of them that did the work according to their service was</a:t>
            </a:r>
            <a:r>
              <a:rPr lang="en-US" i="1" dirty="0" smtClean="0"/>
              <a:t>:</a:t>
            </a:r>
          </a:p>
          <a:p>
            <a:pPr lvl="2"/>
            <a:r>
              <a:rPr lang="en-US" b="1" dirty="0"/>
              <a:t>2Ch 29:25  </a:t>
            </a:r>
            <a:r>
              <a:rPr lang="en-US" i="1" dirty="0"/>
              <a:t>And he set the Levites in </a:t>
            </a:r>
            <a:r>
              <a:rPr lang="en-US" b="1" i="1" dirty="0"/>
              <a:t>the house of Jehovah </a:t>
            </a:r>
            <a:r>
              <a:rPr lang="en-US" i="1" dirty="0"/>
              <a:t>with </a:t>
            </a:r>
            <a:r>
              <a:rPr lang="en-US" b="1" i="1" dirty="0"/>
              <a:t>cymbals, with psalteries, and with harps</a:t>
            </a:r>
            <a:r>
              <a:rPr lang="en-US" i="1" dirty="0"/>
              <a:t>, according to the commandment of David, and of Gad the king's seer, and Nathan the prophet; for the </a:t>
            </a:r>
            <a:r>
              <a:rPr lang="en-US" b="1" i="1" dirty="0"/>
              <a:t>commandment was of Jehovah </a:t>
            </a:r>
            <a:r>
              <a:rPr lang="en-US" i="1" dirty="0"/>
              <a:t>by his prophets.</a:t>
            </a:r>
          </a:p>
          <a:p>
            <a:endParaRPr lang="en-US" dirty="0"/>
          </a:p>
          <a:p>
            <a:pPr lvl="2"/>
            <a:endParaRPr lang="en-US" i="1" dirty="0"/>
          </a:p>
          <a:p>
            <a:endParaRPr lang="en-US" dirty="0"/>
          </a:p>
          <a:p>
            <a:pPr lvl="2"/>
            <a:endParaRPr lang="en-US" dirty="0"/>
          </a:p>
          <a:p>
            <a:pPr lvl="2"/>
            <a:endParaRPr lang="en-US" dirty="0"/>
          </a:p>
        </p:txBody>
      </p:sp>
    </p:spTree>
    <p:extLst>
      <p:ext uri="{BB962C8B-B14F-4D97-AF65-F5344CB8AC3E}">
        <p14:creationId xmlns:p14="http://schemas.microsoft.com/office/powerpoint/2010/main" val="451441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Instrumental Music</a:t>
            </a:r>
            <a:endParaRPr lang="en-US" dirty="0"/>
          </a:p>
        </p:txBody>
      </p:sp>
      <p:sp>
        <p:nvSpPr>
          <p:cNvPr id="3" name="Content Placeholder 2"/>
          <p:cNvSpPr>
            <a:spLocks noGrp="1"/>
          </p:cNvSpPr>
          <p:nvPr>
            <p:ph idx="1"/>
          </p:nvPr>
        </p:nvSpPr>
        <p:spPr/>
        <p:txBody>
          <a:bodyPr>
            <a:normAutofit fontScale="92500"/>
          </a:bodyPr>
          <a:lstStyle/>
          <a:p>
            <a:r>
              <a:rPr lang="en-US" dirty="0" smtClean="0"/>
              <a:t>Arguments for the instrument:</a:t>
            </a:r>
          </a:p>
          <a:p>
            <a:pPr lvl="1"/>
            <a:r>
              <a:rPr lang="en-US" dirty="0" smtClean="0"/>
              <a:t>Bible silence is permissive</a:t>
            </a:r>
          </a:p>
          <a:p>
            <a:pPr lvl="1"/>
            <a:r>
              <a:rPr lang="en-US" dirty="0" smtClean="0"/>
              <a:t>Instruments in the OT</a:t>
            </a:r>
          </a:p>
          <a:p>
            <a:pPr lvl="1"/>
            <a:r>
              <a:rPr lang="en-US" b="1" dirty="0" smtClean="0"/>
              <a:t>Instruments in heaven:</a:t>
            </a:r>
          </a:p>
          <a:p>
            <a:pPr lvl="2"/>
            <a:r>
              <a:rPr lang="en-US" b="1" dirty="0"/>
              <a:t>Rev 5:8</a:t>
            </a:r>
            <a:r>
              <a:rPr lang="en-US" dirty="0"/>
              <a:t>  </a:t>
            </a:r>
            <a:r>
              <a:rPr lang="en-US" i="1" dirty="0"/>
              <a:t>And when he had taken the book, the four living creatures and the four and twenty elders fell down before the Lamb, </a:t>
            </a:r>
            <a:r>
              <a:rPr lang="en-US" b="1" i="1" dirty="0"/>
              <a:t>having each one a harp</a:t>
            </a:r>
            <a:r>
              <a:rPr lang="en-US" i="1" dirty="0"/>
              <a:t>, and golden bowls full of incense, which are the prayers of the saints.</a:t>
            </a:r>
          </a:p>
          <a:p>
            <a:endParaRPr lang="en-US" dirty="0"/>
          </a:p>
          <a:p>
            <a:pPr lvl="2"/>
            <a:endParaRPr lang="en-US" dirty="0" smtClean="0"/>
          </a:p>
        </p:txBody>
      </p:sp>
    </p:spTree>
    <p:extLst>
      <p:ext uri="{BB962C8B-B14F-4D97-AF65-F5344CB8AC3E}">
        <p14:creationId xmlns:p14="http://schemas.microsoft.com/office/powerpoint/2010/main" val="2366210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Instrumental Music</a:t>
            </a:r>
            <a:endParaRPr lang="en-US" dirty="0"/>
          </a:p>
        </p:txBody>
      </p:sp>
      <p:sp>
        <p:nvSpPr>
          <p:cNvPr id="3" name="Content Placeholder 2"/>
          <p:cNvSpPr>
            <a:spLocks noGrp="1"/>
          </p:cNvSpPr>
          <p:nvPr>
            <p:ph idx="1"/>
          </p:nvPr>
        </p:nvSpPr>
        <p:spPr/>
        <p:txBody>
          <a:bodyPr>
            <a:normAutofit/>
          </a:bodyPr>
          <a:lstStyle/>
          <a:p>
            <a:r>
              <a:rPr lang="en-US" dirty="0" smtClean="0"/>
              <a:t>Arguments for the instrument:</a:t>
            </a:r>
          </a:p>
          <a:p>
            <a:pPr lvl="1"/>
            <a:r>
              <a:rPr lang="en-US" dirty="0" smtClean="0"/>
              <a:t>Bible silence is permissive</a:t>
            </a:r>
          </a:p>
          <a:p>
            <a:pPr lvl="1"/>
            <a:r>
              <a:rPr lang="en-US" dirty="0" smtClean="0"/>
              <a:t>Instruments in the OT</a:t>
            </a:r>
          </a:p>
          <a:p>
            <a:pPr lvl="1"/>
            <a:r>
              <a:rPr lang="en-US" dirty="0" smtClean="0"/>
              <a:t>Instruments in heaven</a:t>
            </a:r>
          </a:p>
          <a:p>
            <a:pPr lvl="1"/>
            <a:r>
              <a:rPr lang="en-US" b="1" dirty="0" err="1" smtClean="0"/>
              <a:t>Psallo</a:t>
            </a:r>
            <a:r>
              <a:rPr lang="en-US" b="1" dirty="0" smtClean="0"/>
              <a:t>: </a:t>
            </a:r>
            <a:r>
              <a:rPr lang="en-US" dirty="0" smtClean="0"/>
              <a:t>“To pluck”</a:t>
            </a:r>
          </a:p>
          <a:p>
            <a:pPr lvl="2"/>
            <a:r>
              <a:rPr lang="en-US" dirty="0" smtClean="0"/>
              <a:t>Used 5 times in the NT</a:t>
            </a:r>
          </a:p>
          <a:p>
            <a:endParaRPr lang="en-US" dirty="0"/>
          </a:p>
          <a:p>
            <a:pPr lvl="2"/>
            <a:endParaRPr lang="en-US" dirty="0" smtClean="0"/>
          </a:p>
        </p:txBody>
      </p:sp>
    </p:spTree>
    <p:extLst>
      <p:ext uri="{BB962C8B-B14F-4D97-AF65-F5344CB8AC3E}">
        <p14:creationId xmlns:p14="http://schemas.microsoft.com/office/powerpoint/2010/main" val="1284939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Instrumental Music</a:t>
            </a:r>
            <a:endParaRPr lang="en-US" dirty="0"/>
          </a:p>
        </p:txBody>
      </p:sp>
      <p:sp>
        <p:nvSpPr>
          <p:cNvPr id="3" name="Content Placeholder 2"/>
          <p:cNvSpPr>
            <a:spLocks noGrp="1"/>
          </p:cNvSpPr>
          <p:nvPr>
            <p:ph idx="1"/>
          </p:nvPr>
        </p:nvSpPr>
        <p:spPr/>
        <p:txBody>
          <a:bodyPr>
            <a:normAutofit/>
          </a:bodyPr>
          <a:lstStyle/>
          <a:p>
            <a:pPr marL="457200" indent="-457200"/>
            <a:r>
              <a:rPr lang="en-US" dirty="0" smtClean="0"/>
              <a:t>Opposition to the instrument:</a:t>
            </a:r>
          </a:p>
          <a:p>
            <a:pPr marL="857250" lvl="1" indent="-457200"/>
            <a:r>
              <a:rPr lang="en-US" b="1" dirty="0" smtClean="0"/>
              <a:t>Silence is prohibitive:</a:t>
            </a:r>
          </a:p>
          <a:p>
            <a:pPr marL="1257300" lvl="2" indent="-457200"/>
            <a:r>
              <a:rPr lang="en-US" dirty="0" smtClean="0"/>
              <a:t>Completed revelation (2 Tim 3:16-17)</a:t>
            </a:r>
          </a:p>
          <a:p>
            <a:pPr marL="1257300" lvl="2" indent="-457200"/>
            <a:r>
              <a:rPr lang="en-US" dirty="0" smtClean="0"/>
              <a:t>Bible pattern is to sing:</a:t>
            </a:r>
            <a:endParaRPr lang="en-US" dirty="0"/>
          </a:p>
          <a:p>
            <a:pPr lvl="3"/>
            <a:endParaRPr lang="en-US" dirty="0"/>
          </a:p>
          <a:p>
            <a:endParaRPr lang="en-US" dirty="0"/>
          </a:p>
          <a:p>
            <a:pPr marL="1714500" lvl="3" indent="-457200"/>
            <a:endParaRPr lang="en-US" dirty="0"/>
          </a:p>
        </p:txBody>
      </p:sp>
    </p:spTree>
    <p:extLst>
      <p:ext uri="{BB962C8B-B14F-4D97-AF65-F5344CB8AC3E}">
        <p14:creationId xmlns:p14="http://schemas.microsoft.com/office/powerpoint/2010/main" val="1320765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2859</TotalTime>
  <Words>2895</Words>
  <Application>Microsoft Office PowerPoint</Application>
  <PresentationFormat>On-screen Show (16:9)</PresentationFormat>
  <Paragraphs>235</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Church History</vt:lpstr>
      <vt:lpstr>Instrumental Music</vt:lpstr>
      <vt:lpstr>Instrumental Music</vt:lpstr>
      <vt:lpstr>Instrumental Music</vt:lpstr>
      <vt:lpstr>Instrumental Music</vt:lpstr>
      <vt:lpstr>Instrumental Music</vt:lpstr>
      <vt:lpstr>Instrumental Music</vt:lpstr>
      <vt:lpstr>Instrumental Music</vt:lpstr>
      <vt:lpstr>Instrumental Music</vt:lpstr>
      <vt:lpstr>Instrumental Music</vt:lpstr>
      <vt:lpstr>Instrumental Music</vt:lpstr>
      <vt:lpstr>Instrumental Music</vt:lpstr>
      <vt:lpstr>Instrumental Music</vt:lpstr>
      <vt:lpstr>Instrumental Music</vt:lpstr>
      <vt:lpstr>Instrumental Music</vt:lpstr>
      <vt:lpstr>Instrumental Music</vt:lpstr>
      <vt:lpstr>Instrumental Music</vt:lpstr>
      <vt:lpstr>Orphan Homes</vt:lpstr>
      <vt:lpstr>Orphan Homes</vt:lpstr>
      <vt:lpstr>Orphan Homes</vt:lpstr>
      <vt:lpstr>Orphan Homes</vt:lpstr>
      <vt:lpstr>Orphan Homes</vt:lpstr>
      <vt:lpstr>Orphan Homes</vt:lpstr>
      <vt:lpstr>Orphan Homes</vt:lpstr>
      <vt:lpstr>Orphan Homes</vt:lpstr>
      <vt:lpstr>Orphan Homes</vt:lpstr>
      <vt:lpstr>Orphan Homes</vt:lpstr>
      <vt:lpstr>Orphan Homes</vt:lpstr>
      <vt:lpstr>Orphan Homes</vt:lpstr>
      <vt:lpstr>Orphan Homes</vt:lpstr>
      <vt:lpstr>Orphan Homes</vt:lpstr>
      <vt:lpstr>Orphan Homes</vt:lpstr>
      <vt:lpstr>Orphan Homes</vt:lpstr>
      <vt:lpstr>Orphan Homes</vt:lpstr>
      <vt:lpstr>Subjects Of Benevolence</vt:lpstr>
      <vt:lpstr>Subjects Of Benevolence</vt:lpstr>
      <vt:lpstr>Subjects Of Benevolence</vt:lpstr>
      <vt:lpstr>Subjects Of Benevolence</vt:lpstr>
      <vt:lpstr>Subjects Of Benevolence</vt:lpstr>
      <vt:lpstr>Subjects Of Benevolence</vt:lpstr>
      <vt:lpstr>Subjects Of Benevolence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R. Davis</dc:creator>
  <cp:lastModifiedBy>Matt R. Davis</cp:lastModifiedBy>
  <cp:revision>35</cp:revision>
  <dcterms:created xsi:type="dcterms:W3CDTF">2014-03-24T20:44:34Z</dcterms:created>
  <dcterms:modified xsi:type="dcterms:W3CDTF">2014-03-26T20:24:15Z</dcterms:modified>
</cp:coreProperties>
</file>