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2" r:id="rId6"/>
    <p:sldId id="271" r:id="rId7"/>
    <p:sldId id="273" r:id="rId8"/>
    <p:sldId id="274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60"/>
  </p:normalViewPr>
  <p:slideViewPr>
    <p:cSldViewPr>
      <p:cViewPr>
        <p:scale>
          <a:sx n="157" d="100"/>
          <a:sy n="157" d="100"/>
        </p:scale>
        <p:origin x="-108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9143999" cy="385157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6886"/>
            <a:ext cx="8077200" cy="1255014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077200" cy="1124712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8036-0353-48D7-8038-C45C04E1962B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4B9-B762-449E-9534-3B1EA33CC9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384625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8036-0353-48D7-8038-C45C04E1962B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4B9-B762-449E-9534-3B1EA33CC9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8" y="0"/>
            <a:ext cx="2514601" cy="51435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05980"/>
            <a:ext cx="1905000" cy="4388644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8036-0353-48D7-8038-C45C04E1962B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4783095"/>
            <a:ext cx="3836404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4B9-B762-449E-9534-3B1EA33CC9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939546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8036-0353-48D7-8038-C45C04E1962B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4B9-B762-449E-9534-3B1EA33CC9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195189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1951890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89154"/>
            <a:ext cx="8013192" cy="1227582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371600"/>
            <a:ext cx="8022336" cy="51435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8036-0353-48D7-8038-C45C04E1962B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4B9-B762-449E-9534-3B1EA33CC9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0452"/>
            <a:ext cx="4038600" cy="3467862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0452"/>
            <a:ext cx="4038600" cy="3467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8036-0353-48D7-8038-C45C04E1962B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4B9-B762-449E-9534-3B1EA33CC9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4241"/>
            <a:ext cx="4040188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37134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4241"/>
            <a:ext cx="4041775" cy="536516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37134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8036-0353-48D7-8038-C45C04E1962B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4B9-B762-449E-9534-3B1EA33CC9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8036-0353-48D7-8038-C45C04E1962B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4B9-B762-449E-9534-3B1EA33CC9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8036-0353-48D7-8038-C45C04E1962B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4B9-B762-449E-9534-3B1EA33CC9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14300"/>
            <a:ext cx="2523744" cy="733806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8" y="1307350"/>
            <a:ext cx="5920641" cy="34191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297514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8036-0353-48D7-8038-C45C04E1962B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4B9-B762-449E-9534-3B1EA33CC9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090422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16586"/>
            <a:ext cx="2525150" cy="733806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6" y="1113606"/>
            <a:ext cx="6247397" cy="4029894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296162"/>
            <a:ext cx="2468880" cy="342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877824"/>
            <a:ext cx="2523744" cy="150876"/>
          </a:xfrm>
        </p:spPr>
        <p:txBody>
          <a:bodyPr/>
          <a:lstStyle/>
          <a:p>
            <a:fld id="{A88B8036-0353-48D7-8038-C45C04E1962B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877824"/>
            <a:ext cx="5193792" cy="150876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877824"/>
            <a:ext cx="733864" cy="150876"/>
          </a:xfrm>
        </p:spPr>
        <p:txBody>
          <a:bodyPr/>
          <a:lstStyle/>
          <a:p>
            <a:fld id="{46E624B9-B762-449E-9534-3B1EA33CC9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76921"/>
            <a:ext cx="9144000" cy="3429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1" y="0"/>
            <a:ext cx="9143999" cy="10753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38297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1394"/>
            <a:ext cx="8229600" cy="3469207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0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57749"/>
            <a:ext cx="2133600" cy="20574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88B8036-0353-48D7-8038-C45C04E1962B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7" y="4857749"/>
            <a:ext cx="5507719" cy="20574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4857749"/>
            <a:ext cx="733864" cy="20574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6E624B9-B762-449E-9534-3B1EA33CC9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Unrighteous Will Not Inherit the Kingdom of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8077200" cy="819150"/>
          </a:xfrm>
        </p:spPr>
        <p:txBody>
          <a:bodyPr/>
          <a:lstStyle/>
          <a:p>
            <a:r>
              <a:rPr lang="en-US" dirty="0" smtClean="0"/>
              <a:t>1 Corinthians 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8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List and define the ten sinners (sins) that cannot inherit the kingdom of God according to 6:9, 10.</a:t>
            </a:r>
          </a:p>
          <a:p>
            <a:r>
              <a:rPr lang="en-US" dirty="0" smtClean="0"/>
              <a:t>The first five are sexual sins. </a:t>
            </a:r>
          </a:p>
          <a:p>
            <a:pPr lvl="1"/>
            <a:r>
              <a:rPr lang="en-US" dirty="0" smtClean="0"/>
              <a:t>Idolatry is not always sexual, but in many ancient cultures ritual fornication was associated with idol worship.</a:t>
            </a:r>
          </a:p>
          <a:p>
            <a:pPr lvl="1"/>
            <a:r>
              <a:rPr lang="en-US" dirty="0" smtClean="0"/>
              <a:t>Homosexuality is sin.</a:t>
            </a:r>
          </a:p>
          <a:p>
            <a:r>
              <a:rPr lang="en-US" dirty="0" smtClean="0"/>
              <a:t>Three of the next five have a connection with the love of money.</a:t>
            </a:r>
          </a:p>
          <a:p>
            <a:r>
              <a:rPr lang="en-US" dirty="0" smtClean="0"/>
              <a:t>Drunkenness is not a common problem among saints, but reviling is not rare.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Vv. 9, 10 are a strong warning, and v. 11 encourages them to remember that they had put this life behind them once, so there was no reason to go back to it.</a:t>
            </a:r>
          </a:p>
          <a:p>
            <a:pPr lvl="1"/>
            <a:r>
              <a:rPr lang="en-US" dirty="0" smtClean="0"/>
              <a:t>Anyone can change.</a:t>
            </a:r>
          </a:p>
          <a:p>
            <a:pPr lvl="1"/>
            <a:r>
              <a:rPr lang="en-US" dirty="0" smtClean="0"/>
              <a:t>Any surprise that these saints sometimes struggled with holiness?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100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What is meant by the terms washed, sanctified, and justified? </a:t>
            </a:r>
          </a:p>
          <a:p>
            <a:pPr lvl="1"/>
            <a:r>
              <a:rPr lang="en-US" dirty="0" smtClean="0"/>
              <a:t>Note the past tense in almost every translation other than the KJV.</a:t>
            </a:r>
          </a:p>
          <a:p>
            <a:r>
              <a:rPr lang="en-US" dirty="0" smtClean="0"/>
              <a:t>How can anyone miss the reference to baptism in washed? Acts 2:38; 8:12, 36-38; 18:8; 22:16; et al.</a:t>
            </a:r>
          </a:p>
          <a:p>
            <a:r>
              <a:rPr lang="en-US" dirty="0" smtClean="0"/>
              <a:t>Sanctified means to be set apart. They were pronounced holy. </a:t>
            </a:r>
          </a:p>
          <a:p>
            <a:r>
              <a:rPr lang="en-US" dirty="0" smtClean="0"/>
              <a:t>Justified is to be made just or righteous. The equivalent of being pronounced not guilty.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23950"/>
            <a:ext cx="8763000" cy="401955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What is meant by the terms washed, sanctified, and justified? </a:t>
            </a:r>
          </a:p>
          <a:p>
            <a:r>
              <a:rPr lang="en-US" dirty="0" smtClean="0"/>
              <a:t>How can anyone miss the reference to baptism in washed? Acts 2:38; 8:12, 36-38; 18:8; 22:16; et al.</a:t>
            </a:r>
          </a:p>
          <a:p>
            <a:r>
              <a:rPr lang="en-US" dirty="0" smtClean="0"/>
              <a:t>Sanctified means to be set apart. They were pronounced holy. </a:t>
            </a:r>
          </a:p>
          <a:p>
            <a:r>
              <a:rPr lang="en-US" dirty="0" smtClean="0"/>
              <a:t>Justified is to be made just or righteous. The equivalent of being pronounced not guilty.</a:t>
            </a:r>
          </a:p>
          <a:p>
            <a:r>
              <a:rPr lang="en-US" dirty="0" smtClean="0"/>
              <a:t>Sanctified and justified are passive verbs indicating an </a:t>
            </a:r>
            <a:r>
              <a:rPr lang="en-US" smtClean="0"/>
              <a:t>action done </a:t>
            </a:r>
            <a:r>
              <a:rPr lang="en-US" dirty="0" smtClean="0"/>
              <a:t>to them, but washed is middle voice and implies they washed themselves or got themselves washed. </a:t>
            </a:r>
          </a:p>
          <a:p>
            <a:pPr lvl="1"/>
            <a:r>
              <a:rPr lang="en-US" dirty="0" smtClean="0"/>
              <a:t>We must get ourselves baptized and when we do that God will take care of the sanctification and justification.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Immorality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Deeply ingrained in their culture and it would appear that some within the church were attempting to offer defenses of it.</a:t>
            </a:r>
          </a:p>
          <a:p>
            <a:pPr lvl="0"/>
            <a:r>
              <a:rPr lang="en-US" dirty="0" smtClean="0"/>
              <a:t>It seems likely that Paul is having to counter defenses some saints were making for sexual immorality.  </a:t>
            </a:r>
          </a:p>
          <a:p>
            <a:pPr lvl="1"/>
            <a:r>
              <a:rPr lang="en-US" dirty="0" smtClean="0"/>
              <a:t>The ESV puts “All things are lawful for me,” and “Food is meant for the stomach and the stomach for food” in quotation marks.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Immorality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0045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V. 12 and question #10 probably reflect some abuse of Paul’s teaching that the Law of Moses had been abolished or his teaching on God’s grace.</a:t>
            </a:r>
          </a:p>
          <a:p>
            <a:pPr lvl="0"/>
            <a:r>
              <a:rPr lang="en-US" dirty="0" smtClean="0"/>
              <a:t>Even if an action was lawful (permissible), Paul did not intend to allow it to do what to him?</a:t>
            </a:r>
          </a:p>
          <a:p>
            <a:pPr lvl="1"/>
            <a:r>
              <a:rPr lang="en-US" dirty="0" smtClean="0"/>
              <a:t>Bring him under its power. He had just said that all things, even if lawful, were not profitable.</a:t>
            </a:r>
          </a:p>
          <a:p>
            <a:pPr lvl="1"/>
            <a:r>
              <a:rPr lang="en-US" dirty="0" smtClean="0"/>
              <a:t>Look at this—what profit is there in this? Will it take control of your life?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Immorality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31394"/>
            <a:ext cx="8610600" cy="3469207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For what purpose was the body made?</a:t>
            </a:r>
          </a:p>
          <a:p>
            <a:pPr lvl="1"/>
            <a:r>
              <a:rPr lang="en-US" dirty="0" smtClean="0"/>
              <a:t>For the Lord.</a:t>
            </a:r>
          </a:p>
          <a:p>
            <a:pPr lvl="1"/>
            <a:r>
              <a:rPr lang="en-US" dirty="0" smtClean="0"/>
              <a:t>“It’s as natural as eating. Food and the belly are made for each other, and the same goes for the body and sex.”</a:t>
            </a:r>
          </a:p>
          <a:p>
            <a:pPr lvl="1"/>
            <a:r>
              <a:rPr lang="en-US" dirty="0" smtClean="0"/>
              <a:t>Might be true about the stomach, but not true about the body. The body can survive without fornication or even lawful sexual relations. Its real purpose is pleasing the Lord.</a:t>
            </a:r>
          </a:p>
          <a:p>
            <a:pPr lvl="1"/>
            <a:r>
              <a:rPr lang="en-US" dirty="0" smtClean="0"/>
              <a:t>Further, your body was made to be raised to be with the Lord forever.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Immorality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31394"/>
            <a:ext cx="8686800" cy="3469207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While sexual immorality is wrong for all men (6:9, 10), what makes it especially bad for a Christian? 6:15-17</a:t>
            </a:r>
          </a:p>
          <a:p>
            <a:pPr lvl="1"/>
            <a:r>
              <a:rPr lang="en-US" dirty="0" smtClean="0"/>
              <a:t>We are members of Christ. Gal. 3:26f; Rom. 6:3f</a:t>
            </a:r>
          </a:p>
          <a:p>
            <a:pPr lvl="1"/>
            <a:r>
              <a:rPr lang="en-US" dirty="0" smtClean="0"/>
              <a:t>Joining a member of Christ to a harlot is blasphemy!</a:t>
            </a:r>
          </a:p>
          <a:p>
            <a:pPr lvl="1"/>
            <a:r>
              <a:rPr lang="en-US" dirty="0" smtClean="0"/>
              <a:t>V. 16. The sexual act does automatically join two people in marriage, but casual sex between a man and a woman is as unnatural as homosexuality. It was designed by God to unite a husband and wife together in a unique relationship. It has a powerful emotional element to it.</a:t>
            </a:r>
          </a:p>
          <a:p>
            <a:pPr lvl="1"/>
            <a:r>
              <a:rPr lang="en-US" dirty="0" smtClean="0"/>
              <a:t>People today often pay a high price for trying to ignore that.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Immorality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light of all this—flee, run away, avoid at all costs.</a:t>
            </a:r>
          </a:p>
          <a:p>
            <a:r>
              <a:rPr lang="en-US" dirty="0" smtClean="0"/>
              <a:t> What do you think is meant by the distinction in v. 18 of some sins being outside the body, but sexual immorality is against one’s body?</a:t>
            </a:r>
          </a:p>
          <a:p>
            <a:pPr lvl="1"/>
            <a:r>
              <a:rPr lang="en-US" dirty="0" smtClean="0"/>
              <a:t> I think it quite possible that this reflected some strange, possibly Gnostic-type thinking that said, “Sin doesn’t really contaminate the body, which is only matter.”</a:t>
            </a:r>
          </a:p>
          <a:p>
            <a:pPr lvl="1"/>
            <a:r>
              <a:rPr lang="en-US" dirty="0" smtClean="0"/>
              <a:t>Paul responds that sexual immorality wrongs the body. It perverts its intended purpose, inflicts emotional harm, risks disease, etc.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Immorality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The ______ of a Christian is a temple of the _______ _____.</a:t>
            </a:r>
          </a:p>
          <a:p>
            <a:pPr lvl="1"/>
            <a:r>
              <a:rPr lang="en-US" dirty="0" smtClean="0"/>
              <a:t>Body, Holy Spirit. Are you going to defile God’s holy temple?</a:t>
            </a:r>
          </a:p>
          <a:p>
            <a:r>
              <a:rPr lang="en-US" dirty="0" smtClean="0"/>
              <a:t> What price was paid for the Christian?</a:t>
            </a:r>
          </a:p>
          <a:p>
            <a:pPr lvl="1"/>
            <a:r>
              <a:rPr lang="en-US" dirty="0" smtClean="0"/>
              <a:t>The blood of Christ. Though here the emphasis is not on the price, but on the fact that we do </a:t>
            </a:r>
            <a:r>
              <a:rPr lang="en-US" smtClean="0"/>
              <a:t>not belong </a:t>
            </a:r>
            <a:r>
              <a:rPr lang="en-US" dirty="0" smtClean="0"/>
              <a:t>to ourselves.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lvl="0" indent="0">
              <a:buNone/>
            </a:pPr>
            <a:r>
              <a:rPr lang="en-US" sz="2400" dirty="0"/>
              <a:t>A Christian with a matter against another Christian should take his case before the ______________.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27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lvl="0" indent="0">
              <a:buNone/>
            </a:pPr>
            <a:r>
              <a:rPr lang="en-US" sz="2800" dirty="0"/>
              <a:t>A Christian with a matter against another Christian should take his case before the</a:t>
            </a:r>
            <a:r>
              <a:rPr lang="en-US" sz="2800" i="1" dirty="0"/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saints</a:t>
            </a:r>
            <a:r>
              <a:rPr lang="en-US" sz="2800" dirty="0" smtClean="0"/>
              <a:t>.</a:t>
            </a:r>
            <a:endParaRPr lang="en-US" sz="2800" dirty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sz="2800" dirty="0" smtClean="0"/>
              <a:t>What passage might you reference from the life of Jesus to compare to this instruction? </a:t>
            </a:r>
          </a:p>
          <a:p>
            <a:pPr marL="118872" indent="0">
              <a:buNone/>
            </a:pPr>
            <a:endParaRPr lang="en-US" sz="2800" dirty="0"/>
          </a:p>
          <a:p>
            <a:pPr marL="118872" indent="0">
              <a:buNone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Matt. 18:15-17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480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How many times in this chapter does Paul ask, “Do you not know?” </a:t>
            </a:r>
            <a:endParaRPr lang="en-US" sz="2800" dirty="0" smtClean="0"/>
          </a:p>
          <a:p>
            <a:r>
              <a:rPr lang="en-US" sz="2800" i="1" dirty="0" smtClean="0">
                <a:solidFill>
                  <a:srgbClr val="FF0000"/>
                </a:solidFill>
              </a:rPr>
              <a:t>Six times</a:t>
            </a:r>
          </a:p>
          <a:p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82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do you think the question is intended to imply?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It might be an appeal to live in a way consistent with the knowledge they have.</a:t>
            </a:r>
          </a:p>
        </p:txBody>
      </p:sp>
    </p:spTree>
    <p:extLst>
      <p:ext uri="{BB962C8B-B14F-4D97-AF65-F5344CB8AC3E}">
        <p14:creationId xmlns:p14="http://schemas.microsoft.com/office/powerpoint/2010/main" val="332523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Saints will judge the __________ and the __________.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502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Saints will judge the </a:t>
            </a:r>
            <a:r>
              <a:rPr lang="en-US" sz="2800" i="1" dirty="0" smtClean="0">
                <a:solidFill>
                  <a:srgbClr val="FF0000"/>
                </a:solidFill>
              </a:rPr>
              <a:t>world</a:t>
            </a:r>
            <a:r>
              <a:rPr lang="en-US" sz="2800" dirty="0" smtClean="0"/>
              <a:t> and the </a:t>
            </a:r>
            <a:r>
              <a:rPr lang="en-US" sz="2800" i="1" dirty="0" smtClean="0">
                <a:solidFill>
                  <a:srgbClr val="FF0000"/>
                </a:solidFill>
              </a:rPr>
              <a:t>angels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pPr lvl="0"/>
            <a:r>
              <a:rPr lang="en-US" sz="2800" dirty="0"/>
              <a:t>Accepting _____________ would be better than going to _______________ with a brother.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449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Accepting </a:t>
            </a:r>
            <a:r>
              <a:rPr lang="en-US" sz="2800" i="1" dirty="0" smtClean="0">
                <a:solidFill>
                  <a:srgbClr val="FF0000"/>
                </a:solidFill>
              </a:rPr>
              <a:t>wrong</a:t>
            </a:r>
            <a:r>
              <a:rPr lang="en-US" dirty="0" smtClean="0"/>
              <a:t> </a:t>
            </a:r>
            <a:r>
              <a:rPr lang="en-US" dirty="0"/>
              <a:t>would be better than going </a:t>
            </a:r>
            <a:r>
              <a:rPr lang="en-US" dirty="0" smtClean="0"/>
              <a:t>to </a:t>
            </a:r>
            <a:r>
              <a:rPr lang="en-US" i="1" dirty="0" smtClean="0">
                <a:solidFill>
                  <a:srgbClr val="FF0000"/>
                </a:solidFill>
              </a:rPr>
              <a:t>law </a:t>
            </a:r>
            <a:r>
              <a:rPr lang="en-US" dirty="0" smtClean="0"/>
              <a:t>with </a:t>
            </a:r>
            <a:r>
              <a:rPr lang="en-US" dirty="0"/>
              <a:t>a brother.</a:t>
            </a:r>
          </a:p>
          <a:p>
            <a:endParaRPr lang="en-US" dirty="0" smtClean="0"/>
          </a:p>
          <a:p>
            <a:pPr lvl="0"/>
            <a:r>
              <a:rPr lang="en-US" dirty="0"/>
              <a:t>How many times is brother and/or brethren used in the first eight verses</a:t>
            </a:r>
            <a:r>
              <a:rPr lang="en-US" dirty="0" smtClean="0"/>
              <a:t>?</a:t>
            </a:r>
          </a:p>
          <a:p>
            <a:pPr lvl="0"/>
            <a:r>
              <a:rPr lang="en-US" sz="2800" i="1" dirty="0" smtClean="0">
                <a:solidFill>
                  <a:srgbClr val="FF0000"/>
                </a:solidFill>
              </a:rPr>
              <a:t>Four</a:t>
            </a:r>
            <a:endParaRPr lang="en-US" sz="2800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86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3886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Should be willing to suffer a wrong rather than go to court, or be moved to do wrong ourselves.</a:t>
            </a:r>
          </a:p>
          <a:p>
            <a:r>
              <a:rPr lang="en-US" dirty="0" smtClean="0"/>
              <a:t>Suffering what they believed to be a wrong was causing the Corinthians to do wrong and that brought forth a warning and admonition. </a:t>
            </a:r>
            <a:r>
              <a:rPr lang="en-US" b="1" dirty="0" smtClean="0"/>
              <a:t>6:9-11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Don’t get caught up in wrongdoing—it will keep you from heaven. And there are many different ways you can do wrong.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838</TotalTime>
  <Words>959</Words>
  <Application>Microsoft Office PowerPoint</Application>
  <PresentationFormat>On-screen Show (16:9)</PresentationFormat>
  <Paragraphs>74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Module</vt:lpstr>
      <vt:lpstr>The Unrighteous Will Not Inherit the Kingdom of God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Sexual Immorality</vt:lpstr>
      <vt:lpstr>Sexual Immorality</vt:lpstr>
      <vt:lpstr>Sexual Immorality</vt:lpstr>
      <vt:lpstr>Sexual Immorality</vt:lpstr>
      <vt:lpstr>Sexual Immorality</vt:lpstr>
      <vt:lpstr>Sexual Immorality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Unrighteous Will Not Inherit the Kingdom of God</dc:title>
  <dc:creator>John</dc:creator>
  <cp:lastModifiedBy>Lenoard</cp:lastModifiedBy>
  <cp:revision>22</cp:revision>
  <dcterms:created xsi:type="dcterms:W3CDTF">2010-05-02T02:39:23Z</dcterms:created>
  <dcterms:modified xsi:type="dcterms:W3CDTF">2014-05-14T23:26:35Z</dcterms:modified>
</cp:coreProperties>
</file>