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67" r:id="rId2"/>
    <p:sldId id="256" r:id="rId3"/>
    <p:sldId id="257" r:id="rId4"/>
    <p:sldId id="258" r:id="rId5"/>
    <p:sldId id="259" r:id="rId6"/>
    <p:sldId id="260" r:id="rId7"/>
    <p:sldId id="261" r:id="rId8"/>
    <p:sldId id="265" r:id="rId9"/>
    <p:sldId id="262" r:id="rId10"/>
    <p:sldId id="263" r:id="rId11"/>
    <p:sldId id="264" r:id="rId12"/>
    <p:sldId id="268"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1B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86" autoAdjust="0"/>
  </p:normalViewPr>
  <p:slideViewPr>
    <p:cSldViewPr>
      <p:cViewPr varScale="1">
        <p:scale>
          <a:sx n="115" d="100"/>
          <a:sy n="115" d="100"/>
        </p:scale>
        <p:origin x="-9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10C2A8-9081-4BB9-B0E2-ED3B24E35A75}" type="datetimeFigureOut">
              <a:rPr lang="en-US" smtClean="0"/>
              <a:t>6/22/2014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C2B480-9761-4FC2-8A23-A5F8136A064D}" type="slidenum">
              <a:rPr lang="en-US" smtClean="0"/>
              <a:t>‹#›</a:t>
            </a:fld>
            <a:endParaRPr lang="en-US"/>
          </a:p>
        </p:txBody>
      </p:sp>
    </p:spTree>
    <p:extLst>
      <p:ext uri="{BB962C8B-B14F-4D97-AF65-F5344CB8AC3E}">
        <p14:creationId xmlns:p14="http://schemas.microsoft.com/office/powerpoint/2010/main" val="331583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2B480-9761-4FC2-8A23-A5F8136A064D}" type="slidenum">
              <a:rPr lang="en-US" smtClean="0"/>
              <a:t>3</a:t>
            </a:fld>
            <a:endParaRPr lang="en-US"/>
          </a:p>
        </p:txBody>
      </p:sp>
    </p:spTree>
    <p:extLst>
      <p:ext uri="{BB962C8B-B14F-4D97-AF65-F5344CB8AC3E}">
        <p14:creationId xmlns:p14="http://schemas.microsoft.com/office/powerpoint/2010/main" val="3919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9C3115-D8D1-4602-9FE8-FC4A33AD1753}" type="datetimeFigureOut">
              <a:rPr lang="en-US" smtClean="0"/>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E8310-3557-4F62-98F3-DAADBB74A2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C3115-D8D1-4602-9FE8-FC4A33AD1753}" type="datetimeFigureOut">
              <a:rPr lang="en-US" smtClean="0"/>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E8310-3557-4F62-98F3-DAADBB74A2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C3115-D8D1-4602-9FE8-FC4A33AD1753}" type="datetimeFigureOut">
              <a:rPr lang="en-US" smtClean="0"/>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E8310-3557-4F62-98F3-DAADBB74A2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C3115-D8D1-4602-9FE8-FC4A33AD1753}" type="datetimeFigureOut">
              <a:rPr lang="en-US" smtClean="0"/>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E8310-3557-4F62-98F3-DAADBB74A2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9C3115-D8D1-4602-9FE8-FC4A33AD1753}" type="datetimeFigureOut">
              <a:rPr lang="en-US" smtClean="0"/>
              <a:t>6/22/2014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E8310-3557-4F62-98F3-DAADBB74A2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9C3115-D8D1-4602-9FE8-FC4A33AD1753}" type="datetimeFigureOut">
              <a:rPr lang="en-US" smtClean="0"/>
              <a:t>6/22/2014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E8310-3557-4F62-98F3-DAADBB74A2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9C3115-D8D1-4602-9FE8-FC4A33AD1753}" type="datetimeFigureOut">
              <a:rPr lang="en-US" smtClean="0"/>
              <a:t>6/22/2014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6E8310-3557-4F62-98F3-DAADBB74A2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9C3115-D8D1-4602-9FE8-FC4A33AD1753}" type="datetimeFigureOut">
              <a:rPr lang="en-US" smtClean="0"/>
              <a:t>6/22/2014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6E8310-3557-4F62-98F3-DAADBB74A2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C3115-D8D1-4602-9FE8-FC4A33AD1753}" type="datetimeFigureOut">
              <a:rPr lang="en-US" smtClean="0"/>
              <a:t>6/22/2014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6E8310-3557-4F62-98F3-DAADBB74A2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C3115-D8D1-4602-9FE8-FC4A33AD1753}" type="datetimeFigureOut">
              <a:rPr lang="en-US" smtClean="0"/>
              <a:t>6/22/2014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E8310-3557-4F62-98F3-DAADBB74A22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39C3115-D8D1-4602-9FE8-FC4A33AD1753}" type="datetimeFigureOut">
              <a:rPr lang="en-US" smtClean="0"/>
              <a:t>6/22/2014</a:t>
            </a:fld>
            <a:endParaRPr lang="en-US"/>
          </a:p>
        </p:txBody>
      </p:sp>
      <p:sp>
        <p:nvSpPr>
          <p:cNvPr id="9" name="Slide Number Placeholder 8"/>
          <p:cNvSpPr>
            <a:spLocks noGrp="1"/>
          </p:cNvSpPr>
          <p:nvPr>
            <p:ph type="sldNum" sz="quarter" idx="11"/>
          </p:nvPr>
        </p:nvSpPr>
        <p:spPr/>
        <p:txBody>
          <a:bodyPr/>
          <a:lstStyle/>
          <a:p>
            <a:fld id="{966E8310-3557-4F62-98F3-DAADBB74A22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66E8310-3557-4F62-98F3-DAADBB74A22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39C3115-D8D1-4602-9FE8-FC4A33AD1753}" type="datetimeFigureOut">
              <a:rPr lang="en-US" smtClean="0"/>
              <a:t>6/22/2014</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620000" cy="1143000"/>
          </a:xfrm>
        </p:spPr>
        <p:txBody>
          <a:bodyPr/>
          <a:lstStyle/>
          <a:p>
            <a:pPr algn="ctr"/>
            <a:r>
              <a:rPr lang="en-US" dirty="0" smtClean="0"/>
              <a:t>I Corinthians 11:1-16</a:t>
            </a:r>
            <a:endParaRPr lang="en-US" dirty="0"/>
          </a:p>
        </p:txBody>
      </p:sp>
      <p:sp>
        <p:nvSpPr>
          <p:cNvPr id="3" name="Content Placeholder 2"/>
          <p:cNvSpPr>
            <a:spLocks noGrp="1"/>
          </p:cNvSpPr>
          <p:nvPr>
            <p:ph idx="1"/>
          </p:nvPr>
        </p:nvSpPr>
        <p:spPr>
          <a:xfrm>
            <a:off x="457200" y="3352800"/>
            <a:ext cx="7620000" cy="3048000"/>
          </a:xfrm>
        </p:spPr>
        <p:txBody>
          <a:bodyPr/>
          <a:lstStyle/>
          <a:p>
            <a:endParaRPr lang="en-US" dirty="0"/>
          </a:p>
        </p:txBody>
      </p:sp>
    </p:spTree>
    <p:extLst>
      <p:ext uri="{BB962C8B-B14F-4D97-AF65-F5344CB8AC3E}">
        <p14:creationId xmlns:p14="http://schemas.microsoft.com/office/powerpoint/2010/main" val="724611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pPr algn="ctr"/>
            <a:r>
              <a:rPr lang="en-US" sz="3600" dirty="0" smtClean="0"/>
              <a:t>Custom Position</a:t>
            </a:r>
            <a:endParaRPr lang="en-US" sz="3600" dirty="0"/>
          </a:p>
        </p:txBody>
      </p:sp>
      <p:sp>
        <p:nvSpPr>
          <p:cNvPr id="3" name="Content Placeholder 2"/>
          <p:cNvSpPr>
            <a:spLocks noGrp="1"/>
          </p:cNvSpPr>
          <p:nvPr>
            <p:ph idx="1"/>
          </p:nvPr>
        </p:nvSpPr>
        <p:spPr>
          <a:xfrm>
            <a:off x="457200" y="1143000"/>
            <a:ext cx="7620000" cy="5257800"/>
          </a:xfrm>
        </p:spPr>
        <p:txBody>
          <a:bodyPr>
            <a:normAutofit fontScale="92500"/>
          </a:bodyPr>
          <a:lstStyle/>
          <a:p>
            <a:pPr marL="114300" indent="0">
              <a:buClrTx/>
              <a:buNone/>
            </a:pPr>
            <a:r>
              <a:rPr lang="en-US" sz="2800" dirty="0" smtClean="0"/>
              <a:t>Vs. 3 Continued</a:t>
            </a:r>
          </a:p>
          <a:p>
            <a:pPr>
              <a:buClrTx/>
            </a:pPr>
            <a:r>
              <a:rPr lang="en-US" sz="2800" dirty="0" smtClean="0"/>
              <a:t>	B) OT inconsistent with the argument that it 	is rooted in </a:t>
            </a:r>
            <a:r>
              <a:rPr lang="en-US" sz="2800" dirty="0" smtClean="0"/>
              <a:t>creation and thus a new law.</a:t>
            </a:r>
            <a:r>
              <a:rPr lang="en-US" sz="2800" dirty="0" smtClean="0"/>
              <a:t>	</a:t>
            </a:r>
          </a:p>
          <a:p>
            <a:pPr lvl="6">
              <a:buClrTx/>
            </a:pPr>
            <a:r>
              <a:rPr lang="en-US" sz="2800" dirty="0" smtClean="0"/>
              <a:t>1) Judah &amp; Tamar – Gen 38:13-15</a:t>
            </a:r>
          </a:p>
          <a:p>
            <a:pPr lvl="6">
              <a:buClrTx/>
            </a:pPr>
            <a:r>
              <a:rPr lang="en-US" sz="2800" dirty="0" smtClean="0"/>
              <a:t>2) </a:t>
            </a:r>
            <a:r>
              <a:rPr lang="en-US" sz="2800" dirty="0" err="1" smtClean="0"/>
              <a:t>Nazarite</a:t>
            </a:r>
            <a:r>
              <a:rPr lang="en-US" sz="2800" dirty="0" smtClean="0"/>
              <a:t> Vow – Numbers 6:1-18</a:t>
            </a:r>
          </a:p>
          <a:p>
            <a:pPr lvl="6">
              <a:buClrTx/>
            </a:pPr>
            <a:r>
              <a:rPr lang="en-US" sz="2800" dirty="0" smtClean="0"/>
              <a:t>3) Absalom praised - 2 Samuel 14:25-26</a:t>
            </a:r>
          </a:p>
          <a:p>
            <a:pPr lvl="6">
              <a:buClrTx/>
            </a:pPr>
            <a:r>
              <a:rPr lang="en-US" sz="2800" dirty="0" smtClean="0"/>
              <a:t>4) False prophets covered heads used magic – Ezekiel 	13: 17-21.</a:t>
            </a:r>
          </a:p>
          <a:p>
            <a:pPr lvl="6">
              <a:buClrTx/>
            </a:pPr>
            <a:r>
              <a:rPr lang="en-US" sz="2800" dirty="0" smtClean="0"/>
              <a:t>5) Samson – Judges 13 – 16.</a:t>
            </a:r>
          </a:p>
          <a:p>
            <a:pPr lvl="6">
              <a:buClrTx/>
            </a:pPr>
            <a:r>
              <a:rPr lang="en-US" sz="2800" dirty="0" smtClean="0"/>
              <a:t>6) David prays &amp; worships with head covered, 2 Samuel 15:30-31.</a:t>
            </a:r>
          </a:p>
        </p:txBody>
      </p:sp>
    </p:spTree>
    <p:extLst>
      <p:ext uri="{BB962C8B-B14F-4D97-AF65-F5344CB8AC3E}">
        <p14:creationId xmlns:p14="http://schemas.microsoft.com/office/powerpoint/2010/main" val="392527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pPr algn="ctr"/>
            <a:r>
              <a:rPr lang="en-US" sz="3600" dirty="0" smtClean="0"/>
              <a:t>Custom Position</a:t>
            </a:r>
            <a:endParaRPr lang="en-US" sz="3600" dirty="0"/>
          </a:p>
        </p:txBody>
      </p:sp>
      <p:sp>
        <p:nvSpPr>
          <p:cNvPr id="3" name="Content Placeholder 2"/>
          <p:cNvSpPr>
            <a:spLocks noGrp="1"/>
          </p:cNvSpPr>
          <p:nvPr>
            <p:ph idx="1"/>
          </p:nvPr>
        </p:nvSpPr>
        <p:spPr>
          <a:xfrm>
            <a:off x="457200" y="1143000"/>
            <a:ext cx="7620000" cy="5257800"/>
          </a:xfrm>
        </p:spPr>
        <p:txBody>
          <a:bodyPr>
            <a:normAutofit/>
          </a:bodyPr>
          <a:lstStyle/>
          <a:p>
            <a:pPr>
              <a:buClrTx/>
            </a:pPr>
            <a:r>
              <a:rPr lang="en-US" sz="2800" dirty="0" smtClean="0"/>
              <a:t>Vs. 4-5: Passage says “every man/woman who </a:t>
            </a:r>
            <a:r>
              <a:rPr lang="en-US" sz="2800" u="sng" dirty="0" smtClean="0"/>
              <a:t>prays and prophesies</a:t>
            </a:r>
            <a:r>
              <a:rPr lang="en-US" sz="2800" dirty="0" smtClean="0"/>
              <a:t>, not every man/woman.</a:t>
            </a:r>
          </a:p>
          <a:p>
            <a:pPr>
              <a:buClrTx/>
            </a:pPr>
            <a:r>
              <a:rPr lang="en-US" sz="2800" dirty="0" smtClean="0"/>
              <a:t>Vs. 6: Why a shame to be shorn?  Where does Bible say anything about this? </a:t>
            </a:r>
            <a:r>
              <a:rPr lang="en-US" sz="2800" dirty="0" err="1" smtClean="0"/>
              <a:t>Nazarite</a:t>
            </a:r>
            <a:r>
              <a:rPr lang="en-US" sz="2800" dirty="0" smtClean="0"/>
              <a:t> vow, Numbers 6:18 approves shaving head, not shameful.  Thus, a custom.</a:t>
            </a:r>
          </a:p>
          <a:p>
            <a:pPr>
              <a:buClrTx/>
            </a:pPr>
            <a:r>
              <a:rPr lang="en-US" sz="2800" dirty="0" smtClean="0"/>
              <a:t>Vs. 7-9: Shows subjection, but does not prove a veil required.</a:t>
            </a:r>
          </a:p>
          <a:p>
            <a:pPr>
              <a:buClrTx/>
            </a:pPr>
            <a:r>
              <a:rPr lang="en-US" sz="2800" dirty="0" smtClean="0"/>
              <a:t>Vs. 10: For this reason (verses 7-9), because of angels.  Jude 6, angels left their proper place. Sign of authority – new law, or custom.</a:t>
            </a:r>
          </a:p>
          <a:p>
            <a:pPr marL="114300" indent="0">
              <a:buClrTx/>
              <a:buNone/>
            </a:pPr>
            <a:endParaRPr lang="en-US" sz="2800" dirty="0" smtClean="0"/>
          </a:p>
          <a:p>
            <a:pPr>
              <a:buClrTx/>
            </a:pPr>
            <a:endParaRPr lang="en-US" sz="2800" dirty="0" smtClean="0"/>
          </a:p>
          <a:p>
            <a:pPr>
              <a:buClrTx/>
            </a:pPr>
            <a:endParaRPr lang="en-US" sz="2800" dirty="0" smtClean="0"/>
          </a:p>
        </p:txBody>
      </p:sp>
    </p:spTree>
    <p:extLst>
      <p:ext uri="{BB962C8B-B14F-4D97-AF65-F5344CB8AC3E}">
        <p14:creationId xmlns:p14="http://schemas.microsoft.com/office/powerpoint/2010/main" val="392527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pPr algn="ctr"/>
            <a:r>
              <a:rPr lang="en-US" sz="3600" dirty="0" smtClean="0"/>
              <a:t>Custom Position</a:t>
            </a:r>
            <a:endParaRPr lang="en-US" sz="3600" dirty="0"/>
          </a:p>
        </p:txBody>
      </p:sp>
      <p:sp>
        <p:nvSpPr>
          <p:cNvPr id="3" name="Content Placeholder 2"/>
          <p:cNvSpPr>
            <a:spLocks noGrp="1"/>
          </p:cNvSpPr>
          <p:nvPr>
            <p:ph idx="1"/>
          </p:nvPr>
        </p:nvSpPr>
        <p:spPr>
          <a:xfrm>
            <a:off x="457200" y="1143000"/>
            <a:ext cx="7620000" cy="5257800"/>
          </a:xfrm>
        </p:spPr>
        <p:txBody>
          <a:bodyPr>
            <a:normAutofit/>
          </a:bodyPr>
          <a:lstStyle/>
          <a:p>
            <a:pPr>
              <a:buClrTx/>
            </a:pPr>
            <a:r>
              <a:rPr lang="en-US" sz="2800" dirty="0" smtClean="0"/>
              <a:t>Vs. </a:t>
            </a:r>
            <a:r>
              <a:rPr lang="en-US" sz="2800" dirty="0" smtClean="0"/>
              <a:t>11-12: Man and woman are dependent on each other, not be arrogant.</a:t>
            </a:r>
          </a:p>
          <a:p>
            <a:pPr>
              <a:buClrTx/>
            </a:pPr>
            <a:r>
              <a:rPr lang="en-US" sz="2800" dirty="0" smtClean="0"/>
              <a:t>Vs. 13: “Judge among yourselves” about what? The new law?  Is it proper?  Isn’t he telling them to judge if it is proper to honor the custom of men in this case?</a:t>
            </a:r>
          </a:p>
          <a:p>
            <a:pPr>
              <a:buClrTx/>
            </a:pPr>
            <a:r>
              <a:rPr lang="en-US" sz="2800" dirty="0" smtClean="0"/>
              <a:t>Vs. 14-15: “Does not even nature itself teach” </a:t>
            </a:r>
            <a:endParaRPr lang="en-US" sz="2800" dirty="0" smtClean="0"/>
          </a:p>
          <a:p>
            <a:pPr marL="114300" indent="0">
              <a:buClrTx/>
              <a:buNone/>
            </a:pPr>
            <a:r>
              <a:rPr lang="en-US" sz="2800" dirty="0" smtClean="0"/>
              <a:t>	W.E. Vine says </a:t>
            </a:r>
            <a:r>
              <a:rPr lang="en-US" sz="2800" dirty="0" smtClean="0"/>
              <a:t>“force of habit”</a:t>
            </a:r>
          </a:p>
          <a:p>
            <a:pPr marL="114300" indent="0">
              <a:buClrTx/>
              <a:buNone/>
            </a:pPr>
            <a:r>
              <a:rPr lang="en-US" sz="2800" dirty="0"/>
              <a:t>	</a:t>
            </a:r>
            <a:r>
              <a:rPr lang="en-US" sz="2800" dirty="0" smtClean="0"/>
              <a:t>Thayer says “native conviction of knowledge 	as opposed to something learned by 	instruction.</a:t>
            </a:r>
            <a:endParaRPr lang="en-US" sz="2800" dirty="0" smtClean="0"/>
          </a:p>
          <a:p>
            <a:pPr>
              <a:buClrTx/>
            </a:pPr>
            <a:endParaRPr lang="en-US" sz="2800" dirty="0" smtClean="0"/>
          </a:p>
          <a:p>
            <a:pPr>
              <a:buClrTx/>
            </a:pPr>
            <a:endParaRPr lang="en-US" sz="2800" dirty="0" smtClean="0"/>
          </a:p>
        </p:txBody>
      </p:sp>
    </p:spTree>
    <p:extLst>
      <p:ext uri="{BB962C8B-B14F-4D97-AF65-F5344CB8AC3E}">
        <p14:creationId xmlns:p14="http://schemas.microsoft.com/office/powerpoint/2010/main" val="270591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pPr algn="ctr"/>
            <a:r>
              <a:rPr lang="en-US" sz="3600" dirty="0" smtClean="0"/>
              <a:t>Custom Position</a:t>
            </a:r>
            <a:endParaRPr lang="en-US" sz="3600" dirty="0"/>
          </a:p>
        </p:txBody>
      </p:sp>
      <p:sp>
        <p:nvSpPr>
          <p:cNvPr id="3" name="Content Placeholder 2"/>
          <p:cNvSpPr>
            <a:spLocks noGrp="1"/>
          </p:cNvSpPr>
          <p:nvPr>
            <p:ph idx="1"/>
          </p:nvPr>
        </p:nvSpPr>
        <p:spPr>
          <a:xfrm>
            <a:off x="457200" y="1143000"/>
            <a:ext cx="7620000" cy="5257800"/>
          </a:xfrm>
        </p:spPr>
        <p:txBody>
          <a:bodyPr>
            <a:normAutofit/>
          </a:bodyPr>
          <a:lstStyle/>
          <a:p>
            <a:pPr>
              <a:buClrTx/>
            </a:pPr>
            <a:r>
              <a:rPr lang="en-US" sz="2800" dirty="0" smtClean="0"/>
              <a:t>Vs. 16: Paul describes his concern for those who would say he was being contentious due to his telling them to observe the custom in Corinth, even though it is not a custom in other locations, thus not required for others to observe.  Paul requires the observation due to their custom which does not violate any of God’s laws</a:t>
            </a:r>
            <a:r>
              <a:rPr lang="en-US" sz="2800" dirty="0" smtClean="0"/>
              <a:t>.</a:t>
            </a:r>
          </a:p>
          <a:p>
            <a:pPr>
              <a:buClrTx/>
            </a:pPr>
            <a:endParaRPr lang="en-US" sz="2800" dirty="0"/>
          </a:p>
          <a:p>
            <a:pPr>
              <a:buClrTx/>
            </a:pPr>
            <a:r>
              <a:rPr lang="en-US" sz="2800" dirty="0" smtClean="0"/>
              <a:t>The word </a:t>
            </a:r>
            <a:r>
              <a:rPr lang="en-US" sz="2800" b="1" i="1" dirty="0" err="1" smtClean="0"/>
              <a:t>sunetheia</a:t>
            </a:r>
            <a:r>
              <a:rPr lang="en-US" sz="2800" b="1" i="1" dirty="0" smtClean="0"/>
              <a:t> </a:t>
            </a:r>
            <a:r>
              <a:rPr lang="en-US" sz="2800" dirty="0" smtClean="0"/>
              <a:t>(a </a:t>
            </a:r>
            <a:r>
              <a:rPr lang="en-US" sz="2800" dirty="0" err="1" smtClean="0"/>
              <a:t>custom,</a:t>
            </a:r>
            <a:r>
              <a:rPr lang="en-US" sz="2800" dirty="0" err="1" smtClean="0"/>
              <a:t>customary</a:t>
            </a:r>
            <a:r>
              <a:rPr lang="en-US" sz="2800" dirty="0" smtClean="0"/>
              <a:t> usage)</a:t>
            </a:r>
            <a:r>
              <a:rPr lang="en-US" sz="2800" dirty="0" smtClean="0"/>
              <a:t>is used by Paul when he could have used </a:t>
            </a:r>
            <a:r>
              <a:rPr lang="en-US" sz="2800" b="1" i="1" dirty="0" smtClean="0"/>
              <a:t>ethos </a:t>
            </a:r>
            <a:r>
              <a:rPr lang="en-US" sz="2800" dirty="0" smtClean="0"/>
              <a:t>which is a custom prescribed by law.</a:t>
            </a:r>
            <a:endParaRPr lang="en-US" sz="2800" b="1" i="1" dirty="0" smtClean="0"/>
          </a:p>
          <a:p>
            <a:pPr marL="114300" indent="0">
              <a:buClrTx/>
              <a:buNone/>
            </a:pPr>
            <a:endParaRPr lang="en-US" sz="2800" dirty="0" smtClean="0"/>
          </a:p>
          <a:p>
            <a:pPr>
              <a:buClrTx/>
            </a:pPr>
            <a:endParaRPr lang="en-US" sz="2800" dirty="0" smtClean="0"/>
          </a:p>
          <a:p>
            <a:pPr>
              <a:buClrTx/>
            </a:pPr>
            <a:endParaRPr lang="en-US" sz="2800" dirty="0" smtClean="0"/>
          </a:p>
        </p:txBody>
      </p:sp>
    </p:spTree>
    <p:extLst>
      <p:ext uri="{BB962C8B-B14F-4D97-AF65-F5344CB8AC3E}">
        <p14:creationId xmlns:p14="http://schemas.microsoft.com/office/powerpoint/2010/main" val="56411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51408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543800" cy="685800"/>
          </a:xfrm>
        </p:spPr>
        <p:txBody>
          <a:bodyPr/>
          <a:lstStyle/>
          <a:p>
            <a:r>
              <a:rPr lang="en-US" sz="2800" dirty="0" smtClean="0"/>
              <a:t>	</a:t>
            </a:r>
            <a:r>
              <a:rPr lang="en-US" sz="3600" dirty="0" smtClean="0">
                <a:solidFill>
                  <a:schemeClr val="tx1"/>
                </a:solidFill>
              </a:rPr>
              <a:t>Custom	    or	         Command</a:t>
            </a:r>
            <a:endParaRPr lang="en-US" sz="3600" dirty="0">
              <a:solidFill>
                <a:schemeClr val="tx1"/>
              </a:solidFill>
            </a:endParaRPr>
          </a:p>
        </p:txBody>
      </p:sp>
      <p:sp>
        <p:nvSpPr>
          <p:cNvPr id="3" name="Subtitle 2"/>
          <p:cNvSpPr>
            <a:spLocks noGrp="1"/>
          </p:cNvSpPr>
          <p:nvPr>
            <p:ph type="subTitle" idx="1"/>
          </p:nvPr>
        </p:nvSpPr>
        <p:spPr>
          <a:xfrm>
            <a:off x="609600" y="1295400"/>
            <a:ext cx="7315200" cy="5105400"/>
          </a:xfrm>
        </p:spPr>
        <p:txBody>
          <a:bodyPr>
            <a:normAutofit/>
          </a:bodyPr>
          <a:lstStyle/>
          <a:p>
            <a:pPr marL="342900" indent="-342900">
              <a:buClrTx/>
              <a:buSzPct val="125000"/>
              <a:buFont typeface="Arial" panose="020B0604020202020204" pitchFamily="34" charset="0"/>
              <a:buChar char="•"/>
            </a:pPr>
            <a:r>
              <a:rPr lang="en-US" sz="2800" dirty="0">
                <a:solidFill>
                  <a:schemeClr val="tx1"/>
                </a:solidFill>
              </a:rPr>
              <a:t>Woman’s subjection to man and man’s to Christ has been from the beginning, Gen. 3:16</a:t>
            </a:r>
            <a:r>
              <a:rPr lang="en-US" sz="2800" dirty="0" smtClean="0">
                <a:solidFill>
                  <a:schemeClr val="tx1"/>
                </a:solidFill>
              </a:rPr>
              <a:t>.</a:t>
            </a:r>
          </a:p>
          <a:p>
            <a:pPr marL="342900" indent="-342900">
              <a:buClrTx/>
              <a:buSzPct val="125000"/>
              <a:buFont typeface="Arial" panose="020B0604020202020204" pitchFamily="34" charset="0"/>
              <a:buChar char="•"/>
            </a:pPr>
            <a:r>
              <a:rPr lang="en-US" sz="2800" dirty="0" smtClean="0">
                <a:solidFill>
                  <a:schemeClr val="tx1"/>
                </a:solidFill>
              </a:rPr>
              <a:t>Both </a:t>
            </a:r>
            <a:r>
              <a:rPr lang="en-US" sz="2800" dirty="0" smtClean="0">
                <a:solidFill>
                  <a:schemeClr val="tx1"/>
                </a:solidFill>
              </a:rPr>
              <a:t>are in </a:t>
            </a:r>
            <a:r>
              <a:rPr lang="en-US" sz="2800" dirty="0">
                <a:solidFill>
                  <a:schemeClr val="tx1"/>
                </a:solidFill>
              </a:rPr>
              <a:t>the created in the likeness of God, Gen 1:27</a:t>
            </a:r>
            <a:r>
              <a:rPr lang="en-US" sz="2800" dirty="0" smtClean="0">
                <a:solidFill>
                  <a:schemeClr val="tx1"/>
                </a:solidFill>
              </a:rPr>
              <a:t>.</a:t>
            </a:r>
          </a:p>
          <a:p>
            <a:pPr marL="342900" indent="-342900">
              <a:buClrTx/>
              <a:buSzPct val="125000"/>
              <a:buFont typeface="Arial" panose="020B0604020202020204" pitchFamily="34" charset="0"/>
              <a:buChar char="•"/>
            </a:pPr>
            <a:r>
              <a:rPr lang="en-US" sz="2800" dirty="0" smtClean="0">
                <a:solidFill>
                  <a:schemeClr val="tx1"/>
                </a:solidFill>
              </a:rPr>
              <a:t>Both are mutually dependent on each other as God has designed.</a:t>
            </a:r>
          </a:p>
          <a:p>
            <a:pPr marL="342900" indent="-342900">
              <a:buClrTx/>
              <a:buSzPct val="125000"/>
              <a:buFont typeface="Arial" panose="020B0604020202020204" pitchFamily="34" charset="0"/>
              <a:buChar char="•"/>
            </a:pPr>
            <a:r>
              <a:rPr lang="en-US" sz="2800" dirty="0" smtClean="0">
                <a:solidFill>
                  <a:schemeClr val="tx1"/>
                </a:solidFill>
              </a:rPr>
              <a:t>Does not give approval to women teaching in the assembly with men present.</a:t>
            </a:r>
          </a:p>
          <a:p>
            <a:pPr marL="342900" indent="-342900">
              <a:buFont typeface="Arial" panose="020B0604020202020204" pitchFamily="34" charset="0"/>
              <a:buChar char="•"/>
            </a:pPr>
            <a:endParaRPr lang="en-US" sz="2400" dirty="0" smtClean="0">
              <a:latin typeface="Arial Black" panose="020B0A04020102020204" pitchFamily="34" charset="0"/>
            </a:endParaRPr>
          </a:p>
          <a:p>
            <a:endParaRPr lang="en-US" sz="2400" dirty="0">
              <a:latin typeface="Arial Black" panose="020B0A04020102020204" pitchFamily="34" charset="0"/>
            </a:endParaRPr>
          </a:p>
        </p:txBody>
      </p:sp>
    </p:spTree>
    <p:extLst>
      <p:ext uri="{BB962C8B-B14F-4D97-AF65-F5344CB8AC3E}">
        <p14:creationId xmlns:p14="http://schemas.microsoft.com/office/powerpoint/2010/main" val="253977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pPr algn="ctr"/>
            <a:r>
              <a:rPr lang="en-US" sz="3600" dirty="0" smtClean="0">
                <a:solidFill>
                  <a:schemeClr val="tx1"/>
                </a:solidFill>
              </a:rPr>
              <a:t>Command Position</a:t>
            </a:r>
            <a:endParaRPr lang="en-US" sz="3600" dirty="0">
              <a:solidFill>
                <a:schemeClr val="tx1"/>
              </a:solidFill>
            </a:endParaRPr>
          </a:p>
        </p:txBody>
      </p:sp>
      <p:sp>
        <p:nvSpPr>
          <p:cNvPr id="3" name="Content Placeholder 2"/>
          <p:cNvSpPr>
            <a:spLocks noGrp="1"/>
          </p:cNvSpPr>
          <p:nvPr>
            <p:ph idx="1"/>
          </p:nvPr>
        </p:nvSpPr>
        <p:spPr>
          <a:xfrm>
            <a:off x="457200" y="1143000"/>
            <a:ext cx="7620000" cy="5257800"/>
          </a:xfrm>
        </p:spPr>
        <p:txBody>
          <a:bodyPr>
            <a:normAutofit lnSpcReduction="10000"/>
          </a:bodyPr>
          <a:lstStyle/>
          <a:p>
            <a:pPr>
              <a:buClrTx/>
            </a:pPr>
            <a:r>
              <a:rPr lang="en-US" sz="2800" dirty="0" smtClean="0"/>
              <a:t>Vs. 2: “Ordinances are thought to be commands from God.</a:t>
            </a:r>
          </a:p>
          <a:p>
            <a:pPr>
              <a:buClrTx/>
            </a:pPr>
            <a:r>
              <a:rPr lang="en-US" sz="2800" dirty="0" smtClean="0"/>
              <a:t>Vs. 3: Since the principal of headship is from the beginning it follows that Paul’s instructions is a new command for all time forward. </a:t>
            </a:r>
          </a:p>
          <a:p>
            <a:pPr>
              <a:buClrTx/>
            </a:pPr>
            <a:r>
              <a:rPr lang="en-US" sz="2800" dirty="0" smtClean="0"/>
              <a:t>Vs. 4: Since man is not to be covered while </a:t>
            </a:r>
            <a:r>
              <a:rPr lang="en-US" sz="2800" dirty="0" err="1" smtClean="0"/>
              <a:t>p&amp;p</a:t>
            </a:r>
            <a:r>
              <a:rPr lang="en-US" sz="2800" dirty="0" smtClean="0"/>
              <a:t>, it is clear that it is an artificial covering.</a:t>
            </a:r>
          </a:p>
          <a:p>
            <a:pPr>
              <a:buClrTx/>
            </a:pPr>
            <a:r>
              <a:rPr lang="en-US" sz="2800" dirty="0" smtClean="0"/>
              <a:t>Vs. 4-5: “</a:t>
            </a:r>
            <a:r>
              <a:rPr lang="en-US" sz="2800" u="sng" dirty="0" smtClean="0"/>
              <a:t>Every</a:t>
            </a:r>
            <a:r>
              <a:rPr lang="en-US" sz="2800" dirty="0" smtClean="0"/>
              <a:t> man…</a:t>
            </a:r>
            <a:r>
              <a:rPr lang="en-US" sz="2800" u="sng" dirty="0" smtClean="0"/>
              <a:t>every</a:t>
            </a:r>
            <a:r>
              <a:rPr lang="en-US" sz="2800" dirty="0" smtClean="0"/>
              <a:t> woman </a:t>
            </a:r>
            <a:r>
              <a:rPr lang="en-US" sz="2800" dirty="0" err="1" smtClean="0"/>
              <a:t>p&amp;p</a:t>
            </a:r>
            <a:r>
              <a:rPr lang="en-US" sz="2800" dirty="0" smtClean="0"/>
              <a:t> is required to uncover or cover respectively.</a:t>
            </a:r>
          </a:p>
          <a:p>
            <a:pPr>
              <a:buClrTx/>
            </a:pPr>
            <a:r>
              <a:rPr lang="en-US" sz="2800" dirty="0" smtClean="0"/>
              <a:t>Vs. 6: Paul urges woman to use covering or it would be like being shaven, which is by instinct shameful.</a:t>
            </a:r>
          </a:p>
          <a:p>
            <a:endParaRPr lang="en-US" sz="2800" dirty="0"/>
          </a:p>
        </p:txBody>
      </p:sp>
    </p:spTree>
    <p:extLst>
      <p:ext uri="{BB962C8B-B14F-4D97-AF65-F5344CB8AC3E}">
        <p14:creationId xmlns:p14="http://schemas.microsoft.com/office/powerpoint/2010/main" val="184420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pPr algn="ctr"/>
            <a:r>
              <a:rPr lang="en-US" sz="3600" dirty="0" smtClean="0"/>
              <a:t>Command Position</a:t>
            </a:r>
            <a:endParaRPr lang="en-US" sz="3600" dirty="0"/>
          </a:p>
        </p:txBody>
      </p:sp>
      <p:sp>
        <p:nvSpPr>
          <p:cNvPr id="3" name="Content Placeholder 2"/>
          <p:cNvSpPr>
            <a:spLocks noGrp="1"/>
          </p:cNvSpPr>
          <p:nvPr>
            <p:ph idx="1"/>
          </p:nvPr>
        </p:nvSpPr>
        <p:spPr>
          <a:xfrm>
            <a:off x="457200" y="1143000"/>
            <a:ext cx="7620000" cy="5257800"/>
          </a:xfrm>
        </p:spPr>
        <p:txBody>
          <a:bodyPr>
            <a:normAutofit/>
          </a:bodyPr>
          <a:lstStyle/>
          <a:p>
            <a:pPr>
              <a:buClrTx/>
            </a:pPr>
            <a:r>
              <a:rPr lang="en-US" sz="2800" dirty="0" smtClean="0"/>
              <a:t>Vs 6: Three possibilities </a:t>
            </a:r>
          </a:p>
          <a:p>
            <a:pPr lvl="2">
              <a:buClrTx/>
            </a:pPr>
            <a:r>
              <a:rPr lang="en-US" sz="2400" dirty="0" smtClean="0"/>
              <a:t>1) Covered,</a:t>
            </a:r>
          </a:p>
          <a:p>
            <a:pPr lvl="2">
              <a:buClrTx/>
            </a:pPr>
            <a:r>
              <a:rPr lang="en-US" sz="2400" dirty="0" smtClean="0"/>
              <a:t>2) Uncovered,</a:t>
            </a:r>
          </a:p>
          <a:p>
            <a:pPr lvl="2">
              <a:buClrTx/>
            </a:pPr>
            <a:r>
              <a:rPr lang="en-US" sz="2400" dirty="0" smtClean="0"/>
              <a:t>3) Shaven.</a:t>
            </a:r>
          </a:p>
          <a:p>
            <a:pPr>
              <a:buClrTx/>
            </a:pPr>
            <a:r>
              <a:rPr lang="en-US" sz="2800" dirty="0" smtClean="0"/>
              <a:t>Vs. 7: Man should </a:t>
            </a:r>
            <a:r>
              <a:rPr lang="en-US" sz="2800" dirty="0" err="1" smtClean="0"/>
              <a:t>p&amp;p</a:t>
            </a:r>
            <a:r>
              <a:rPr lang="en-US" sz="2800" dirty="0" smtClean="0"/>
              <a:t> uncovered because he is the image &amp; glory of God, not due to a custom</a:t>
            </a:r>
          </a:p>
          <a:p>
            <a:pPr>
              <a:buClrTx/>
            </a:pPr>
            <a:r>
              <a:rPr lang="en-US" sz="2800" dirty="0" smtClean="0"/>
              <a:t>Vs. 8–10: Uses creation to show that woman should have a covering to symbolize her submission to man.</a:t>
            </a:r>
            <a:endParaRPr lang="en-US" sz="2800" dirty="0"/>
          </a:p>
          <a:p>
            <a:pPr lvl="2">
              <a:buClrTx/>
            </a:pPr>
            <a:r>
              <a:rPr lang="en-US" sz="2400" dirty="0" smtClean="0"/>
              <a:t>1) Woman was created for man,</a:t>
            </a:r>
          </a:p>
          <a:p>
            <a:pPr lvl="2">
              <a:buClrTx/>
            </a:pPr>
            <a:r>
              <a:rPr lang="en-US" sz="2400" dirty="0" smtClean="0"/>
              <a:t>2) Because of the angels.</a:t>
            </a:r>
          </a:p>
        </p:txBody>
      </p:sp>
    </p:spTree>
    <p:extLst>
      <p:ext uri="{BB962C8B-B14F-4D97-AF65-F5344CB8AC3E}">
        <p14:creationId xmlns:p14="http://schemas.microsoft.com/office/powerpoint/2010/main" val="229775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pPr algn="ctr"/>
            <a:r>
              <a:rPr lang="en-US" sz="3600" dirty="0" smtClean="0"/>
              <a:t>Command Position</a:t>
            </a:r>
            <a:endParaRPr lang="en-US" sz="3600" dirty="0"/>
          </a:p>
        </p:txBody>
      </p:sp>
      <p:sp>
        <p:nvSpPr>
          <p:cNvPr id="3" name="Content Placeholder 2"/>
          <p:cNvSpPr>
            <a:spLocks noGrp="1"/>
          </p:cNvSpPr>
          <p:nvPr>
            <p:ph idx="1"/>
          </p:nvPr>
        </p:nvSpPr>
        <p:spPr>
          <a:xfrm>
            <a:off x="457200" y="1143000"/>
            <a:ext cx="7620000" cy="5257800"/>
          </a:xfrm>
        </p:spPr>
        <p:txBody>
          <a:bodyPr>
            <a:normAutofit/>
          </a:bodyPr>
          <a:lstStyle/>
          <a:p>
            <a:pPr>
              <a:buClrTx/>
            </a:pPr>
            <a:r>
              <a:rPr lang="en-US" sz="2800" dirty="0" smtClean="0"/>
              <a:t>Vs. 11-12: Neither man or woman should boast as they are dependent upon each other.</a:t>
            </a:r>
          </a:p>
          <a:p>
            <a:pPr>
              <a:buClrTx/>
            </a:pPr>
            <a:r>
              <a:rPr lang="en-US" sz="2800" dirty="0" smtClean="0"/>
              <a:t>Vs. 13:“</a:t>
            </a:r>
            <a:r>
              <a:rPr lang="en-US" sz="2800" dirty="0"/>
              <a:t>Judge in yourselves” is an action of judging based on this instruction from </a:t>
            </a:r>
            <a:r>
              <a:rPr lang="en-US" sz="2800" dirty="0" smtClean="0"/>
              <a:t>Paul’s commands.</a:t>
            </a:r>
          </a:p>
          <a:p>
            <a:pPr>
              <a:buClrTx/>
            </a:pPr>
            <a:r>
              <a:rPr lang="en-US" sz="2800" dirty="0" smtClean="0"/>
              <a:t>Vs. 14-15: Two points:</a:t>
            </a:r>
          </a:p>
          <a:p>
            <a:pPr lvl="2">
              <a:buClrTx/>
            </a:pPr>
            <a:r>
              <a:rPr lang="en-US" sz="2400" dirty="0" smtClean="0"/>
              <a:t>A) </a:t>
            </a:r>
            <a:r>
              <a:rPr lang="en-US" sz="2400" dirty="0"/>
              <a:t>From creation “nature” or instinct is built into us to know </a:t>
            </a:r>
            <a:r>
              <a:rPr lang="en-US" sz="2400" dirty="0" smtClean="0"/>
              <a:t>this.</a:t>
            </a:r>
          </a:p>
          <a:p>
            <a:pPr lvl="2">
              <a:buClrTx/>
            </a:pPr>
            <a:r>
              <a:rPr lang="en-US" sz="2400" dirty="0" smtClean="0"/>
              <a:t>B) “</a:t>
            </a:r>
            <a:r>
              <a:rPr lang="en-US" sz="2400" dirty="0"/>
              <a:t>Nature teaches” is a confirmation of the </a:t>
            </a:r>
            <a:r>
              <a:rPr lang="en-US" sz="2400" dirty="0" smtClean="0"/>
              <a:t>revelation </a:t>
            </a:r>
            <a:r>
              <a:rPr lang="en-US" sz="2400" dirty="0"/>
              <a:t>that Paul has already commanded. </a:t>
            </a:r>
          </a:p>
        </p:txBody>
      </p:sp>
    </p:spTree>
    <p:extLst>
      <p:ext uri="{BB962C8B-B14F-4D97-AF65-F5344CB8AC3E}">
        <p14:creationId xmlns:p14="http://schemas.microsoft.com/office/powerpoint/2010/main" val="426963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pPr algn="ctr"/>
            <a:r>
              <a:rPr lang="en-US" sz="3600" dirty="0" smtClean="0"/>
              <a:t>Command Position</a:t>
            </a:r>
            <a:endParaRPr lang="en-US" sz="3600" dirty="0"/>
          </a:p>
        </p:txBody>
      </p:sp>
      <p:sp>
        <p:nvSpPr>
          <p:cNvPr id="3" name="Content Placeholder 2"/>
          <p:cNvSpPr>
            <a:spLocks noGrp="1"/>
          </p:cNvSpPr>
          <p:nvPr>
            <p:ph idx="1"/>
          </p:nvPr>
        </p:nvSpPr>
        <p:spPr>
          <a:xfrm>
            <a:off x="457200" y="1143000"/>
            <a:ext cx="7620000" cy="5257800"/>
          </a:xfrm>
        </p:spPr>
        <p:txBody>
          <a:bodyPr>
            <a:normAutofit/>
          </a:bodyPr>
          <a:lstStyle/>
          <a:p>
            <a:pPr>
              <a:buClrTx/>
            </a:pPr>
            <a:r>
              <a:rPr lang="en-US" sz="2800" dirty="0" smtClean="0"/>
              <a:t>Vs. 16: Two possibilities put forth, both requiring the covering:</a:t>
            </a:r>
          </a:p>
          <a:p>
            <a:pPr lvl="2">
              <a:buClrTx/>
            </a:pPr>
            <a:r>
              <a:rPr lang="en-US" sz="2400" dirty="0" smtClean="0"/>
              <a:t>A) “Custom” describes those seeming to be contentious,</a:t>
            </a:r>
          </a:p>
          <a:p>
            <a:pPr lvl="2">
              <a:buClrTx/>
            </a:pPr>
            <a:r>
              <a:rPr lang="en-US" sz="2400" dirty="0" smtClean="0"/>
              <a:t>B) “Having no such custom” means that it is a law.  If not custom, then law.</a:t>
            </a:r>
          </a:p>
        </p:txBody>
      </p:sp>
    </p:spTree>
    <p:extLst>
      <p:ext uri="{BB962C8B-B14F-4D97-AF65-F5344CB8AC3E}">
        <p14:creationId xmlns:p14="http://schemas.microsoft.com/office/powerpoint/2010/main" val="26253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6517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pPr algn="ctr"/>
            <a:r>
              <a:rPr lang="en-US" sz="3600" dirty="0" smtClean="0"/>
              <a:t>Contextual Review</a:t>
            </a:r>
            <a:endParaRPr lang="en-US" sz="3600" dirty="0"/>
          </a:p>
        </p:txBody>
      </p:sp>
      <p:sp>
        <p:nvSpPr>
          <p:cNvPr id="3" name="Content Placeholder 2"/>
          <p:cNvSpPr>
            <a:spLocks noGrp="1"/>
          </p:cNvSpPr>
          <p:nvPr>
            <p:ph idx="1"/>
          </p:nvPr>
        </p:nvSpPr>
        <p:spPr>
          <a:xfrm>
            <a:off x="457200" y="1143000"/>
            <a:ext cx="7620000" cy="5257800"/>
          </a:xfrm>
        </p:spPr>
        <p:txBody>
          <a:bodyPr>
            <a:normAutofit fontScale="92500" lnSpcReduction="10000"/>
          </a:bodyPr>
          <a:lstStyle/>
          <a:p>
            <a:pPr>
              <a:buClrTx/>
            </a:pPr>
            <a:r>
              <a:rPr lang="en-US" sz="2800" dirty="0" smtClean="0"/>
              <a:t>What has been the central theme of Paul’s correction of the Corinthians?</a:t>
            </a:r>
          </a:p>
          <a:p>
            <a:pPr lvl="2">
              <a:buClrTx/>
            </a:pPr>
            <a:r>
              <a:rPr lang="en-US" sz="2400" dirty="0" smtClean="0"/>
              <a:t>Love supersedes all their problems of self interest, divisive, following men, puffed up in knowledge, going to law, self sacrifice in marriage, self sacrifice in liberties over causing brother to stumble.</a:t>
            </a:r>
          </a:p>
          <a:p>
            <a:pPr>
              <a:buClrTx/>
            </a:pPr>
            <a:r>
              <a:rPr lang="en-US" sz="2800" dirty="0" smtClean="0"/>
              <a:t>What is the theme looking forward in the rest of 11 through 14? </a:t>
            </a:r>
          </a:p>
          <a:p>
            <a:pPr lvl="2">
              <a:buClrTx/>
            </a:pPr>
            <a:r>
              <a:rPr lang="en-US" sz="2400" dirty="0" smtClean="0"/>
              <a:t>Love supersedes inconsideration of brethren during Lord’s Supper, arrogance elevating members with gifts and then chapter 13 shows superiority of Love.</a:t>
            </a:r>
          </a:p>
          <a:p>
            <a:pPr>
              <a:buClrTx/>
            </a:pPr>
            <a:r>
              <a:rPr lang="en-US" sz="3000" dirty="0" smtClean="0"/>
              <a:t>The custom view continues this theme of considering others, in and out of the body, in areas of liberty.</a:t>
            </a:r>
            <a:r>
              <a:rPr lang="en-US" sz="2800" dirty="0" smtClean="0"/>
              <a:t>	</a:t>
            </a:r>
          </a:p>
        </p:txBody>
      </p:sp>
    </p:spTree>
    <p:extLst>
      <p:ext uri="{BB962C8B-B14F-4D97-AF65-F5344CB8AC3E}">
        <p14:creationId xmlns:p14="http://schemas.microsoft.com/office/powerpoint/2010/main" val="372877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62000"/>
          </a:xfrm>
        </p:spPr>
        <p:txBody>
          <a:bodyPr/>
          <a:lstStyle/>
          <a:p>
            <a:pPr algn="ctr"/>
            <a:r>
              <a:rPr lang="en-US" sz="3600" dirty="0" smtClean="0"/>
              <a:t>Custom Position</a:t>
            </a:r>
            <a:endParaRPr lang="en-US" sz="3600" dirty="0"/>
          </a:p>
        </p:txBody>
      </p:sp>
      <p:sp>
        <p:nvSpPr>
          <p:cNvPr id="3" name="Content Placeholder 2"/>
          <p:cNvSpPr>
            <a:spLocks noGrp="1"/>
          </p:cNvSpPr>
          <p:nvPr>
            <p:ph idx="1"/>
          </p:nvPr>
        </p:nvSpPr>
        <p:spPr>
          <a:xfrm>
            <a:off x="457200" y="1143000"/>
            <a:ext cx="7620000" cy="5257800"/>
          </a:xfrm>
        </p:spPr>
        <p:txBody>
          <a:bodyPr>
            <a:normAutofit/>
          </a:bodyPr>
          <a:lstStyle/>
          <a:p>
            <a:pPr>
              <a:buClrTx/>
            </a:pPr>
            <a:r>
              <a:rPr lang="en-US" sz="2800" dirty="0" smtClean="0"/>
              <a:t>Vs. 2 Ordinances may not even refer to the following, but could be those Paul just discussed.</a:t>
            </a:r>
          </a:p>
          <a:p>
            <a:pPr>
              <a:buClrTx/>
            </a:pPr>
            <a:r>
              <a:rPr lang="en-US" sz="2800" dirty="0" smtClean="0"/>
              <a:t>Vs. 3: </a:t>
            </a:r>
          </a:p>
          <a:p>
            <a:pPr lvl="1">
              <a:buClrTx/>
            </a:pPr>
            <a:r>
              <a:rPr lang="en-US" sz="2600" dirty="0" smtClean="0"/>
              <a:t>A) This principal, from the beginning, transcends all covenants, but the application depends on the customs of that culture.  Chapter 8 – 10 demonstrate this multiple times, love trumps our liberties for the sake of our brother, in the application of eating of meats, customs of the Jews to win a Jew.</a:t>
            </a:r>
          </a:p>
          <a:p>
            <a:pPr marL="114300" indent="0">
              <a:buClrTx/>
              <a:buNone/>
            </a:pPr>
            <a:r>
              <a:rPr lang="en-US" sz="2800" dirty="0" smtClean="0"/>
              <a:t>	</a:t>
            </a:r>
          </a:p>
        </p:txBody>
      </p:sp>
    </p:spTree>
    <p:extLst>
      <p:ext uri="{BB962C8B-B14F-4D97-AF65-F5344CB8AC3E}">
        <p14:creationId xmlns:p14="http://schemas.microsoft.com/office/powerpoint/2010/main" val="290145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521</TotalTime>
  <Words>853</Words>
  <Application>Microsoft Office PowerPoint</Application>
  <PresentationFormat>On-screen Show (4:3)</PresentationFormat>
  <Paragraphs>69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I Corinthians 11:1-16</vt:lpstr>
      <vt:lpstr> Custom     or          Command</vt:lpstr>
      <vt:lpstr>Command Position</vt:lpstr>
      <vt:lpstr>Command Position</vt:lpstr>
      <vt:lpstr>Command Position</vt:lpstr>
      <vt:lpstr>Command Position</vt:lpstr>
      <vt:lpstr>PowerPoint Presentation</vt:lpstr>
      <vt:lpstr>Contextual Review</vt:lpstr>
      <vt:lpstr>Custom Position</vt:lpstr>
      <vt:lpstr>Custom Position</vt:lpstr>
      <vt:lpstr>Custom Position</vt:lpstr>
      <vt:lpstr>Custom Position</vt:lpstr>
      <vt:lpstr>Custom Position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Lenoard</dc:creator>
  <cp:lastModifiedBy>Lenoard</cp:lastModifiedBy>
  <cp:revision>40</cp:revision>
  <dcterms:created xsi:type="dcterms:W3CDTF">2014-06-21T22:58:37Z</dcterms:created>
  <dcterms:modified xsi:type="dcterms:W3CDTF">2014-06-22T12:45:30Z</dcterms:modified>
</cp:coreProperties>
</file>