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7" r:id="rId1"/>
  </p:sldMasterIdLst>
  <p:handoutMasterIdLst>
    <p:handoutMasterId r:id="rId15"/>
  </p:handoutMasterIdLst>
  <p:sldIdLst>
    <p:sldId id="274" r:id="rId2"/>
    <p:sldId id="287" r:id="rId3"/>
    <p:sldId id="284" r:id="rId4"/>
    <p:sldId id="285" r:id="rId5"/>
    <p:sldId id="286" r:id="rId6"/>
    <p:sldId id="275" r:id="rId7"/>
    <p:sldId id="288" r:id="rId8"/>
    <p:sldId id="289" r:id="rId9"/>
    <p:sldId id="267" r:id="rId10"/>
    <p:sldId id="290" r:id="rId11"/>
    <p:sldId id="292" r:id="rId12"/>
    <p:sldId id="294" r:id="rId13"/>
    <p:sldId id="293" r:id="rId14"/>
  </p:sldIdLst>
  <p:sldSz cx="9144000" cy="5143500" type="screen16x9"/>
  <p:notesSz cx="7102475" cy="9369425"/>
  <p:embeddedFontLst>
    <p:embeddedFont>
      <p:font typeface="Arial Black" panose="020B0A04020102020204" pitchFamily="34" charset="0"/>
      <p:bold r:id="rId16"/>
    </p:embeddedFont>
    <p:embeddedFont>
      <p:font typeface="Impact" panose="020B0806030902050204" pitchFamily="34" charset="0"/>
      <p:regular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35" d="100"/>
          <a:sy n="135" d="100"/>
        </p:scale>
        <p:origin x="-840" y="-3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97BC9177-8551-45F1-9408-98F8A0CF4102}" type="datetimeFigureOut">
              <a:rPr lang="en-US" smtClean="0"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D1DB009-B4C8-4E1E-AE93-B487A62E5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471863"/>
            <a:ext cx="7543800" cy="1143000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14863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 b="1">
                <a:solidFill>
                  <a:schemeClr val="tx2"/>
                </a:solidFill>
                <a:latin typeface="Arial Black" panose="020B0A04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457200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1D3B5-17E4-4AC0-A8A8-FBBC8BA9D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0E7D657-C1A8-4478-BFDC-B5F184093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defRPr/>
            </a:lvl1pPr>
            <a:lvl2pPr marL="460375" indent="-230188">
              <a:defRPr/>
            </a:lvl2pPr>
            <a:lvl3pPr marL="684213" indent="-223838"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109610-C443-45C4-9F64-DBACC2788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54342-E144-4BF9-BC9E-34B220698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5004"/>
            <a:ext cx="4419600" cy="38970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4340352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43000"/>
            <a:ext cx="4422648" cy="3929063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3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FCB0B2E-AC6C-40B8-B9CA-581A699A3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1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1" y="4656582"/>
            <a:ext cx="4873869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CEA358-AE41-4C4C-BF43-5680FB0D37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285750"/>
            <a:ext cx="8991600" cy="8429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157288"/>
            <a:ext cx="8991600" cy="391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9916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" y="1122426"/>
            <a:ext cx="89916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60375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684213" indent="-22383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Greetings, Blessings, and Confidence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2 – II Corinthians 1:1-14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Defending Dependability of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2"/>
            </a:pPr>
            <a:r>
              <a:rPr lang="en-US" dirty="0"/>
              <a:t>How might this have affected the Corinthians’ faith, based upon Paul’s continued apology?</a:t>
            </a:r>
          </a:p>
          <a:p>
            <a:pPr marL="0" lvl="0" indent="0">
              <a:buNone/>
            </a:pPr>
            <a:r>
              <a:rPr lang="en-US" b="1" i="1" dirty="0"/>
              <a:t>But </a:t>
            </a:r>
            <a:r>
              <a:rPr lang="en-US" b="1" i="1" u="sng" dirty="0"/>
              <a:t>as God is faithful</a:t>
            </a:r>
            <a:r>
              <a:rPr lang="en-US" b="1" i="1" dirty="0"/>
              <a:t>, our word to you was </a:t>
            </a:r>
            <a:r>
              <a:rPr lang="en-US" b="1" i="1" u="sng" dirty="0"/>
              <a:t>not Yes and No</a:t>
            </a:r>
            <a:r>
              <a:rPr lang="en-US" i="1" dirty="0" smtClean="0"/>
              <a:t>.  For </a:t>
            </a:r>
            <a:r>
              <a:rPr lang="en-US" i="1" dirty="0"/>
              <a:t>the Son of God, Jesus Christ, who was preached among you by </a:t>
            </a:r>
            <a:r>
              <a:rPr lang="en-US" i="1" dirty="0" smtClean="0"/>
              <a:t>us – </a:t>
            </a:r>
            <a:r>
              <a:rPr lang="en-US" i="1" dirty="0"/>
              <a:t>by me, Silvanus, and </a:t>
            </a:r>
            <a:r>
              <a:rPr lang="en-US" i="1" dirty="0" smtClean="0"/>
              <a:t>Timothy – </a:t>
            </a:r>
            <a:r>
              <a:rPr lang="en-US" b="1" i="1" dirty="0"/>
              <a:t>was not Yes and No, but </a:t>
            </a:r>
            <a:r>
              <a:rPr lang="en-US" b="1" i="1" u="sng" dirty="0"/>
              <a:t>in Him was Yes</a:t>
            </a:r>
            <a:r>
              <a:rPr lang="en-US" b="1" i="1" dirty="0" smtClean="0"/>
              <a:t>.  For </a:t>
            </a:r>
            <a:r>
              <a:rPr lang="en-US" b="1" i="1" dirty="0"/>
              <a:t>all the promises </a:t>
            </a:r>
            <a:r>
              <a:rPr lang="en-US" b="1" i="1" u="sng" dirty="0"/>
              <a:t>of God in Him are Yes</a:t>
            </a:r>
            <a:r>
              <a:rPr lang="en-US" b="1" i="1" dirty="0"/>
              <a:t>, and </a:t>
            </a:r>
            <a:r>
              <a:rPr lang="en-US" b="1" i="1" u="sng" dirty="0"/>
              <a:t>in Him Amen</a:t>
            </a:r>
            <a:r>
              <a:rPr lang="en-US" b="1" i="1" dirty="0"/>
              <a:t>, to the glory of God through us.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1:18-20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Apparently, disappointment in Paul’s personal promises weakened the credibility of God’s promises spoken by Paul.</a:t>
            </a:r>
          </a:p>
          <a:p>
            <a:r>
              <a:rPr lang="en-US" dirty="0" smtClean="0"/>
              <a:t>Paul distinguishes the two, destroying attempts to link the two.</a:t>
            </a:r>
          </a:p>
        </p:txBody>
      </p:sp>
    </p:spTree>
    <p:extLst>
      <p:ext uri="{BB962C8B-B14F-4D97-AF65-F5344CB8AC3E}">
        <p14:creationId xmlns:p14="http://schemas.microsoft.com/office/powerpoint/2010/main" val="92915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“Spirit … given us … in our hearts”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5000"/>
              </a:lnSpc>
              <a:buFont typeface="+mj-lt"/>
              <a:buAutoNum type="arabicPeriod" startAt="3"/>
            </a:pPr>
            <a:r>
              <a:rPr lang="en-US" dirty="0"/>
              <a:t>What </a:t>
            </a:r>
            <a:r>
              <a:rPr lang="en-US" b="1" i="1" u="sng" dirty="0"/>
              <a:t>purpose</a:t>
            </a:r>
            <a:r>
              <a:rPr lang="en-US" dirty="0"/>
              <a:t> was served by the </a:t>
            </a:r>
            <a:r>
              <a:rPr lang="en-US" i="1" dirty="0"/>
              <a:t>“Spirit … given us … in our hearts”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1:22</a:t>
            </a:r>
            <a:r>
              <a:rPr lang="en-US" dirty="0"/>
              <a:t>)?  How does </a:t>
            </a:r>
            <a:r>
              <a:rPr lang="en-US" dirty="0" smtClean="0"/>
              <a:t>it fit </a:t>
            </a:r>
            <a:r>
              <a:rPr lang="en-US" dirty="0"/>
              <a:t>in the context?</a:t>
            </a:r>
          </a:p>
          <a:p>
            <a:pPr marL="0" lvl="0" indent="0">
              <a:lnSpc>
                <a:spcPct val="95000"/>
              </a:lnSpc>
              <a:buNone/>
            </a:pPr>
            <a:r>
              <a:rPr lang="en-US" i="1" dirty="0"/>
              <a:t>For all </a:t>
            </a:r>
            <a:r>
              <a:rPr lang="en-US" b="1" i="1" dirty="0"/>
              <a:t>the promises of God in Him </a:t>
            </a:r>
            <a:r>
              <a:rPr lang="en-US" b="1" i="1" u="sng" dirty="0"/>
              <a:t>are Yes</a:t>
            </a:r>
            <a:r>
              <a:rPr lang="en-US" i="1" dirty="0"/>
              <a:t>, and </a:t>
            </a:r>
            <a:r>
              <a:rPr lang="en-US" b="1" i="1" dirty="0"/>
              <a:t>in Him </a:t>
            </a:r>
            <a:r>
              <a:rPr lang="en-US" b="1" i="1" u="sng" dirty="0"/>
              <a:t>Amen</a:t>
            </a:r>
            <a:r>
              <a:rPr lang="en-US" i="1" dirty="0"/>
              <a:t>, to the glory of God through us</a:t>
            </a:r>
            <a:r>
              <a:rPr lang="en-US" i="1" dirty="0" smtClean="0"/>
              <a:t>.  Now </a:t>
            </a:r>
            <a:r>
              <a:rPr lang="en-US" i="1" dirty="0"/>
              <a:t>He who </a:t>
            </a:r>
            <a:r>
              <a:rPr lang="en-US" b="1" i="1" dirty="0"/>
              <a:t>establishes </a:t>
            </a:r>
            <a:r>
              <a:rPr lang="en-US" b="1" i="1" u="sng" dirty="0"/>
              <a:t>us with you</a:t>
            </a:r>
            <a:r>
              <a:rPr lang="en-US" b="1" i="1" dirty="0"/>
              <a:t> </a:t>
            </a:r>
            <a:r>
              <a:rPr lang="en-US" i="1" dirty="0"/>
              <a:t>in Christ and </a:t>
            </a:r>
            <a:r>
              <a:rPr lang="en-US" b="1" i="1" dirty="0"/>
              <a:t>has anointed </a:t>
            </a:r>
            <a:r>
              <a:rPr lang="en-US" b="1" i="1" u="sng" dirty="0"/>
              <a:t>us</a:t>
            </a:r>
            <a:r>
              <a:rPr lang="en-US" b="1" i="1" dirty="0"/>
              <a:t> </a:t>
            </a:r>
            <a:r>
              <a:rPr lang="en-US" i="1" dirty="0"/>
              <a:t>is God</a:t>
            </a:r>
            <a:r>
              <a:rPr lang="en-US" i="1" dirty="0" smtClean="0"/>
              <a:t>, who </a:t>
            </a:r>
            <a:r>
              <a:rPr lang="en-US" i="1" dirty="0"/>
              <a:t>also has </a:t>
            </a:r>
            <a:r>
              <a:rPr lang="en-US" b="1" i="1" dirty="0"/>
              <a:t>sealed </a:t>
            </a:r>
            <a:r>
              <a:rPr lang="en-US" b="1" i="1" u="sng" dirty="0"/>
              <a:t>us</a:t>
            </a:r>
            <a:r>
              <a:rPr lang="en-US" b="1" i="1" dirty="0"/>
              <a:t> and given </a:t>
            </a:r>
            <a:r>
              <a:rPr lang="en-US" b="1" i="1" u="sng" dirty="0"/>
              <a:t>us</a:t>
            </a:r>
            <a:r>
              <a:rPr lang="en-US" b="1" i="1" dirty="0"/>
              <a:t> the Spirit in </a:t>
            </a:r>
            <a:r>
              <a:rPr lang="en-US" b="1" i="1" u="sng" dirty="0"/>
              <a:t>our</a:t>
            </a:r>
            <a:r>
              <a:rPr lang="en-US" b="1" i="1" dirty="0"/>
              <a:t> hearts </a:t>
            </a:r>
            <a:r>
              <a:rPr lang="en-US" b="1" i="1" u="sng" dirty="0"/>
              <a:t>as a guarantee</a:t>
            </a:r>
            <a:r>
              <a:rPr lang="en-US" i="1" dirty="0" smtClean="0"/>
              <a:t>.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/>
                </a:solidFill>
              </a:rPr>
              <a:t>1:20-22</a:t>
            </a:r>
            <a:r>
              <a:rPr lang="en-US" dirty="0" smtClean="0"/>
              <a:t>)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It was provided </a:t>
            </a:r>
            <a:r>
              <a:rPr lang="en-US" i="1" dirty="0" smtClean="0"/>
              <a:t>“as a guarantee”</a:t>
            </a:r>
            <a:r>
              <a:rPr lang="en-US" dirty="0"/>
              <a:t> </a:t>
            </a:r>
            <a:r>
              <a:rPr lang="en-US" dirty="0" smtClean="0"/>
              <a:t>– not from Paul, but </a:t>
            </a:r>
            <a:r>
              <a:rPr lang="en-US" b="1" i="1" dirty="0" smtClean="0"/>
              <a:t>from </a:t>
            </a:r>
            <a:r>
              <a:rPr lang="en-US" b="1" i="1" u="sng" dirty="0" smtClean="0"/>
              <a:t>God</a:t>
            </a:r>
            <a:r>
              <a:rPr lang="en-US" dirty="0" smtClean="0"/>
              <a:t>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Figurative indication of commitment through </a:t>
            </a:r>
            <a:r>
              <a:rPr lang="en-US" dirty="0" err="1" smtClean="0"/>
              <a:t>downpayment</a:t>
            </a:r>
            <a:r>
              <a:rPr lang="en-US" dirty="0" smtClean="0"/>
              <a:t>, pledge.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Instill confidence in God’s promises: Paul was established </a:t>
            </a:r>
            <a:r>
              <a:rPr lang="en-US" b="1" i="1" u="sng" dirty="0" smtClean="0"/>
              <a:t>with</a:t>
            </a:r>
            <a:r>
              <a:rPr lang="en-US" b="1" i="1" dirty="0" smtClean="0"/>
              <a:t> them</a:t>
            </a:r>
            <a:r>
              <a:rPr lang="en-US" dirty="0" smtClean="0"/>
              <a:t>!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Given distinction between </a:t>
            </a:r>
            <a:r>
              <a:rPr lang="en-US" i="1" dirty="0" smtClean="0"/>
              <a:t>“us”</a:t>
            </a:r>
            <a:r>
              <a:rPr lang="en-US" dirty="0" smtClean="0"/>
              <a:t> and </a:t>
            </a:r>
            <a:r>
              <a:rPr lang="en-US" i="1" dirty="0" smtClean="0"/>
              <a:t>“you”</a:t>
            </a:r>
            <a:r>
              <a:rPr lang="en-US" dirty="0" smtClean="0"/>
              <a:t>, may be apostolic gift.</a:t>
            </a:r>
          </a:p>
        </p:txBody>
      </p:sp>
    </p:spTree>
    <p:extLst>
      <p:ext uri="{BB962C8B-B14F-4D97-AF65-F5344CB8AC3E}">
        <p14:creationId xmlns:p14="http://schemas.microsoft.com/office/powerpoint/2010/main" val="264183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2095500"/>
          </a:xfrm>
        </p:spPr>
        <p:txBody>
          <a:bodyPr>
            <a:noAutofit/>
          </a:bodyPr>
          <a:lstStyle/>
          <a:p>
            <a:r>
              <a:rPr lang="en-US" sz="4800" dirty="0" smtClean="0"/>
              <a:t>Appendix A – </a:t>
            </a:r>
            <a:r>
              <a:rPr lang="en-US" sz="4800" i="1" dirty="0" smtClean="0"/>
              <a:t>“The Guarantee of the Spirit”, </a:t>
            </a:r>
            <a:r>
              <a:rPr lang="en-US" sz="4800" dirty="0" smtClean="0"/>
              <a:t>1:22, 5:5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4629150"/>
            <a:ext cx="6858000" cy="45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Possibly Discuss Identity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4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</a:t>
            </a:r>
            <a:r>
              <a:rPr lang="en-US" i="1" dirty="0" smtClean="0"/>
              <a:t>“God as witness”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dirty="0"/>
              <a:t>What is the </a:t>
            </a:r>
            <a:r>
              <a:rPr lang="en-US" b="1" i="1" dirty="0"/>
              <a:t>purpose</a:t>
            </a:r>
            <a:r>
              <a:rPr lang="en-US" dirty="0"/>
              <a:t> of </a:t>
            </a:r>
            <a:r>
              <a:rPr lang="en-US" dirty="0" smtClean="0"/>
              <a:t>Paul’s curious statement in </a:t>
            </a:r>
            <a:r>
              <a:rPr lang="en-US" b="1" dirty="0" smtClean="0">
                <a:solidFill>
                  <a:schemeClr val="accent1"/>
                </a:solidFill>
              </a:rPr>
              <a:t>1:23</a:t>
            </a:r>
            <a:r>
              <a:rPr lang="en-US" dirty="0" smtClean="0"/>
              <a:t>?  Did </a:t>
            </a:r>
            <a:r>
              <a:rPr lang="en-US" dirty="0"/>
              <a:t>Paul use an </a:t>
            </a:r>
            <a:r>
              <a:rPr lang="en-US" dirty="0" smtClean="0"/>
              <a:t>oath by </a:t>
            </a:r>
            <a:r>
              <a:rPr lang="en-US" i="1" dirty="0" smtClean="0"/>
              <a:t>“calling God into witness”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b="1" i="1" u="sng" dirty="0"/>
              <a:t>Moreover</a:t>
            </a:r>
            <a:r>
              <a:rPr lang="en-US" b="1" i="1" dirty="0"/>
              <a:t> I call God as witness against my soul, </a:t>
            </a:r>
            <a:r>
              <a:rPr lang="en-US" b="1" i="1" u="sng" dirty="0"/>
              <a:t>that to spare you</a:t>
            </a:r>
            <a:r>
              <a:rPr lang="en-US" b="1" i="1" dirty="0"/>
              <a:t> I came no more to Corinth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1:23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Contextual Point:</a:t>
            </a:r>
            <a:r>
              <a:rPr lang="en-US" dirty="0" smtClean="0"/>
              <a:t> Be </a:t>
            </a:r>
            <a:r>
              <a:rPr lang="en-US" b="1" i="1" dirty="0" smtClean="0"/>
              <a:t>certain</a:t>
            </a:r>
            <a:r>
              <a:rPr lang="en-US" dirty="0" smtClean="0"/>
              <a:t> (</a:t>
            </a:r>
            <a:r>
              <a:rPr lang="en-US" i="1" dirty="0" smtClean="0"/>
              <a:t>“moreover”</a:t>
            </a:r>
            <a:r>
              <a:rPr lang="en-US" dirty="0" smtClean="0"/>
              <a:t>, continuing point) that Paul’s reluctance was </a:t>
            </a:r>
            <a:r>
              <a:rPr lang="en-US" b="1" i="1" dirty="0" smtClean="0"/>
              <a:t>for the Corinthians’ benefit</a:t>
            </a:r>
            <a:r>
              <a:rPr lang="en-US" dirty="0" smtClean="0"/>
              <a:t> (</a:t>
            </a:r>
            <a:r>
              <a:rPr lang="en-US" i="1" dirty="0" smtClean="0"/>
              <a:t>“to </a:t>
            </a:r>
            <a:r>
              <a:rPr lang="en-US" b="1" i="1" dirty="0" smtClean="0"/>
              <a:t>spare </a:t>
            </a:r>
            <a:r>
              <a:rPr lang="en-US" b="1" i="1" u="sng" dirty="0" smtClean="0"/>
              <a:t>you</a:t>
            </a:r>
            <a:r>
              <a:rPr lang="en-US" i="1" dirty="0" smtClean="0"/>
              <a:t>”</a:t>
            </a:r>
            <a:r>
              <a:rPr lang="en-US" dirty="0" smtClean="0"/>
              <a:t>)!</a:t>
            </a:r>
          </a:p>
          <a:p>
            <a:r>
              <a:rPr lang="en-US" dirty="0" smtClean="0"/>
              <a:t>How could Paul’s statement generate confidence and certainty?</a:t>
            </a:r>
          </a:p>
          <a:p>
            <a:r>
              <a:rPr lang="en-US" dirty="0" smtClean="0"/>
              <a:t>Depended upon God examining his otherwise unverifiable motives and testifying for Paul to the Corinthians. … How testify?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9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II Corinthians?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 Corinthians </a:t>
            </a:r>
            <a:r>
              <a:rPr lang="en-US" dirty="0" smtClean="0"/>
              <a:t>was a difficult letter to write </a:t>
            </a:r>
            <a:r>
              <a:rPr lang="en-US" b="1" i="1" dirty="0" smtClean="0"/>
              <a:t>and</a:t>
            </a:r>
            <a:r>
              <a:rPr lang="en-US" dirty="0" smtClean="0"/>
              <a:t> receive.</a:t>
            </a:r>
          </a:p>
          <a:p>
            <a:r>
              <a:rPr lang="en-US" dirty="0" smtClean="0"/>
              <a:t>Judaizing, false apostles had infiltrated Corinth.</a:t>
            </a:r>
          </a:p>
          <a:p>
            <a:r>
              <a:rPr lang="en-US" dirty="0" smtClean="0"/>
              <a:t>Discouraged Corinthians needed strengthening.</a:t>
            </a:r>
          </a:p>
          <a:p>
            <a:r>
              <a:rPr lang="en-US" dirty="0" smtClean="0"/>
              <a:t>Compromised Corinthians needed correcting.</a:t>
            </a:r>
          </a:p>
          <a:p>
            <a:r>
              <a:rPr lang="en-US" dirty="0" smtClean="0"/>
              <a:t>False teachers needed to be sent packing.</a:t>
            </a:r>
          </a:p>
          <a:p>
            <a:r>
              <a:rPr lang="en-US" dirty="0" smtClean="0"/>
              <a:t>Paul’s authority needed to be reestablished, and relationship rebuilt.</a:t>
            </a:r>
          </a:p>
          <a:p>
            <a:r>
              <a:rPr lang="en-US" dirty="0" smtClean="0"/>
              <a:t>Quick Review:  </a:t>
            </a:r>
            <a:r>
              <a:rPr lang="en-US" b="1" dirty="0" smtClean="0">
                <a:solidFill>
                  <a:schemeClr val="accent1"/>
                </a:solidFill>
              </a:rPr>
              <a:t>II Corinthians 1:1-11</a:t>
            </a:r>
            <a:r>
              <a:rPr lang="en-US" dirty="0" smtClean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85738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Mutual Boasting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 startAt="5"/>
            </a:pPr>
            <a:r>
              <a:rPr lang="en-US" dirty="0"/>
              <a:t>What was the subject of Paul’s boasting?  Explain this mutual boasting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i="1" dirty="0"/>
              <a:t>For </a:t>
            </a:r>
            <a:r>
              <a:rPr lang="en-US" b="1" i="1" dirty="0"/>
              <a:t>our boasting is this</a:t>
            </a:r>
            <a:r>
              <a:rPr lang="en-US" i="1" dirty="0"/>
              <a:t>: the testimony of our conscience that </a:t>
            </a:r>
            <a:r>
              <a:rPr lang="en-US" b="1" i="1" dirty="0" smtClean="0"/>
              <a:t>we </a:t>
            </a:r>
            <a:r>
              <a:rPr lang="en-US" b="1" i="1" dirty="0"/>
              <a:t>conducted ourselves in the world </a:t>
            </a:r>
            <a:r>
              <a:rPr lang="en-US" b="1" i="1" u="sng" dirty="0"/>
              <a:t>in </a:t>
            </a:r>
            <a:r>
              <a:rPr lang="en-US" b="1" i="1" u="sng" baseline="30000" dirty="0" smtClean="0">
                <a:solidFill>
                  <a:schemeClr val="accent1"/>
                </a:solidFill>
              </a:rPr>
              <a:t>1</a:t>
            </a:r>
            <a:r>
              <a:rPr lang="en-US" b="1" i="1" u="sng" dirty="0" smtClean="0"/>
              <a:t>simplicity</a:t>
            </a:r>
            <a:r>
              <a:rPr lang="en-US" b="1" i="1" dirty="0" smtClean="0"/>
              <a:t> </a:t>
            </a:r>
            <a:r>
              <a:rPr lang="en-US" b="1" i="1" dirty="0"/>
              <a:t>and </a:t>
            </a:r>
            <a:r>
              <a:rPr lang="en-US" b="1" i="1" u="sng" baseline="30000" dirty="0" smtClean="0">
                <a:solidFill>
                  <a:schemeClr val="accent1"/>
                </a:solidFill>
              </a:rPr>
              <a:t>2</a:t>
            </a:r>
            <a:r>
              <a:rPr lang="en-US" b="1" i="1" u="sng" dirty="0" smtClean="0"/>
              <a:t>godly </a:t>
            </a:r>
            <a:r>
              <a:rPr lang="en-US" b="1" i="1" u="sng" dirty="0"/>
              <a:t>sincerity</a:t>
            </a:r>
            <a:r>
              <a:rPr lang="en-US" i="1" dirty="0"/>
              <a:t>, not with fleshly wisdom but </a:t>
            </a:r>
            <a:r>
              <a:rPr lang="en-US" b="1" i="1" u="sng" baseline="30000" dirty="0" smtClean="0">
                <a:solidFill>
                  <a:schemeClr val="accent1"/>
                </a:solidFill>
              </a:rPr>
              <a:t>3</a:t>
            </a:r>
            <a:r>
              <a:rPr lang="en-US" b="1" i="1" u="sng" dirty="0" smtClean="0"/>
              <a:t>by </a:t>
            </a:r>
            <a:r>
              <a:rPr lang="en-US" b="1" i="1" u="sng" dirty="0"/>
              <a:t>the grace of God</a:t>
            </a:r>
            <a:r>
              <a:rPr lang="en-US" i="1" dirty="0"/>
              <a:t>, and more abundantly toward you</a:t>
            </a:r>
            <a:r>
              <a:rPr lang="en-US" i="1" dirty="0" smtClean="0"/>
              <a:t>.  </a:t>
            </a:r>
            <a:r>
              <a:rPr lang="en-US" b="1" i="1" dirty="0" smtClean="0"/>
              <a:t>For </a:t>
            </a:r>
            <a:r>
              <a:rPr lang="en-US" b="1" i="1" dirty="0"/>
              <a:t>we are not writing any other things to you than what you read or understand</a:t>
            </a:r>
            <a:r>
              <a:rPr lang="en-US" i="1" dirty="0"/>
              <a:t>. Now I trust you will understand, even to the </a:t>
            </a:r>
            <a:r>
              <a:rPr lang="en-US" i="1" dirty="0" smtClean="0"/>
              <a:t>end (</a:t>
            </a:r>
            <a:r>
              <a:rPr lang="en-US" i="1" dirty="0"/>
              <a:t>as also you have understood us in part), </a:t>
            </a:r>
            <a:r>
              <a:rPr lang="en-US" b="1" i="1" dirty="0"/>
              <a:t>that we are your boast as </a:t>
            </a:r>
            <a:r>
              <a:rPr lang="en-US" b="1" i="1" u="sng" baseline="30000" dirty="0" smtClean="0">
                <a:solidFill>
                  <a:schemeClr val="accent1"/>
                </a:solidFill>
              </a:rPr>
              <a:t>4</a:t>
            </a:r>
            <a:r>
              <a:rPr lang="en-US" b="1" i="1" u="sng" dirty="0" smtClean="0"/>
              <a:t>you </a:t>
            </a:r>
            <a:r>
              <a:rPr lang="en-US" b="1" i="1" u="sng" dirty="0"/>
              <a:t>also are ours</a:t>
            </a:r>
            <a:r>
              <a:rPr lang="en-US" b="1" i="1" dirty="0"/>
              <a:t>, in the day of the Lord Jesus</a:t>
            </a:r>
            <a:r>
              <a:rPr lang="en-US" i="1" dirty="0"/>
              <a:t>.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1:12-14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Our conscience testifies to us </a:t>
            </a:r>
            <a:r>
              <a:rPr lang="en-US" b="1" i="1" dirty="0" smtClean="0"/>
              <a:t>and</a:t>
            </a:r>
            <a:r>
              <a:rPr lang="en-US" dirty="0" smtClean="0"/>
              <a:t> God (</a:t>
            </a:r>
            <a:r>
              <a:rPr lang="en-US" b="1" dirty="0" smtClean="0">
                <a:solidFill>
                  <a:schemeClr val="accent1"/>
                </a:solidFill>
              </a:rPr>
              <a:t>Rom. 2:15; I Cor. 4:5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3252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Mutual Boasting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5000"/>
              </a:lnSpc>
              <a:buFont typeface="+mj-lt"/>
              <a:buAutoNum type="arabicPeriod" startAt="5"/>
            </a:pPr>
            <a:r>
              <a:rPr lang="en-US" dirty="0"/>
              <a:t>What was the subject of Paul’s boasting?  Explain this mutual boasting</a:t>
            </a:r>
            <a:r>
              <a:rPr lang="en-US" dirty="0" smtClean="0"/>
              <a:t>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How can you boast in that which you have no option?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Paul </a:t>
            </a:r>
            <a:r>
              <a:rPr lang="en-US" b="1" i="1" dirty="0" smtClean="0"/>
              <a:t>chose</a:t>
            </a:r>
            <a:r>
              <a:rPr lang="en-US" dirty="0" smtClean="0"/>
              <a:t> the path of transparency, sincerity, integrity, and faith.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He </a:t>
            </a:r>
            <a:r>
              <a:rPr lang="en-US" b="1" i="1" dirty="0" smtClean="0"/>
              <a:t>chose</a:t>
            </a:r>
            <a:r>
              <a:rPr lang="en-US" dirty="0" smtClean="0"/>
              <a:t> to persuade using God’s wisdom and power, not human.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When judged by Jesus, the Corinthians would defend their actions based on Paul’s gospel and teaching (</a:t>
            </a:r>
            <a:r>
              <a:rPr lang="en-US" b="1" dirty="0" smtClean="0">
                <a:solidFill>
                  <a:schemeClr val="accent1"/>
                </a:solidFill>
              </a:rPr>
              <a:t>I John 1:1-3</a:t>
            </a:r>
            <a:r>
              <a:rPr lang="en-US" dirty="0" smtClean="0"/>
              <a:t>).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Paul’s faithfulness would be proven by his work with the Corinthians (</a:t>
            </a:r>
            <a:r>
              <a:rPr lang="en-US" b="1" dirty="0" smtClean="0">
                <a:solidFill>
                  <a:schemeClr val="accent1"/>
                </a:solidFill>
              </a:rPr>
              <a:t>Matthew 25:14-30</a:t>
            </a:r>
            <a:r>
              <a:rPr lang="en-US" dirty="0" smtClean="0"/>
              <a:t>).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What should our motives be? Might we have to defend our motives?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4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Confident … But Concerned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i="1" dirty="0" smtClean="0"/>
              <a:t>For </a:t>
            </a:r>
            <a:r>
              <a:rPr lang="en-US" i="1" dirty="0"/>
              <a:t>we are not writing any other things to you than what you read or understand. </a:t>
            </a:r>
            <a:r>
              <a:rPr lang="en-US" b="1" i="1" dirty="0"/>
              <a:t>Now </a:t>
            </a:r>
            <a:r>
              <a:rPr lang="en-US" b="1" i="1" u="sng" dirty="0"/>
              <a:t>I trust you will understand, even to the end</a:t>
            </a:r>
            <a:r>
              <a:rPr lang="en-US" b="1" i="1" dirty="0"/>
              <a:t> (as also you have understood us in part)</a:t>
            </a:r>
            <a:r>
              <a:rPr lang="en-US" i="1" dirty="0"/>
              <a:t>, </a:t>
            </a:r>
            <a:r>
              <a:rPr lang="en-US" b="1" i="1" dirty="0"/>
              <a:t>that we are your boast as </a:t>
            </a:r>
            <a:r>
              <a:rPr lang="en-US" b="1" i="1" u="sng" dirty="0" smtClean="0"/>
              <a:t>you </a:t>
            </a:r>
            <a:r>
              <a:rPr lang="en-US" b="1" i="1" u="sng" dirty="0"/>
              <a:t>also are ours</a:t>
            </a:r>
            <a:r>
              <a:rPr lang="en-US" b="1" i="1" dirty="0"/>
              <a:t>, in the day of the Lord Jesus</a:t>
            </a:r>
            <a:r>
              <a:rPr lang="en-US" i="1" dirty="0"/>
              <a:t>. </a:t>
            </a:r>
            <a:r>
              <a:rPr lang="en-US" dirty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1:13-14</a:t>
            </a:r>
            <a:r>
              <a:rPr lang="en-US" dirty="0" smtClean="0"/>
              <a:t>)</a:t>
            </a:r>
          </a:p>
          <a:p>
            <a:pPr>
              <a:buFont typeface="+mj-lt"/>
              <a:buAutoNum type="arabicPeriod" startAt="6"/>
            </a:pPr>
            <a:r>
              <a:rPr lang="en-US" dirty="0" smtClean="0"/>
              <a:t>How </a:t>
            </a:r>
            <a:r>
              <a:rPr lang="en-US" dirty="0"/>
              <a:t>could Paul have been confident in them, given the correction already delivered in </a:t>
            </a:r>
            <a:r>
              <a:rPr lang="en-US" b="1" dirty="0">
                <a:solidFill>
                  <a:schemeClr val="accent1"/>
                </a:solidFill>
              </a:rPr>
              <a:t>I Corinthians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and that which was still to be delivered in </a:t>
            </a:r>
            <a:r>
              <a:rPr lang="en-US" b="1" dirty="0">
                <a:solidFill>
                  <a:schemeClr val="accent1"/>
                </a:solidFill>
              </a:rPr>
              <a:t>II Corinthians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Concerned they were being </a:t>
            </a:r>
            <a:r>
              <a:rPr lang="en-US" i="1" dirty="0" smtClean="0"/>
              <a:t>“deceived”</a:t>
            </a:r>
            <a:r>
              <a:rPr lang="en-US" dirty="0" smtClean="0"/>
              <a:t> by false teachers (</a:t>
            </a:r>
            <a:r>
              <a:rPr lang="en-US" b="1" dirty="0" smtClean="0">
                <a:solidFill>
                  <a:schemeClr val="accent1"/>
                </a:solidFill>
              </a:rPr>
              <a:t>11:3-4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Confident they would repent and persevere, if taught accurately.</a:t>
            </a:r>
          </a:p>
          <a:p>
            <a:r>
              <a:rPr lang="en-US" dirty="0" smtClean="0"/>
              <a:t>Similar to parent’s trust in child’s heart, despite foreseen pitfalls.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8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Paul’s sufferings and comfort, the Corinthians could be saved and comforted by Paul’s teaching and example of hope.</a:t>
            </a:r>
          </a:p>
          <a:p>
            <a:r>
              <a:rPr lang="en-US" dirty="0" smtClean="0"/>
              <a:t>Paul learned (and we should too) to trust in God no matter what – even if he thought he would die!</a:t>
            </a:r>
          </a:p>
          <a:p>
            <a:r>
              <a:rPr lang="en-US" dirty="0" smtClean="0"/>
              <a:t>The Corinthians’ care was expressed through prayers for deliverance, which should have strengthened common bond.</a:t>
            </a:r>
          </a:p>
          <a:p>
            <a:r>
              <a:rPr lang="en-US" dirty="0" smtClean="0"/>
              <a:t>Paul had operated according transparency, sincerity, and spiritual wisdom – not the tactics of men. Not writing deceitfully.</a:t>
            </a:r>
          </a:p>
          <a:p>
            <a:r>
              <a:rPr lang="en-US" dirty="0" smtClean="0"/>
              <a:t>Paul had begun to express confidence in the Corinthians.  Would they share the same confidence in themselves </a:t>
            </a:r>
            <a:r>
              <a:rPr lang="en-US" b="1" i="1" dirty="0" smtClean="0"/>
              <a:t>and</a:t>
            </a:r>
            <a:r>
              <a:rPr lang="en-US" dirty="0" smtClean="0"/>
              <a:t> him?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Defense of Paul’s Character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Lesson 3 – II Corinthians 1:15-2:13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86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Defending Change in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dirty="0"/>
              <a:t>Based on Paul’s defense found in </a:t>
            </a:r>
            <a:r>
              <a:rPr lang="en-US" b="1" dirty="0">
                <a:solidFill>
                  <a:schemeClr val="accent1"/>
                </a:solidFill>
              </a:rPr>
              <a:t>1:15-17</a:t>
            </a:r>
            <a:r>
              <a:rPr lang="en-US" dirty="0"/>
              <a:t>, what apparent event did he have to explain?</a:t>
            </a:r>
          </a:p>
          <a:p>
            <a:pPr marL="0" lvl="0" indent="0">
              <a:buNone/>
            </a:pPr>
            <a:r>
              <a:rPr lang="en-US" i="1" dirty="0"/>
              <a:t>And </a:t>
            </a:r>
            <a:r>
              <a:rPr lang="en-US" b="1" i="1" dirty="0"/>
              <a:t>in this confidence </a:t>
            </a:r>
            <a:r>
              <a:rPr lang="en-US" b="1" i="1" u="sng" dirty="0"/>
              <a:t>I intended</a:t>
            </a:r>
            <a:r>
              <a:rPr lang="en-US" b="1" i="1" dirty="0"/>
              <a:t> to come to you </a:t>
            </a:r>
            <a:r>
              <a:rPr lang="en-US" i="1" dirty="0"/>
              <a:t>before, that </a:t>
            </a:r>
            <a:r>
              <a:rPr lang="en-US" b="1" i="1" dirty="0"/>
              <a:t>you might have a </a:t>
            </a:r>
            <a:r>
              <a:rPr lang="en-US" b="1" i="1" u="sng" dirty="0"/>
              <a:t>second</a:t>
            </a:r>
            <a:r>
              <a:rPr lang="en-US" b="1" i="1" dirty="0"/>
              <a:t> </a:t>
            </a:r>
            <a:r>
              <a:rPr lang="en-US" b="1" i="1" dirty="0" smtClean="0"/>
              <a:t>benefit</a:t>
            </a:r>
            <a:r>
              <a:rPr lang="en-US" i="1" dirty="0" smtClean="0"/>
              <a:t> – </a:t>
            </a:r>
            <a:r>
              <a:rPr lang="en-US" b="1" i="1" dirty="0" smtClean="0"/>
              <a:t>to </a:t>
            </a:r>
            <a:r>
              <a:rPr lang="en-US" b="1" i="1" dirty="0"/>
              <a:t>pass by way of you </a:t>
            </a:r>
            <a:r>
              <a:rPr lang="en-US" i="1" dirty="0"/>
              <a:t>to Macedonia, </a:t>
            </a:r>
            <a:r>
              <a:rPr lang="en-US" b="1" i="1" dirty="0"/>
              <a:t>to come again</a:t>
            </a:r>
            <a:r>
              <a:rPr lang="en-US" i="1" dirty="0"/>
              <a:t> from Macedonia to you, and </a:t>
            </a:r>
            <a:r>
              <a:rPr lang="en-US" b="1" i="1" dirty="0"/>
              <a:t>be helped by you </a:t>
            </a:r>
            <a:r>
              <a:rPr lang="en-US" i="1" dirty="0"/>
              <a:t>on my way to Judea</a:t>
            </a:r>
            <a:r>
              <a:rPr lang="en-US" i="1" dirty="0" smtClean="0"/>
              <a:t>.  Therefore</a:t>
            </a:r>
            <a:r>
              <a:rPr lang="en-US" i="1" dirty="0"/>
              <a:t>, </a:t>
            </a:r>
            <a:r>
              <a:rPr lang="en-US" b="1" i="1" dirty="0"/>
              <a:t>when I was planning this, </a:t>
            </a:r>
            <a:r>
              <a:rPr lang="en-US" b="1" i="1" u="sng" dirty="0"/>
              <a:t>did I do it lightly</a:t>
            </a:r>
            <a:r>
              <a:rPr lang="en-US" b="1" i="1" dirty="0"/>
              <a:t>? Or the things I plan, do I plan </a:t>
            </a:r>
            <a:r>
              <a:rPr lang="en-US" b="1" i="1" u="sng" dirty="0"/>
              <a:t>according to the flesh</a:t>
            </a:r>
            <a:r>
              <a:rPr lang="en-US" i="1" dirty="0"/>
              <a:t>, that with me there should be </a:t>
            </a:r>
            <a:r>
              <a:rPr lang="en-US" b="1" i="1" dirty="0"/>
              <a:t>Yes, Yes, </a:t>
            </a:r>
            <a:r>
              <a:rPr lang="en-US" b="1" i="1" u="sng" dirty="0"/>
              <a:t>and</a:t>
            </a:r>
            <a:r>
              <a:rPr lang="en-US" b="1" i="1" dirty="0"/>
              <a:t> No, No</a:t>
            </a:r>
            <a:r>
              <a:rPr lang="en-US" i="1" dirty="0"/>
              <a:t>?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1:15-17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Change in plans regarding his double-visit to Corinth.</a:t>
            </a:r>
          </a:p>
          <a:p>
            <a:r>
              <a:rPr lang="en-US" dirty="0" smtClean="0"/>
              <a:t>No equivocation, deceit, or fickleness with Paul’s speech.</a:t>
            </a:r>
          </a:p>
        </p:txBody>
      </p:sp>
    </p:spTree>
    <p:extLst>
      <p:ext uri="{BB962C8B-B14F-4D97-AF65-F5344CB8AC3E}">
        <p14:creationId xmlns:p14="http://schemas.microsoft.com/office/powerpoint/2010/main" val="56819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45" y="0"/>
            <a:ext cx="866751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317242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  <a:cs typeface="Arial" panose="020B0604020202020204" pitchFamily="34" charset="0"/>
              </a:rPr>
              <a:t>Paul’s 3</a:t>
            </a:r>
            <a:r>
              <a:rPr lang="en-US" baseline="30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rd</a:t>
            </a:r>
            <a:r>
              <a:rPr lang="en-US" dirty="0" smtClean="0">
                <a:latin typeface="Arial Black" panose="020B0A04020102020204" pitchFamily="34" charset="0"/>
                <a:cs typeface="Arial" panose="020B0604020202020204" pitchFamily="34" charset="0"/>
              </a:rPr>
              <a:t> Missionary Journey</a:t>
            </a:r>
            <a:endParaRPr 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736" y="768096"/>
            <a:ext cx="228571" cy="3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304" y="485817"/>
            <a:ext cx="209524" cy="3333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979" y="1581150"/>
            <a:ext cx="209524" cy="333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496" y="1476417"/>
            <a:ext cx="228571" cy="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1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5849</TotalTime>
  <Words>1098</Words>
  <Application>Microsoft Office PowerPoint</Application>
  <PresentationFormat>On-screen Show (16:9)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Times New Roman</vt:lpstr>
      <vt:lpstr>Impact</vt:lpstr>
      <vt:lpstr>NewsPrint</vt:lpstr>
      <vt:lpstr>Greetings, Blessings, and Confidence</vt:lpstr>
      <vt:lpstr>Why II Corinthians?</vt:lpstr>
      <vt:lpstr>Mutual Boasting</vt:lpstr>
      <vt:lpstr>Mutual Boasting</vt:lpstr>
      <vt:lpstr>Confident … But Concerned</vt:lpstr>
      <vt:lpstr>Review</vt:lpstr>
      <vt:lpstr>Defense of Paul’s Character</vt:lpstr>
      <vt:lpstr>Defending Change in Plans</vt:lpstr>
      <vt:lpstr>PowerPoint Presentation</vt:lpstr>
      <vt:lpstr>Defending Dependability of Gospel</vt:lpstr>
      <vt:lpstr>“Spirit … given us … in our hearts”</vt:lpstr>
      <vt:lpstr>Appendix A – “The Guarantee of the Spirit”, 1:22, 5:5</vt:lpstr>
      <vt:lpstr>Purpose of “God as witness”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- Lesson 1</dc:title>
  <dc:creator>Trevor Bowen</dc:creator>
  <cp:keywords>2Corinthians</cp:keywords>
  <cp:lastModifiedBy>C. Trevor Bowen</cp:lastModifiedBy>
  <cp:revision>1213</cp:revision>
  <cp:lastPrinted>2014-06-11T23:16:37Z</cp:lastPrinted>
  <dcterms:created xsi:type="dcterms:W3CDTF">2010-04-25T05:11:59Z</dcterms:created>
  <dcterms:modified xsi:type="dcterms:W3CDTF">2014-07-12T21:15:57Z</dcterms:modified>
  <cp:category>Bible</cp:category>
</cp:coreProperties>
</file>