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5"/>
  </p:handoutMasterIdLst>
  <p:sldIdLst>
    <p:sldId id="377" r:id="rId2"/>
    <p:sldId id="378" r:id="rId3"/>
    <p:sldId id="379" r:id="rId4"/>
    <p:sldId id="380" r:id="rId5"/>
    <p:sldId id="401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9" r:id="rId14"/>
  </p:sldIdLst>
  <p:sldSz cx="9144000" cy="5143500" type="screen16x9"/>
  <p:notesSz cx="7102475" cy="9369425"/>
  <p:embeddedFontLst>
    <p:embeddedFont>
      <p:font typeface="Impact" panose="020B0806030902050204" pitchFamily="34" charset="0"/>
      <p:regular r:id="rId16"/>
    </p:embeddedFont>
    <p:embeddedFont>
      <p:font typeface="Arial Black" panose="020B0A04020102020204" pitchFamily="34" charset="0"/>
      <p:bold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4660"/>
  </p:normalViewPr>
  <p:slideViewPr>
    <p:cSldViewPr showGuides="1">
      <p:cViewPr>
        <p:scale>
          <a:sx n="130" d="100"/>
          <a:sy n="130" d="100"/>
        </p:scale>
        <p:origin x="-1044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800" dirty="0" smtClean="0"/>
              <a:t>Motivation &amp; Basis of Apostolic Ministry</a:t>
            </a:r>
            <a:endParaRPr lang="en-US" sz="6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8 – II Corinthians 5:9-21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9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Committed Word of Reconciliation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8"/>
            </a:pPr>
            <a:r>
              <a:rPr lang="en-US" dirty="0"/>
              <a:t>What is the chain of </a:t>
            </a:r>
            <a:r>
              <a:rPr lang="en-US" i="1" dirty="0"/>
              <a:t>“reconciliation”</a:t>
            </a:r>
            <a:r>
              <a:rPr lang="en-US" dirty="0"/>
              <a:t> mentioned in verses </a:t>
            </a:r>
            <a:r>
              <a:rPr lang="en-US" b="1" dirty="0" smtClean="0">
                <a:solidFill>
                  <a:schemeClr val="accent1"/>
                </a:solidFill>
              </a:rPr>
              <a:t>18-20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b="1" i="1" dirty="0" smtClean="0"/>
              <a:t>Now </a:t>
            </a:r>
            <a:r>
              <a:rPr lang="en-US" b="1" i="1" u="sng" dirty="0"/>
              <a:t>all things are of </a:t>
            </a:r>
            <a:r>
              <a:rPr lang="en-US" b="1" i="1" u="sng" baseline="30000" dirty="0" smtClean="0">
                <a:solidFill>
                  <a:schemeClr val="accent1"/>
                </a:solidFill>
              </a:rPr>
              <a:t>1</a:t>
            </a:r>
            <a:r>
              <a:rPr lang="en-US" b="1" i="1" u="sng" dirty="0" smtClean="0"/>
              <a:t>God</a:t>
            </a:r>
            <a:r>
              <a:rPr lang="en-US" b="1" i="1" dirty="0"/>
              <a:t>, who has reconciled </a:t>
            </a:r>
            <a:r>
              <a:rPr lang="en-US" i="1" dirty="0"/>
              <a:t>us to Himself </a:t>
            </a:r>
            <a:r>
              <a:rPr lang="en-US" b="1" i="1" dirty="0"/>
              <a:t>through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i="1" dirty="0" smtClean="0"/>
              <a:t>Jesus </a:t>
            </a:r>
            <a:r>
              <a:rPr lang="en-US" b="1" i="1" dirty="0"/>
              <a:t>Christ</a:t>
            </a:r>
            <a:r>
              <a:rPr lang="en-US" i="1" dirty="0"/>
              <a:t>, and has </a:t>
            </a:r>
            <a:r>
              <a:rPr lang="en-US" b="1" i="1" dirty="0"/>
              <a:t>given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b="1" i="1" dirty="0" smtClean="0"/>
              <a:t>us </a:t>
            </a:r>
            <a:r>
              <a:rPr lang="en-US" b="1" i="1" dirty="0"/>
              <a:t>the ministry of reconciliation</a:t>
            </a:r>
            <a:r>
              <a:rPr lang="en-US" i="1" dirty="0" smtClean="0"/>
              <a:t>, that </a:t>
            </a:r>
            <a:r>
              <a:rPr lang="en-US" i="1" dirty="0"/>
              <a:t>is, that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b="1" i="1" dirty="0" smtClean="0"/>
              <a:t>God </a:t>
            </a:r>
            <a:r>
              <a:rPr lang="en-US" b="1" i="1" dirty="0"/>
              <a:t>was in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i="1" dirty="0" smtClean="0"/>
              <a:t>Christ </a:t>
            </a:r>
            <a:r>
              <a:rPr lang="en-US" b="1" i="1" dirty="0"/>
              <a:t>reconciling the world to Himself</a:t>
            </a:r>
            <a:r>
              <a:rPr lang="en-US" i="1" dirty="0"/>
              <a:t>, not imputing their trespasses to them, and has </a:t>
            </a:r>
            <a:r>
              <a:rPr lang="en-US" b="1" i="1" dirty="0"/>
              <a:t>committed to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b="1" i="1" dirty="0" smtClean="0"/>
              <a:t>us </a:t>
            </a:r>
            <a:r>
              <a:rPr lang="en-US" b="1" i="1" dirty="0"/>
              <a:t>the word of reconciliation</a:t>
            </a:r>
            <a:r>
              <a:rPr lang="en-US" i="1" dirty="0" smtClean="0"/>
              <a:t>.  Now </a:t>
            </a:r>
            <a:r>
              <a:rPr lang="en-US" i="1" dirty="0"/>
              <a:t>then, we are ambassadors for Christ, as though God were pleading through us: we implore you on </a:t>
            </a:r>
            <a:r>
              <a:rPr lang="en-US" i="1" dirty="0" smtClean="0"/>
              <a:t>Christ’s </a:t>
            </a:r>
            <a:r>
              <a:rPr lang="en-US" i="1" dirty="0"/>
              <a:t>behalf, be reconciled to God.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5:18-20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God → Jesus Christ </a:t>
            </a:r>
            <a:r>
              <a:rPr lang="en-US" dirty="0"/>
              <a:t>→ </a:t>
            </a:r>
            <a:r>
              <a:rPr lang="en-US" dirty="0" smtClean="0"/>
              <a:t>(Holy Spirit, </a:t>
            </a:r>
            <a:r>
              <a:rPr lang="en-US" b="1" dirty="0" smtClean="0">
                <a:solidFill>
                  <a:schemeClr val="accent1"/>
                </a:solidFill>
              </a:rPr>
              <a:t>John 16:12-15</a:t>
            </a:r>
            <a:r>
              <a:rPr lang="en-US" dirty="0" smtClean="0"/>
              <a:t>) </a:t>
            </a:r>
            <a:r>
              <a:rPr lang="en-US" dirty="0"/>
              <a:t>→ </a:t>
            </a:r>
            <a:r>
              <a:rPr lang="en-US" dirty="0" smtClean="0"/>
              <a:t>The Apostles</a:t>
            </a:r>
          </a:p>
          <a:p>
            <a:r>
              <a:rPr lang="en-US" dirty="0" smtClean="0"/>
              <a:t>Emphasis is on </a:t>
            </a:r>
            <a:r>
              <a:rPr lang="en-US" b="1" i="1" dirty="0" smtClean="0"/>
              <a:t>God’s</a:t>
            </a:r>
            <a:r>
              <a:rPr lang="en-US" dirty="0" smtClean="0"/>
              <a:t> activity through </a:t>
            </a:r>
            <a:r>
              <a:rPr lang="en-US" b="1" i="1" dirty="0" smtClean="0"/>
              <a:t>His</a:t>
            </a:r>
            <a:r>
              <a:rPr lang="en-US" dirty="0" smtClean="0"/>
              <a:t> agents, Jesus and apostles.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4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“Ambassadors for Christ”?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sz="2200" dirty="0"/>
              <a:t>Can we be “</a:t>
            </a:r>
            <a:r>
              <a:rPr lang="en-US" sz="2200" i="1" dirty="0"/>
              <a:t>ambassadors for Christ”</a:t>
            </a:r>
            <a:r>
              <a:rPr lang="en-US" sz="2200" dirty="0"/>
              <a:t>, like as was Paul and others of the 1</a:t>
            </a:r>
            <a:r>
              <a:rPr lang="en-US" sz="2200" baseline="30000" dirty="0"/>
              <a:t>st</a:t>
            </a:r>
            <a:r>
              <a:rPr lang="en-US" sz="2200" dirty="0"/>
              <a:t> century?  Explain</a:t>
            </a:r>
            <a:r>
              <a:rPr lang="en-US" sz="2200" dirty="0" smtClean="0"/>
              <a:t>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 smtClean="0"/>
              <a:t>Now all things are of God</a:t>
            </a:r>
            <a:r>
              <a:rPr lang="en-US" sz="2200" i="1" dirty="0"/>
              <a:t>, </a:t>
            </a:r>
            <a:r>
              <a:rPr lang="en-US" sz="2200" b="1" i="1" dirty="0"/>
              <a:t>who has reconciled </a:t>
            </a:r>
            <a:r>
              <a:rPr lang="en-US" sz="2200" b="1" i="1" u="sng" dirty="0"/>
              <a:t>us</a:t>
            </a:r>
            <a:r>
              <a:rPr lang="en-US" sz="2200" b="1" i="1" dirty="0"/>
              <a:t> </a:t>
            </a:r>
            <a:r>
              <a:rPr lang="en-US" sz="2200" i="1" dirty="0"/>
              <a:t>to Himself through </a:t>
            </a:r>
            <a:r>
              <a:rPr lang="en-US" sz="2200" i="1" dirty="0" smtClean="0"/>
              <a:t>Jesus </a:t>
            </a:r>
            <a:r>
              <a:rPr lang="en-US" sz="2200" i="1" dirty="0"/>
              <a:t>Christ, and has </a:t>
            </a:r>
            <a:r>
              <a:rPr lang="en-US" sz="2200" b="1" i="1" dirty="0"/>
              <a:t>given </a:t>
            </a:r>
            <a:r>
              <a:rPr lang="en-US" sz="2200" b="1" i="1" u="sng" dirty="0" smtClean="0"/>
              <a:t>us</a:t>
            </a:r>
            <a:r>
              <a:rPr lang="en-US" sz="2200" b="1" i="1" dirty="0" smtClean="0"/>
              <a:t> </a:t>
            </a:r>
            <a:r>
              <a:rPr lang="en-US" sz="2200" b="1" i="1" dirty="0"/>
              <a:t>the ministry of reconciliation</a:t>
            </a:r>
            <a:r>
              <a:rPr lang="en-US" sz="2200" i="1" dirty="0"/>
              <a:t>, that is, that </a:t>
            </a:r>
            <a:r>
              <a:rPr lang="en-US" sz="2200" i="1" dirty="0" smtClean="0"/>
              <a:t>God </a:t>
            </a:r>
            <a:r>
              <a:rPr lang="en-US" sz="2200" i="1" dirty="0"/>
              <a:t>was in </a:t>
            </a:r>
            <a:r>
              <a:rPr lang="en-US" sz="2200" i="1" dirty="0" smtClean="0"/>
              <a:t>Christ </a:t>
            </a:r>
            <a:r>
              <a:rPr lang="en-US" sz="2200" b="1" i="1" dirty="0"/>
              <a:t>reconciling </a:t>
            </a:r>
            <a:r>
              <a:rPr lang="en-US" sz="2200" b="1" i="1" u="sng" dirty="0"/>
              <a:t>the world</a:t>
            </a:r>
            <a:r>
              <a:rPr lang="en-US" sz="2200" b="1" i="1" dirty="0"/>
              <a:t> to Himself</a:t>
            </a:r>
            <a:r>
              <a:rPr lang="en-US" sz="2200" i="1" dirty="0"/>
              <a:t>, not imputing </a:t>
            </a:r>
            <a:r>
              <a:rPr lang="en-US" sz="2200" b="1" i="1" u="sng" dirty="0"/>
              <a:t>their</a:t>
            </a:r>
            <a:r>
              <a:rPr lang="en-US" sz="2200" b="1" i="1" dirty="0"/>
              <a:t> trespasses to </a:t>
            </a:r>
            <a:r>
              <a:rPr lang="en-US" sz="2200" b="1" i="1" u="sng" dirty="0"/>
              <a:t>them</a:t>
            </a:r>
            <a:r>
              <a:rPr lang="en-US" sz="2200" i="1" dirty="0"/>
              <a:t>, and has </a:t>
            </a:r>
            <a:r>
              <a:rPr lang="en-US" sz="2200" b="1" i="1" dirty="0"/>
              <a:t>committed to </a:t>
            </a:r>
            <a:r>
              <a:rPr lang="en-US" sz="2200" b="1" i="1" u="sng" dirty="0" smtClean="0"/>
              <a:t>us</a:t>
            </a:r>
            <a:r>
              <a:rPr lang="en-US" sz="2200" i="1" dirty="0" smtClean="0"/>
              <a:t> </a:t>
            </a:r>
            <a:r>
              <a:rPr lang="en-US" sz="2200" i="1" dirty="0"/>
              <a:t>the word of reconciliation.  </a:t>
            </a:r>
            <a:r>
              <a:rPr lang="en-US" sz="2200" b="1" i="1" dirty="0"/>
              <a:t>Now then, </a:t>
            </a:r>
            <a:r>
              <a:rPr lang="en-US" sz="2200" b="1" i="1" u="sng" dirty="0"/>
              <a:t>we are ambassadors for Christ</a:t>
            </a:r>
            <a:r>
              <a:rPr lang="en-US" sz="2200" b="1" i="1" dirty="0"/>
              <a:t>, as though God were pleading </a:t>
            </a:r>
            <a:r>
              <a:rPr lang="en-US" sz="2200" b="1" i="1" u="sng" dirty="0"/>
              <a:t>through us</a:t>
            </a:r>
            <a:r>
              <a:rPr lang="en-US" sz="2200" b="1" i="1" dirty="0"/>
              <a:t>: </a:t>
            </a:r>
            <a:r>
              <a:rPr lang="en-US" sz="2200" b="1" i="1" u="sng" dirty="0"/>
              <a:t>we</a:t>
            </a:r>
            <a:r>
              <a:rPr lang="en-US" sz="2200" b="1" i="1" dirty="0"/>
              <a:t> implore </a:t>
            </a:r>
            <a:r>
              <a:rPr lang="en-US" sz="2200" b="1" i="1" u="sng" dirty="0"/>
              <a:t>you</a:t>
            </a:r>
            <a:r>
              <a:rPr lang="en-US" sz="2200" b="1" i="1" dirty="0"/>
              <a:t> on Christ’s behalf</a:t>
            </a:r>
            <a:r>
              <a:rPr lang="en-US" sz="2200" i="1" dirty="0"/>
              <a:t>, be reconciled to God. </a:t>
            </a:r>
            <a:r>
              <a:rPr lang="en-US" sz="2200" dirty="0"/>
              <a:t>(</a:t>
            </a:r>
            <a:r>
              <a:rPr lang="en-US" sz="2200" b="1" dirty="0">
                <a:solidFill>
                  <a:schemeClr val="accent1"/>
                </a:solidFill>
              </a:rPr>
              <a:t>5:18-20</a:t>
            </a:r>
            <a:r>
              <a:rPr lang="en-US" sz="2200" dirty="0" smtClean="0"/>
              <a:t>)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Notice distinction between </a:t>
            </a:r>
            <a:r>
              <a:rPr lang="en-US" sz="2200" i="1" dirty="0" smtClean="0"/>
              <a:t>“us”</a:t>
            </a:r>
            <a:r>
              <a:rPr lang="en-US" sz="2200" dirty="0" smtClean="0"/>
              <a:t> and </a:t>
            </a:r>
            <a:r>
              <a:rPr lang="en-US" sz="2200" i="1" dirty="0" smtClean="0"/>
              <a:t>“we”</a:t>
            </a:r>
            <a:r>
              <a:rPr lang="en-US" sz="2200" dirty="0" smtClean="0"/>
              <a:t> versus </a:t>
            </a:r>
            <a:r>
              <a:rPr lang="en-US" sz="2200" i="1" dirty="0" smtClean="0"/>
              <a:t>“them”</a:t>
            </a:r>
            <a:r>
              <a:rPr lang="en-US" sz="2200" dirty="0" smtClean="0"/>
              <a:t> and </a:t>
            </a:r>
            <a:r>
              <a:rPr lang="en-US" sz="2200" i="1" dirty="0" smtClean="0"/>
              <a:t>“you”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Apostles had unique </a:t>
            </a:r>
            <a:r>
              <a:rPr lang="en-US" sz="2200" b="1" i="1" dirty="0" smtClean="0"/>
              <a:t>authority</a:t>
            </a:r>
            <a:r>
              <a:rPr lang="en-US" sz="2200" dirty="0" smtClean="0"/>
              <a:t>, </a:t>
            </a:r>
            <a:r>
              <a:rPr lang="en-US" sz="2200" b="1" i="1" dirty="0" smtClean="0"/>
              <a:t>eye-witness</a:t>
            </a:r>
            <a:r>
              <a:rPr lang="en-US" sz="2200" dirty="0" smtClean="0"/>
              <a:t>, and </a:t>
            </a:r>
            <a:r>
              <a:rPr lang="en-US" sz="2200" b="1" i="1" dirty="0" smtClean="0"/>
              <a:t>miraculous representation</a:t>
            </a:r>
            <a:r>
              <a:rPr lang="en-US" sz="2200" dirty="0" smtClean="0"/>
              <a:t> of Christ (</a:t>
            </a:r>
            <a:r>
              <a:rPr lang="en-US" sz="2200" b="1" dirty="0" smtClean="0">
                <a:solidFill>
                  <a:schemeClr val="accent1"/>
                </a:solidFill>
              </a:rPr>
              <a:t>Mat. 18:18; Eph. 2:20; Acts 1:8, 22; 2:32; II Cor. 12:12</a:t>
            </a:r>
            <a:r>
              <a:rPr lang="en-US" sz="2200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Although we may </a:t>
            </a:r>
            <a:r>
              <a:rPr lang="en-US" sz="2200" b="1" i="1" dirty="0" smtClean="0"/>
              <a:t>likewise</a:t>
            </a:r>
            <a:r>
              <a:rPr lang="en-US" sz="2200" dirty="0" smtClean="0"/>
              <a:t> plea, we have </a:t>
            </a:r>
            <a:r>
              <a:rPr lang="en-US" sz="2200" b="1" i="1" dirty="0" smtClean="0"/>
              <a:t>not</a:t>
            </a:r>
            <a:r>
              <a:rPr lang="en-US" sz="2200" dirty="0" smtClean="0"/>
              <a:t> same </a:t>
            </a:r>
            <a:r>
              <a:rPr lang="en-US" sz="2200" b="1" i="1" dirty="0" smtClean="0"/>
              <a:t>authority</a:t>
            </a:r>
            <a:r>
              <a:rPr lang="en-US" sz="2200" dirty="0" smtClean="0"/>
              <a:t> or </a:t>
            </a:r>
            <a:r>
              <a:rPr lang="en-US" sz="2200" b="1" i="1" dirty="0" smtClean="0"/>
              <a:t>inerrancy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In context, to reject the apostles – Christ’s ambassadors – was to reject God!</a:t>
            </a:r>
          </a:p>
        </p:txBody>
      </p:sp>
    </p:spTree>
    <p:extLst>
      <p:ext uri="{BB962C8B-B14F-4D97-AF65-F5344CB8AC3E}">
        <p14:creationId xmlns:p14="http://schemas.microsoft.com/office/powerpoint/2010/main" val="384192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Jesus Made into a Sinner?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dirty="0"/>
              <a:t>What extreme event manifested the earnestness of God’s plea</a:t>
            </a:r>
            <a:r>
              <a:rPr lang="en-US" dirty="0" smtClean="0"/>
              <a:t>?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For </a:t>
            </a:r>
            <a:r>
              <a:rPr lang="en-US" b="1" i="1" dirty="0"/>
              <a:t>He made Him </a:t>
            </a:r>
            <a:r>
              <a:rPr lang="en-US" b="1" i="1" u="sng" dirty="0"/>
              <a:t>who knew no sin to be sin</a:t>
            </a:r>
            <a:r>
              <a:rPr lang="en-US" b="1" i="1" dirty="0"/>
              <a:t> for us</a:t>
            </a:r>
            <a:r>
              <a:rPr lang="en-US" i="1" dirty="0"/>
              <a:t>, that we might become the righteousness of God in Him.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5:21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Similar wording to other clear references to </a:t>
            </a:r>
            <a:r>
              <a:rPr lang="en-US" i="1" dirty="0" smtClean="0"/>
              <a:t>“sin offering”</a:t>
            </a:r>
            <a:r>
              <a:rPr lang="en-US" dirty="0" smtClean="0"/>
              <a:t>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In </a:t>
            </a:r>
            <a:r>
              <a:rPr lang="en-US" b="1" i="1" dirty="0"/>
              <a:t>burnt offerings </a:t>
            </a:r>
            <a:r>
              <a:rPr lang="en-US" i="1" dirty="0"/>
              <a:t>and </a:t>
            </a:r>
            <a:r>
              <a:rPr lang="en-US" b="1" i="1" u="sng" dirty="0">
                <a:solidFill>
                  <a:schemeClr val="accent1"/>
                </a:solidFill>
              </a:rPr>
              <a:t>sacrifices</a:t>
            </a:r>
            <a:r>
              <a:rPr lang="en-US" b="1" i="1" u="sng" dirty="0"/>
              <a:t> for sin</a:t>
            </a:r>
            <a:r>
              <a:rPr lang="en-US" b="1" i="1" dirty="0"/>
              <a:t> </a:t>
            </a:r>
            <a:r>
              <a:rPr lang="en-US" i="1" dirty="0"/>
              <a:t>(Gr., </a:t>
            </a:r>
            <a:r>
              <a:rPr lang="en-US" b="1" i="1" dirty="0" err="1"/>
              <a:t>peri</a:t>
            </a:r>
            <a:r>
              <a:rPr lang="en-US" b="1" i="1" dirty="0"/>
              <a:t> hamartia </a:t>
            </a:r>
            <a:r>
              <a:rPr lang="en-US" i="1" dirty="0"/>
              <a:t>[for sin])You had no pleasure. … Previously saying, “Sacrifice and offering, burnt offerings, and </a:t>
            </a:r>
            <a:r>
              <a:rPr lang="en-US" b="1" i="1" u="sng" dirty="0">
                <a:solidFill>
                  <a:schemeClr val="accent1"/>
                </a:solidFill>
              </a:rPr>
              <a:t>offerings</a:t>
            </a:r>
            <a:r>
              <a:rPr lang="en-US" b="1" i="1" u="sng" dirty="0"/>
              <a:t> for sin</a:t>
            </a:r>
            <a:r>
              <a:rPr lang="en-US" b="1" i="1" dirty="0"/>
              <a:t> </a:t>
            </a:r>
            <a:r>
              <a:rPr lang="en-US" i="1" dirty="0"/>
              <a:t>(Gr., </a:t>
            </a:r>
            <a:r>
              <a:rPr lang="en-US" b="1" i="1" dirty="0" err="1"/>
              <a:t>peri</a:t>
            </a:r>
            <a:r>
              <a:rPr lang="en-US" b="1" i="1" dirty="0"/>
              <a:t> hamartia</a:t>
            </a:r>
            <a:r>
              <a:rPr lang="en-US" i="1" dirty="0"/>
              <a:t>) You did not desire, nor had pleasure in </a:t>
            </a:r>
            <a:r>
              <a:rPr lang="en-US" i="1" dirty="0" smtClean="0"/>
              <a:t>them” </a:t>
            </a:r>
            <a:r>
              <a:rPr lang="en-US" i="1" dirty="0"/>
              <a:t>(which are offered according to the law),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Hebrews 10:6-8</a:t>
            </a:r>
            <a:r>
              <a:rPr lang="en-US" dirty="0"/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 smtClean="0"/>
              <a:t>… God </a:t>
            </a:r>
            <a:r>
              <a:rPr lang="en-US" i="1" dirty="0"/>
              <a:t>did: sending His own Son in the likeness of sinful flesh and as an </a:t>
            </a:r>
            <a:r>
              <a:rPr lang="en-US" b="1" i="1" u="sng" dirty="0">
                <a:solidFill>
                  <a:schemeClr val="accent1"/>
                </a:solidFill>
              </a:rPr>
              <a:t>offering</a:t>
            </a:r>
            <a:r>
              <a:rPr lang="en-US" b="1" i="1" u="sng" dirty="0"/>
              <a:t> for sin</a:t>
            </a:r>
            <a:r>
              <a:rPr lang="en-US" i="1" dirty="0"/>
              <a:t> (Gr., </a:t>
            </a:r>
            <a:r>
              <a:rPr lang="en-US" i="1" dirty="0" err="1"/>
              <a:t>peri</a:t>
            </a:r>
            <a:r>
              <a:rPr lang="en-US" i="1" dirty="0"/>
              <a:t> hamartia), He condemned sin in the flesh,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Romans 8:3</a:t>
            </a:r>
            <a:r>
              <a:rPr lang="en-US" b="1" dirty="0"/>
              <a:t> NAS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Becoming Righteousness of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dirty="0"/>
              <a:t>What extreme event manifested the earnestness of God’s plea</a:t>
            </a:r>
            <a:r>
              <a:rPr lang="en-US" dirty="0" smtClean="0"/>
              <a:t>?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For </a:t>
            </a:r>
            <a:r>
              <a:rPr lang="en-US" b="1" i="1" dirty="0"/>
              <a:t>He made Him </a:t>
            </a:r>
            <a:r>
              <a:rPr lang="en-US" b="1" i="1" u="sng" dirty="0"/>
              <a:t>who knew no sin to be sin</a:t>
            </a:r>
            <a:r>
              <a:rPr lang="en-US" b="1" i="1" dirty="0"/>
              <a:t> for us</a:t>
            </a:r>
            <a:r>
              <a:rPr lang="en-US" i="1" dirty="0"/>
              <a:t>, that </a:t>
            </a:r>
            <a:r>
              <a:rPr lang="en-US" b="1" i="1" u="sng" dirty="0"/>
              <a:t>we</a:t>
            </a:r>
            <a:r>
              <a:rPr lang="en-US" b="1" i="1" dirty="0"/>
              <a:t> might become the righteousness of God in Him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5:21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Similar wording to other clear references to </a:t>
            </a:r>
            <a:r>
              <a:rPr lang="en-US" i="1" dirty="0" smtClean="0"/>
              <a:t>“sin offering”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Hebrews 10:6-8; Romans 8:3</a:t>
            </a:r>
            <a:r>
              <a:rPr lang="en-US" dirty="0" smtClean="0"/>
              <a:t>; see also, </a:t>
            </a:r>
            <a:r>
              <a:rPr lang="en-US" b="1" dirty="0"/>
              <a:t>LXX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Lev. 4:</a:t>
            </a:r>
            <a:r>
              <a:rPr lang="en-US" b="1" u="sng" dirty="0" smtClean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, 24; 5:12; Num. 6:14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Who is the </a:t>
            </a:r>
            <a:r>
              <a:rPr lang="en-US" i="1" dirty="0" smtClean="0"/>
              <a:t>“we”</a:t>
            </a:r>
            <a:r>
              <a:rPr lang="en-US" dirty="0" smtClean="0"/>
              <a:t>, who were made into </a:t>
            </a:r>
            <a:r>
              <a:rPr lang="en-US" i="1" dirty="0" smtClean="0"/>
              <a:t>“the righteousness of God”</a:t>
            </a:r>
            <a:r>
              <a:rPr lang="en-US" dirty="0" smtClean="0"/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i="1" dirty="0" smtClean="0"/>
              <a:t>Chain of Reconciliation: </a:t>
            </a:r>
            <a:r>
              <a:rPr lang="en-US" dirty="0" smtClean="0"/>
              <a:t>God </a:t>
            </a:r>
            <a:r>
              <a:rPr lang="en-US" dirty="0"/>
              <a:t>Reconciling </a:t>
            </a:r>
            <a:r>
              <a:rPr lang="en-US" dirty="0">
                <a:solidFill>
                  <a:schemeClr val="accent1"/>
                </a:solidFill>
              </a:rPr>
              <a:t>→</a:t>
            </a:r>
            <a:r>
              <a:rPr lang="en-US" dirty="0"/>
              <a:t> In Christ </a:t>
            </a:r>
            <a:r>
              <a:rPr lang="en-US" dirty="0">
                <a:solidFill>
                  <a:schemeClr val="accent1"/>
                </a:solidFill>
              </a:rPr>
              <a:t>→</a:t>
            </a:r>
            <a:r>
              <a:rPr lang="en-US" dirty="0"/>
              <a:t> Word of Reconciliation </a:t>
            </a:r>
            <a:r>
              <a:rPr lang="en-US" dirty="0">
                <a:solidFill>
                  <a:schemeClr val="accent1"/>
                </a:solidFill>
              </a:rPr>
              <a:t>→</a:t>
            </a:r>
            <a:r>
              <a:rPr lang="en-US" dirty="0"/>
              <a:t> Apostles and </a:t>
            </a:r>
            <a:r>
              <a:rPr lang="en-US" dirty="0" smtClean="0"/>
              <a:t>Prophets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i="1" dirty="0" smtClean="0"/>
              <a:t>“We”</a:t>
            </a:r>
            <a:r>
              <a:rPr lang="en-US" dirty="0" smtClean="0"/>
              <a:t> refers to apostles, who received the </a:t>
            </a:r>
            <a:r>
              <a:rPr lang="en-US" i="1" dirty="0" smtClean="0"/>
              <a:t>“ministry of reconciliation” </a:t>
            </a:r>
            <a:r>
              <a:rPr lang="en-US" dirty="0" smtClean="0"/>
              <a:t>and the </a:t>
            </a:r>
            <a:r>
              <a:rPr lang="en-US" i="1" dirty="0" smtClean="0"/>
              <a:t>“ministry of righteousness”.</a:t>
            </a:r>
            <a:r>
              <a:rPr lang="en-US" dirty="0" smtClean="0"/>
              <a:t> (Contrast with </a:t>
            </a:r>
            <a:r>
              <a:rPr lang="en-US" b="1" dirty="0" smtClean="0">
                <a:solidFill>
                  <a:schemeClr val="accent1"/>
                </a:solidFill>
              </a:rPr>
              <a:t>3:18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1"/>
                </a:solidFill>
              </a:rPr>
              <a:t>5:10</a:t>
            </a:r>
            <a:r>
              <a:rPr lang="en-US" dirty="0" smtClean="0"/>
              <a:t>.)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Through the gospel, the apostles were </a:t>
            </a:r>
            <a:r>
              <a:rPr lang="en-US" b="1" i="1" dirty="0" smtClean="0"/>
              <a:t>agents</a:t>
            </a:r>
            <a:r>
              <a:rPr lang="en-US" dirty="0" smtClean="0"/>
              <a:t> of God’s righteousness.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Profound conclusion to apostles’ </a:t>
            </a:r>
            <a:r>
              <a:rPr lang="en-US" b="1" i="1" dirty="0" smtClean="0"/>
              <a:t>unique</a:t>
            </a:r>
            <a:r>
              <a:rPr lang="en-US" dirty="0" smtClean="0"/>
              <a:t> relevance and </a:t>
            </a:r>
            <a:r>
              <a:rPr lang="en-US" b="1" i="1" dirty="0" smtClean="0"/>
              <a:t>authority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7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“For we must all appear 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Why was it critical to be </a:t>
            </a:r>
            <a:r>
              <a:rPr lang="en-US" i="1" dirty="0"/>
              <a:t>“well pleasing to Him</a:t>
            </a:r>
            <a:r>
              <a:rPr lang="en-US" i="1" dirty="0" smtClean="0"/>
              <a:t>”</a:t>
            </a:r>
            <a:r>
              <a:rPr lang="en-US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Therefore </a:t>
            </a:r>
            <a:r>
              <a:rPr lang="en-US" i="1" dirty="0"/>
              <a:t>we make it our aim, </a:t>
            </a:r>
            <a:r>
              <a:rPr lang="en-US" b="1" i="1" dirty="0"/>
              <a:t>whether present or absent, </a:t>
            </a:r>
            <a:r>
              <a:rPr lang="en-US" b="1" i="1" u="sng" dirty="0"/>
              <a:t>to be well pleasing to Him</a:t>
            </a:r>
            <a:r>
              <a:rPr lang="en-US" b="1" i="1" u="sng" dirty="0" smtClean="0"/>
              <a:t>. For </a:t>
            </a:r>
            <a:r>
              <a:rPr lang="en-US" b="1" i="1" u="sng" dirty="0">
                <a:solidFill>
                  <a:schemeClr val="accent1"/>
                </a:solidFill>
              </a:rPr>
              <a:t>we</a:t>
            </a:r>
            <a:r>
              <a:rPr lang="en-US" b="1" i="1" u="sng" dirty="0"/>
              <a:t> must </a:t>
            </a:r>
            <a:r>
              <a:rPr lang="en-US" b="1" i="1" u="sng" dirty="0">
                <a:solidFill>
                  <a:schemeClr val="accent1"/>
                </a:solidFill>
              </a:rPr>
              <a:t>all</a:t>
            </a:r>
            <a:r>
              <a:rPr lang="en-US" b="1" i="1" u="sng" dirty="0"/>
              <a:t> appear</a:t>
            </a:r>
            <a:r>
              <a:rPr lang="en-US" b="1" i="1" dirty="0"/>
              <a:t> before the judgment seat of Christ</a:t>
            </a:r>
            <a:r>
              <a:rPr lang="en-US" i="1" dirty="0"/>
              <a:t>, that </a:t>
            </a:r>
            <a:r>
              <a:rPr lang="en-US" b="1" i="1" dirty="0"/>
              <a:t>each one may receive the things done in the body, </a:t>
            </a:r>
            <a:r>
              <a:rPr lang="en-US" b="1" i="1" u="sng" dirty="0"/>
              <a:t>according to what he has done</a:t>
            </a:r>
            <a:r>
              <a:rPr lang="en-US" b="1" i="1" dirty="0"/>
              <a:t>, whether good or bad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5:9-10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Everyone – including the apostles – would be judged for their actions.</a:t>
            </a:r>
          </a:p>
          <a:p>
            <a:pPr>
              <a:spcBef>
                <a:spcPts val="0"/>
              </a:spcBef>
            </a:pPr>
            <a:r>
              <a:rPr lang="en-US" b="1" i="1" dirty="0" smtClean="0"/>
              <a:t>Not</a:t>
            </a:r>
            <a:r>
              <a:rPr lang="en-US" dirty="0" smtClean="0"/>
              <a:t> based on ancestors’ actions – </a:t>
            </a:r>
            <a:r>
              <a:rPr lang="en-US" b="1" i="1" dirty="0" smtClean="0"/>
              <a:t>no</a:t>
            </a:r>
            <a:r>
              <a:rPr lang="en-US" dirty="0" smtClean="0"/>
              <a:t> total, inherited depravity!</a:t>
            </a:r>
          </a:p>
          <a:p>
            <a:pPr>
              <a:spcBef>
                <a:spcPts val="0"/>
              </a:spcBef>
            </a:pPr>
            <a:r>
              <a:rPr lang="en-US" b="1" i="1" dirty="0" smtClean="0"/>
              <a:t>Not</a:t>
            </a:r>
            <a:r>
              <a:rPr lang="en-US" dirty="0" smtClean="0"/>
              <a:t> based on just on intent - but actions, </a:t>
            </a:r>
            <a:r>
              <a:rPr lang="en-US" i="1" dirty="0" smtClean="0"/>
              <a:t>“things done”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Mt.7:21-23</a:t>
            </a:r>
            <a:r>
              <a:rPr lang="en-US" dirty="0" smtClean="0"/>
              <a:t>)!</a:t>
            </a:r>
            <a:endParaRPr lang="en-US" b="1" i="1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Our individual judgment will be based on what we </a:t>
            </a:r>
            <a:r>
              <a:rPr lang="en-US" b="1" i="1" dirty="0" smtClean="0"/>
              <a:t>alone</a:t>
            </a:r>
            <a:r>
              <a:rPr lang="en-US" dirty="0" smtClean="0"/>
              <a:t> </a:t>
            </a:r>
            <a:r>
              <a:rPr lang="en-US" b="1" i="1" u="sng" dirty="0" smtClean="0"/>
              <a:t>do</a:t>
            </a:r>
            <a:r>
              <a:rPr lang="en-US" dirty="0" smtClean="0"/>
              <a:t> </a:t>
            </a:r>
            <a:r>
              <a:rPr lang="en-US" i="1" dirty="0" smtClean="0"/>
              <a:t>“in the body”</a:t>
            </a:r>
            <a:r>
              <a:rPr lang="en-US" dirty="0"/>
              <a:t> </a:t>
            </a:r>
            <a:r>
              <a:rPr lang="en-US" dirty="0" smtClean="0"/>
              <a:t>– not unconditional election!</a:t>
            </a:r>
          </a:p>
        </p:txBody>
      </p:sp>
    </p:spTree>
    <p:extLst>
      <p:ext uri="{BB962C8B-B14F-4D97-AF65-F5344CB8AC3E}">
        <p14:creationId xmlns:p14="http://schemas.microsoft.com/office/powerpoint/2010/main" val="35269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“Knowing the terror of the Lord”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200"/>
              </a:spcBef>
              <a:buFont typeface="+mj-lt"/>
              <a:buAutoNum type="arabicPeriod" startAt="2"/>
            </a:pPr>
            <a:r>
              <a:rPr lang="en-US" dirty="0"/>
              <a:t>Why did Paul preach the gospel with such urgency and fervor?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i="1" u="sng" dirty="0" smtClean="0"/>
              <a:t>Knowing</a:t>
            </a:r>
            <a:r>
              <a:rPr lang="en-US" b="1" i="1" u="sng" dirty="0"/>
              <a:t>, therefore, the </a:t>
            </a:r>
            <a:r>
              <a:rPr lang="en-US" b="1" i="1" u="sng" dirty="0">
                <a:solidFill>
                  <a:schemeClr val="accent1"/>
                </a:solidFill>
              </a:rPr>
              <a:t>terror</a:t>
            </a:r>
            <a:r>
              <a:rPr lang="en-US" b="1" i="1" u="sng" dirty="0"/>
              <a:t> of the Lord</a:t>
            </a:r>
            <a:r>
              <a:rPr lang="en-US" b="1" i="1" dirty="0"/>
              <a:t>, we persuade men</a:t>
            </a:r>
            <a:r>
              <a:rPr lang="en-US" i="1" dirty="0"/>
              <a:t>; but </a:t>
            </a:r>
            <a:r>
              <a:rPr lang="en-US" b="1" i="1" dirty="0"/>
              <a:t>we are well known to God</a:t>
            </a:r>
            <a:r>
              <a:rPr lang="en-US" i="1" dirty="0"/>
              <a:t>, and </a:t>
            </a:r>
            <a:r>
              <a:rPr lang="en-US" b="1" i="1" dirty="0"/>
              <a:t>I </a:t>
            </a:r>
            <a:r>
              <a:rPr lang="en-US" b="1" i="1" u="sng" dirty="0"/>
              <a:t>also trust are well known in your consciences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5:11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200"/>
              </a:spcBef>
            </a:pPr>
            <a:r>
              <a:rPr lang="en-US" dirty="0" smtClean="0"/>
              <a:t>Because men were lost and in jeopardy!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What about God’s </a:t>
            </a:r>
            <a:r>
              <a:rPr lang="en-US" b="1" i="1" dirty="0" smtClean="0"/>
              <a:t>grace </a:t>
            </a:r>
            <a:r>
              <a:rPr lang="en-US" dirty="0" smtClean="0"/>
              <a:t>and</a:t>
            </a:r>
            <a:r>
              <a:rPr lang="en-US" b="1" i="1" dirty="0" smtClean="0"/>
              <a:t> mercy </a:t>
            </a:r>
            <a:r>
              <a:rPr lang="en-US" dirty="0" smtClean="0"/>
              <a:t>and</a:t>
            </a:r>
            <a:r>
              <a:rPr lang="en-US" b="1" i="1" dirty="0" smtClean="0"/>
              <a:t> love</a:t>
            </a:r>
            <a:r>
              <a:rPr lang="en-US" dirty="0" smtClean="0"/>
              <a:t>?!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Beyond the cross, the apostles’ ministry </a:t>
            </a:r>
            <a:r>
              <a:rPr lang="en-US" b="1" i="1" dirty="0" smtClean="0"/>
              <a:t>was</a:t>
            </a:r>
            <a:r>
              <a:rPr lang="en-US" dirty="0" smtClean="0"/>
              <a:t> God’s grace, mercy, and love (</a:t>
            </a:r>
            <a:r>
              <a:rPr lang="en-US" b="1" dirty="0" smtClean="0">
                <a:solidFill>
                  <a:schemeClr val="accent1"/>
                </a:solidFill>
              </a:rPr>
              <a:t>2:14-16; 4:3-11</a:t>
            </a:r>
            <a:r>
              <a:rPr lang="en-US" dirty="0" smtClean="0"/>
              <a:t>).  If rejected, there only remains </a:t>
            </a:r>
            <a:r>
              <a:rPr lang="en-US" i="1" dirty="0" smtClean="0"/>
              <a:t>“</a:t>
            </a:r>
            <a:r>
              <a:rPr lang="en-US" b="1" i="1" dirty="0" smtClean="0">
                <a:solidFill>
                  <a:schemeClr val="accent1"/>
                </a:solidFill>
              </a:rPr>
              <a:t>terror</a:t>
            </a:r>
            <a:r>
              <a:rPr lang="en-US" i="1" dirty="0" smtClean="0"/>
              <a:t>”</a:t>
            </a:r>
            <a:r>
              <a:rPr lang="en-US" dirty="0" smtClean="0"/>
              <a:t>!</a:t>
            </a:r>
          </a:p>
          <a:p>
            <a:pPr>
              <a:spcBef>
                <a:spcPts val="200"/>
              </a:spcBef>
            </a:pPr>
            <a:r>
              <a:rPr lang="en-US" dirty="0"/>
              <a:t>If the apostles reacted to the Lord’s terror, then why should we </a:t>
            </a:r>
            <a:r>
              <a:rPr lang="en-US" b="1" i="1" dirty="0"/>
              <a:t>not</a:t>
            </a:r>
            <a:r>
              <a:rPr lang="en-US" dirty="0" smtClean="0"/>
              <a:t>?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Applications?  Lessons for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1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“To boast on our behalf”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dirty="0"/>
              <a:t>Was Paul defending himself to the Corinthians?  Explain.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</a:t>
            </a:r>
            <a:r>
              <a:rPr lang="en-US" b="1" i="1" dirty="0"/>
              <a:t>we </a:t>
            </a:r>
            <a:r>
              <a:rPr lang="en-US" b="1" i="1" u="sng" dirty="0"/>
              <a:t>do not commend ourselves</a:t>
            </a:r>
            <a:r>
              <a:rPr lang="en-US" b="1" i="1" dirty="0"/>
              <a:t> again to you, but </a:t>
            </a:r>
            <a:r>
              <a:rPr lang="en-US" b="1" i="1" u="sng" dirty="0"/>
              <a:t>give you opportunity to boast</a:t>
            </a:r>
            <a:r>
              <a:rPr lang="en-US" b="1" i="1" dirty="0"/>
              <a:t> on our behalf, that you </a:t>
            </a:r>
            <a:r>
              <a:rPr lang="en-US" b="1" i="1" u="sng" dirty="0"/>
              <a:t>may have an answer</a:t>
            </a:r>
            <a:r>
              <a:rPr lang="en-US" b="1" i="1" dirty="0"/>
              <a:t> for those who </a:t>
            </a:r>
            <a:r>
              <a:rPr lang="en-US" b="1" i="1" u="sng" dirty="0"/>
              <a:t>boast in appearance and not in heart</a:t>
            </a:r>
            <a:r>
              <a:rPr lang="en-US" i="1" dirty="0" smtClean="0"/>
              <a:t>.  For </a:t>
            </a:r>
            <a:r>
              <a:rPr lang="en-US" b="1" i="1" u="sng" dirty="0"/>
              <a:t>if</a:t>
            </a:r>
            <a:r>
              <a:rPr lang="en-US" b="1" i="1" dirty="0"/>
              <a:t> we are beside ourselves, </a:t>
            </a:r>
            <a:r>
              <a:rPr lang="en-US" b="1" i="1" u="sng" dirty="0"/>
              <a:t>it is for God</a:t>
            </a:r>
            <a:r>
              <a:rPr lang="en-US" i="1" dirty="0"/>
              <a:t>; or </a:t>
            </a:r>
            <a:r>
              <a:rPr lang="en-US" b="1" i="1" u="sng" dirty="0"/>
              <a:t>if</a:t>
            </a:r>
            <a:r>
              <a:rPr lang="en-US" b="1" i="1" dirty="0"/>
              <a:t> we are of sound mind, </a:t>
            </a:r>
            <a:r>
              <a:rPr lang="en-US" b="1" i="1" u="sng" dirty="0"/>
              <a:t>it is for you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5:12-13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No, he was providing a defense to those, who </a:t>
            </a:r>
            <a:r>
              <a:rPr lang="en-US" b="1" i="1" dirty="0" smtClean="0"/>
              <a:t>wanted</a:t>
            </a:r>
            <a:r>
              <a:rPr lang="en-US" dirty="0" smtClean="0"/>
              <a:t> to defend him.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/>
              <a:t>But the LORD said to Samuel, </a:t>
            </a:r>
            <a:r>
              <a:rPr lang="en-US" i="1" dirty="0" smtClean="0"/>
              <a:t>“</a:t>
            </a:r>
            <a:r>
              <a:rPr lang="en-US" b="1" i="1" dirty="0" smtClean="0"/>
              <a:t>Do </a:t>
            </a:r>
            <a:r>
              <a:rPr lang="en-US" b="1" i="1" dirty="0"/>
              <a:t>not look at his appearance </a:t>
            </a:r>
            <a:r>
              <a:rPr lang="en-US" i="1" dirty="0"/>
              <a:t>or at the height of his stature, because I have refused him. </a:t>
            </a:r>
            <a:r>
              <a:rPr lang="en-US" b="1" i="1" dirty="0"/>
              <a:t>For the LORD does not see as man sees</a:t>
            </a:r>
            <a:r>
              <a:rPr lang="en-US" i="1" dirty="0"/>
              <a:t>; for </a:t>
            </a:r>
            <a:r>
              <a:rPr lang="en-US" b="1" i="1" dirty="0"/>
              <a:t>man looks at the </a:t>
            </a:r>
            <a:r>
              <a:rPr lang="en-US" b="1" i="1" u="sng" dirty="0"/>
              <a:t>outward appearance</a:t>
            </a:r>
            <a:r>
              <a:rPr lang="en-US" b="1" i="1" dirty="0"/>
              <a:t>, but </a:t>
            </a:r>
            <a:r>
              <a:rPr lang="en-US" b="1" i="1" u="sng" dirty="0"/>
              <a:t>the LORD looks at the heart</a:t>
            </a:r>
            <a:r>
              <a:rPr lang="en-US" i="1" dirty="0" smtClean="0"/>
              <a:t>.”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I Samuel </a:t>
            </a:r>
            <a:r>
              <a:rPr lang="en-US" b="1" dirty="0" smtClean="0">
                <a:solidFill>
                  <a:schemeClr val="accent1"/>
                </a:solidFill>
              </a:rPr>
              <a:t>16:7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9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“To boast on our behalf”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dirty="0"/>
              <a:t>Was Paul defending himself to the Corinthians?  Explain.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</a:t>
            </a:r>
            <a:r>
              <a:rPr lang="en-US" b="1" i="1" dirty="0"/>
              <a:t>we </a:t>
            </a:r>
            <a:r>
              <a:rPr lang="en-US" b="1" i="1" u="sng" dirty="0"/>
              <a:t>do not commend ourselves</a:t>
            </a:r>
            <a:r>
              <a:rPr lang="en-US" b="1" i="1" dirty="0"/>
              <a:t> again to you, but </a:t>
            </a:r>
            <a:r>
              <a:rPr lang="en-US" b="1" i="1" u="sng" dirty="0"/>
              <a:t>give you opportunity to boast</a:t>
            </a:r>
            <a:r>
              <a:rPr lang="en-US" b="1" i="1" dirty="0"/>
              <a:t> on our behalf, that you </a:t>
            </a:r>
            <a:r>
              <a:rPr lang="en-US" b="1" i="1" u="sng" dirty="0"/>
              <a:t>may have an answer</a:t>
            </a:r>
            <a:r>
              <a:rPr lang="en-US" b="1" i="1" dirty="0"/>
              <a:t> for those who </a:t>
            </a:r>
            <a:r>
              <a:rPr lang="en-US" b="1" i="1" u="sng" dirty="0"/>
              <a:t>boast in appearance and not in heart</a:t>
            </a:r>
            <a:r>
              <a:rPr lang="en-US" i="1" dirty="0" smtClean="0"/>
              <a:t>.  For </a:t>
            </a:r>
            <a:r>
              <a:rPr lang="en-US" b="1" i="1" u="sng" dirty="0"/>
              <a:t>if</a:t>
            </a:r>
            <a:r>
              <a:rPr lang="en-US" b="1" i="1" dirty="0"/>
              <a:t> we are beside ourselves, </a:t>
            </a:r>
            <a:r>
              <a:rPr lang="en-US" b="1" i="1" u="sng" dirty="0"/>
              <a:t>it is for God</a:t>
            </a:r>
            <a:r>
              <a:rPr lang="en-US" i="1" dirty="0"/>
              <a:t>; or </a:t>
            </a:r>
            <a:r>
              <a:rPr lang="en-US" b="1" i="1" u="sng" dirty="0"/>
              <a:t>if</a:t>
            </a:r>
            <a:r>
              <a:rPr lang="en-US" b="1" i="1" dirty="0"/>
              <a:t> we are of sound mind, </a:t>
            </a:r>
            <a:r>
              <a:rPr lang="en-US" b="1" i="1" u="sng" dirty="0"/>
              <a:t>it is for you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5:12-13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No, he was providing a defense to those, who </a:t>
            </a:r>
            <a:r>
              <a:rPr lang="en-US" b="1" i="1" dirty="0" smtClean="0"/>
              <a:t>wanted</a:t>
            </a:r>
            <a:r>
              <a:rPr lang="en-US" dirty="0" smtClean="0"/>
              <a:t> to defend him.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Different basis in boast: </a:t>
            </a:r>
            <a:r>
              <a:rPr lang="en-US" i="1" dirty="0" smtClean="0"/>
              <a:t>“appearance”</a:t>
            </a:r>
            <a:r>
              <a:rPr lang="en-US" dirty="0" smtClean="0"/>
              <a:t> versus </a:t>
            </a:r>
            <a:r>
              <a:rPr lang="en-US" i="1" dirty="0" smtClean="0"/>
              <a:t>“heart”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I Sam. 16:7</a:t>
            </a:r>
            <a:r>
              <a:rPr lang="en-US" dirty="0" smtClean="0"/>
              <a:t>).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Explains why Paul chose the course of defense pursued in this epistle.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Paul was confident in his correctness.  They only benefited, </a:t>
            </a:r>
            <a:r>
              <a:rPr lang="en-US" b="1" i="1" dirty="0" smtClean="0"/>
              <a:t>if</a:t>
            </a:r>
            <a:r>
              <a:rPr lang="en-US" dirty="0" smtClean="0"/>
              <a:t>  they recognized Paul as being of </a:t>
            </a:r>
            <a:r>
              <a:rPr lang="en-US" i="1" dirty="0" smtClean="0"/>
              <a:t>“sound mind”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Acts 26:24-25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2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Logically Compelling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5"/>
            </a:pPr>
            <a:r>
              <a:rPr lang="en-US" dirty="0"/>
              <a:t>What can we conclude from the fact that </a:t>
            </a:r>
            <a:r>
              <a:rPr lang="en-US" i="1" dirty="0"/>
              <a:t>“One died for all</a:t>
            </a:r>
            <a:r>
              <a:rPr lang="en-US" i="1" dirty="0" smtClean="0"/>
              <a:t>”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b="1" i="1" dirty="0" smtClean="0"/>
              <a:t>For </a:t>
            </a:r>
            <a:r>
              <a:rPr lang="en-US" b="1" i="1" dirty="0"/>
              <a:t>the </a:t>
            </a:r>
            <a:r>
              <a:rPr lang="en-US" b="1" i="1" u="sng" dirty="0"/>
              <a:t>love of Christ compels us</a:t>
            </a:r>
            <a:r>
              <a:rPr lang="en-US" b="1" i="1" dirty="0"/>
              <a:t>, because we judge thus: that if One died for all, </a:t>
            </a:r>
            <a:r>
              <a:rPr lang="en-US" b="1" i="1" u="sng" dirty="0"/>
              <a:t>then all died</a:t>
            </a:r>
            <a:r>
              <a:rPr lang="en-US" i="1" dirty="0" smtClean="0"/>
              <a:t>; and </a:t>
            </a:r>
            <a:r>
              <a:rPr lang="en-US" i="1" dirty="0"/>
              <a:t>He died for all, that those who live should live no longer for themselves, but for Him who died for them and rose again</a:t>
            </a:r>
            <a:r>
              <a:rPr lang="en-US" i="1" dirty="0" smtClean="0"/>
              <a:t>.  Therefore</a:t>
            </a:r>
            <a:r>
              <a:rPr lang="en-US" i="1" dirty="0"/>
              <a:t>, from now on, we regard no one according to the flesh. Even though we have known Christ according to the flesh, yet now we know Him thus no longer.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5:14-16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b="1" i="1" dirty="0" smtClean="0"/>
              <a:t>Inference:</a:t>
            </a:r>
            <a:r>
              <a:rPr lang="en-US" dirty="0" smtClean="0"/>
              <a:t>  Why would one die for those </a:t>
            </a:r>
            <a:r>
              <a:rPr lang="en-US" b="1" i="1" dirty="0" smtClean="0"/>
              <a:t>not</a:t>
            </a:r>
            <a:r>
              <a:rPr lang="en-US" dirty="0" smtClean="0"/>
              <a:t> in danger of death?  If Jesus died </a:t>
            </a:r>
            <a:r>
              <a:rPr lang="en-US" b="1" i="1" dirty="0" smtClean="0"/>
              <a:t>for all</a:t>
            </a:r>
            <a:r>
              <a:rPr lang="en-US" dirty="0" smtClean="0"/>
              <a:t>, then </a:t>
            </a:r>
            <a:r>
              <a:rPr lang="en-US" b="1" i="1" dirty="0" smtClean="0"/>
              <a:t>all</a:t>
            </a:r>
            <a:r>
              <a:rPr lang="en-US" dirty="0" smtClean="0"/>
              <a:t> must have </a:t>
            </a:r>
            <a:r>
              <a:rPr lang="en-US" b="1" i="1" dirty="0" smtClean="0"/>
              <a:t>already</a:t>
            </a:r>
            <a:r>
              <a:rPr lang="en-US" dirty="0" smtClean="0"/>
              <a:t> been as good as dead!</a:t>
            </a:r>
          </a:p>
          <a:p>
            <a:pPr lvl="0"/>
            <a:r>
              <a:rPr lang="en-US" dirty="0" smtClean="0"/>
              <a:t>How would this </a:t>
            </a:r>
            <a:r>
              <a:rPr lang="en-US" i="1" dirty="0" smtClean="0"/>
              <a:t>“love of Christ”</a:t>
            </a:r>
            <a:r>
              <a:rPr lang="en-US" dirty="0" smtClean="0"/>
              <a:t> compelled Paul? … What about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5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Logically Compelling Love</a:t>
            </a:r>
            <a:endParaRPr lang="en-US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How would this </a:t>
            </a:r>
            <a:r>
              <a:rPr lang="en-US" i="1" dirty="0"/>
              <a:t>“love of Christ”</a:t>
            </a:r>
            <a:r>
              <a:rPr lang="en-US" dirty="0"/>
              <a:t> compelled Paul? … What about us?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i="1" dirty="0" smtClean="0"/>
              <a:t>For </a:t>
            </a:r>
            <a:r>
              <a:rPr lang="en-US" b="1" i="1" dirty="0"/>
              <a:t>the </a:t>
            </a:r>
            <a:r>
              <a:rPr lang="en-US" b="1" i="1" u="sng" dirty="0"/>
              <a:t>love of Christ compels us</a:t>
            </a:r>
            <a:r>
              <a:rPr lang="en-US" b="1" i="1" dirty="0"/>
              <a:t>, because we judge thus: </a:t>
            </a:r>
            <a:r>
              <a:rPr lang="en-US" i="1" dirty="0"/>
              <a:t>that if One died for all, then all died</a:t>
            </a:r>
            <a:r>
              <a:rPr lang="en-US" i="1" dirty="0" smtClean="0"/>
              <a:t>; and </a:t>
            </a:r>
            <a:r>
              <a:rPr lang="en-US" i="1" dirty="0"/>
              <a:t>He died for all, </a:t>
            </a:r>
            <a:r>
              <a:rPr lang="en-US" b="1" i="1" dirty="0"/>
              <a:t>that those who live </a:t>
            </a:r>
            <a:r>
              <a:rPr lang="en-US" b="1" i="1" u="sng" dirty="0"/>
              <a:t>should live no longer for themselves, but for Him who died for them</a:t>
            </a:r>
            <a:r>
              <a:rPr lang="en-US" b="1" i="1" dirty="0"/>
              <a:t> and rose again</a:t>
            </a:r>
            <a:r>
              <a:rPr lang="en-US" b="1" i="1" dirty="0" smtClean="0"/>
              <a:t>.  </a:t>
            </a:r>
            <a:r>
              <a:rPr lang="en-US" i="1" dirty="0" smtClean="0"/>
              <a:t>Therefore</a:t>
            </a:r>
            <a:r>
              <a:rPr lang="en-US" i="1" dirty="0"/>
              <a:t>, from now on, we regard no one according to the flesh. Even though we have known Christ according to the flesh, yet now we know Him thus no longer.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5:14-16</a:t>
            </a:r>
            <a:r>
              <a:rPr lang="en-US" dirty="0" smtClean="0"/>
              <a:t>)</a:t>
            </a:r>
            <a:endParaRPr lang="en-US" dirty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b="1" i="1" dirty="0" smtClean="0"/>
              <a:t>Inference:</a:t>
            </a:r>
            <a:r>
              <a:rPr lang="en-US" dirty="0" smtClean="0"/>
              <a:t>  If redeemed from death, then we </a:t>
            </a:r>
            <a:r>
              <a:rPr lang="en-US" b="1" i="1" dirty="0" smtClean="0"/>
              <a:t>belong</a:t>
            </a:r>
            <a:r>
              <a:rPr lang="en-US" dirty="0" smtClean="0"/>
              <a:t> to Him, and we </a:t>
            </a:r>
            <a:r>
              <a:rPr lang="en-US" b="1" i="1" dirty="0" smtClean="0"/>
              <a:t>must</a:t>
            </a:r>
            <a:r>
              <a:rPr lang="en-US" dirty="0" smtClean="0"/>
              <a:t> love what He loves as He loves.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What does our life reveal about our love for those Christ died to save?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Will we </a:t>
            </a:r>
            <a:r>
              <a:rPr lang="en-US" i="1" dirty="0" smtClean="0"/>
              <a:t>“feed His sheep”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John 21:15-17; 10:11-13; I Corinthians 13:8; I John 4:19-21</a:t>
            </a:r>
            <a:r>
              <a:rPr lang="en-US" dirty="0" smtClean="0"/>
              <a:t>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9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/>
              <a:t>“Regard no one according to flesh”</a:t>
            </a:r>
            <a:endParaRPr lang="en-US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en-US" dirty="0"/>
              <a:t>How did this change Paul’s estimation of others?  How should it have affected the Corinthians?  How should it affect us?</a:t>
            </a:r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</a:t>
            </a:r>
            <a:r>
              <a:rPr lang="en-US" i="1" dirty="0"/>
              <a:t>the love of Christ compels us, because we judge thus: that if One died for all, then all died</a:t>
            </a:r>
            <a:r>
              <a:rPr lang="en-US" i="1" dirty="0" smtClean="0"/>
              <a:t>; and </a:t>
            </a:r>
            <a:r>
              <a:rPr lang="en-US" i="1" dirty="0"/>
              <a:t>He died for all, that </a:t>
            </a:r>
            <a:r>
              <a:rPr lang="en-US" b="1" i="1" dirty="0"/>
              <a:t>those who live should live</a:t>
            </a:r>
            <a:r>
              <a:rPr lang="en-US" i="1" dirty="0"/>
              <a:t> no longer for themselves, but </a:t>
            </a:r>
            <a:r>
              <a:rPr lang="en-US" b="1" i="1" dirty="0"/>
              <a:t>for Him </a:t>
            </a:r>
            <a:r>
              <a:rPr lang="en-US" i="1" dirty="0"/>
              <a:t>who died for them and rose again</a:t>
            </a:r>
            <a:r>
              <a:rPr lang="en-US" i="1" dirty="0" smtClean="0"/>
              <a:t>.  </a:t>
            </a:r>
            <a:r>
              <a:rPr lang="en-US" b="1" i="1" u="sng" dirty="0" smtClean="0"/>
              <a:t>Therefore</a:t>
            </a:r>
            <a:r>
              <a:rPr lang="en-US" b="1" i="1" dirty="0"/>
              <a:t>, from now on, we regard </a:t>
            </a:r>
            <a:r>
              <a:rPr lang="en-US" b="1" i="1" u="sng" dirty="0"/>
              <a:t>no one according to the flesh</a:t>
            </a:r>
            <a:r>
              <a:rPr lang="en-US" i="1" dirty="0"/>
              <a:t>. Even though we have known Christ according to the flesh, yet now we know Him thus no longer.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5:14-16</a:t>
            </a:r>
            <a:r>
              <a:rPr lang="en-US" dirty="0" smtClean="0"/>
              <a:t>)</a:t>
            </a:r>
            <a:endParaRPr lang="en-US" dirty="0"/>
          </a:p>
          <a:p>
            <a:pPr lvl="0"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We must learn to </a:t>
            </a:r>
            <a:r>
              <a:rPr lang="en-US" b="1" i="1" u="sng" dirty="0" smtClean="0"/>
              <a:t>see</a:t>
            </a:r>
            <a:r>
              <a:rPr lang="en-US" dirty="0" smtClean="0"/>
              <a:t> people differently (</a:t>
            </a:r>
            <a:r>
              <a:rPr lang="en-US" b="1" dirty="0" smtClean="0">
                <a:solidFill>
                  <a:schemeClr val="accent1"/>
                </a:solidFill>
              </a:rPr>
              <a:t>Mark 10:21</a:t>
            </a:r>
            <a:r>
              <a:rPr lang="en-US" dirty="0" smtClean="0"/>
              <a:t>).  Have we?</a:t>
            </a:r>
          </a:p>
          <a:p>
            <a:pPr lvl="0"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We see them </a:t>
            </a:r>
            <a:r>
              <a:rPr lang="en-US" b="1" i="1" dirty="0" smtClean="0"/>
              <a:t>as</a:t>
            </a:r>
            <a:r>
              <a:rPr lang="en-US" dirty="0" smtClean="0"/>
              <a:t> rivals, targets, predators, needs, desires, customers?</a:t>
            </a:r>
          </a:p>
          <a:p>
            <a:pPr lvl="0"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Or, </a:t>
            </a:r>
            <a:r>
              <a:rPr lang="en-US" b="1" i="1" dirty="0" smtClean="0"/>
              <a:t>as</a:t>
            </a:r>
            <a:r>
              <a:rPr lang="en-US" dirty="0" smtClean="0"/>
              <a:t> souls for whom Christ – our Lord – died in divine love?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0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“All Things </a:t>
            </a:r>
            <a:r>
              <a:rPr lang="en-US" i="1" dirty="0"/>
              <a:t>H</a:t>
            </a:r>
            <a:r>
              <a:rPr lang="en-US" i="1" dirty="0" smtClean="0"/>
              <a:t>ave </a:t>
            </a:r>
            <a:r>
              <a:rPr lang="en-US" i="1" dirty="0"/>
              <a:t>B</a:t>
            </a:r>
            <a:r>
              <a:rPr lang="en-US" i="1" dirty="0" smtClean="0"/>
              <a:t>ecome New”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Therefore, </a:t>
            </a:r>
            <a:r>
              <a:rPr lang="en-US" b="1" i="1" u="sng" dirty="0" smtClean="0"/>
              <a:t>if anyone is in Christ, he is a new creation</a:t>
            </a:r>
            <a:r>
              <a:rPr lang="en-US" i="1" dirty="0" smtClean="0"/>
              <a:t>; </a:t>
            </a:r>
            <a:r>
              <a:rPr lang="en-US" b="1" i="1" dirty="0" smtClean="0"/>
              <a:t>old things have passed away; behold, </a:t>
            </a:r>
            <a:r>
              <a:rPr lang="en-US" b="1" i="1" u="sng" dirty="0" smtClean="0"/>
              <a:t>all things have become new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5:17</a:t>
            </a:r>
            <a:r>
              <a:rPr lang="en-US" dirty="0" smtClean="0"/>
              <a:t>)</a:t>
            </a:r>
          </a:p>
          <a:p>
            <a:pPr lvl="0">
              <a:buFont typeface="+mj-lt"/>
              <a:buAutoNum type="arabicPeriod" startAt="7"/>
            </a:pPr>
            <a:r>
              <a:rPr lang="en-US" dirty="0" smtClean="0"/>
              <a:t>How </a:t>
            </a:r>
            <a:r>
              <a:rPr lang="en-US" dirty="0"/>
              <a:t>does one become a </a:t>
            </a:r>
            <a:r>
              <a:rPr lang="en-US" i="1" dirty="0"/>
              <a:t>“new creation</a:t>
            </a:r>
            <a:r>
              <a:rPr lang="en-US" i="1" dirty="0" smtClean="0"/>
              <a:t>”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i="1" dirty="0" smtClean="0"/>
              <a:t>Or </a:t>
            </a:r>
            <a:r>
              <a:rPr lang="en-US" i="1" dirty="0"/>
              <a:t>do you not know that </a:t>
            </a:r>
            <a:r>
              <a:rPr lang="en-US" b="1" i="1" dirty="0"/>
              <a:t>as many of us as were </a:t>
            </a:r>
            <a:r>
              <a:rPr lang="en-US" b="1" i="1" u="sng" dirty="0"/>
              <a:t>baptized into Christ</a:t>
            </a:r>
            <a:r>
              <a:rPr lang="en-US" b="1" i="1" dirty="0"/>
              <a:t> Jesus were baptized into His death</a:t>
            </a:r>
            <a:r>
              <a:rPr lang="en-US" i="1" dirty="0" smtClean="0"/>
              <a:t>?  Therefore </a:t>
            </a:r>
            <a:r>
              <a:rPr lang="en-US" b="1" i="1" dirty="0"/>
              <a:t>we were buried with Him </a:t>
            </a:r>
            <a:r>
              <a:rPr lang="en-US" b="1" i="1" u="sng" dirty="0"/>
              <a:t>through baptism</a:t>
            </a:r>
            <a:r>
              <a:rPr lang="en-US" b="1" i="1" dirty="0"/>
              <a:t> into death</a:t>
            </a:r>
            <a:r>
              <a:rPr lang="en-US" i="1" dirty="0"/>
              <a:t>, that </a:t>
            </a:r>
            <a:r>
              <a:rPr lang="en-US" b="1" i="1" dirty="0"/>
              <a:t>just as Christ was raised from the dead</a:t>
            </a:r>
            <a:r>
              <a:rPr lang="en-US" i="1" dirty="0"/>
              <a:t> by the glory of the Father, </a:t>
            </a:r>
            <a:r>
              <a:rPr lang="en-US" b="1" i="1" dirty="0"/>
              <a:t>even so we also should walk in </a:t>
            </a:r>
            <a:r>
              <a:rPr lang="en-US" b="1" i="1" u="sng" dirty="0"/>
              <a:t>newness of life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Rom. 6:3-4</a:t>
            </a:r>
            <a:r>
              <a:rPr lang="en-US" dirty="0" smtClean="0"/>
              <a:t>; also, </a:t>
            </a:r>
            <a:r>
              <a:rPr lang="en-US" b="1" dirty="0" smtClean="0">
                <a:solidFill>
                  <a:schemeClr val="accent1"/>
                </a:solidFill>
              </a:rPr>
              <a:t>Gal. 6:15; Eph. 4:24; Col. 3:10</a:t>
            </a:r>
            <a:r>
              <a:rPr lang="en-US" dirty="0" smtClean="0"/>
              <a:t>)</a:t>
            </a:r>
          </a:p>
          <a:p>
            <a:r>
              <a:rPr lang="en-US" b="1" i="1" dirty="0" smtClean="0"/>
              <a:t>Main Point</a:t>
            </a:r>
            <a:r>
              <a:rPr lang="en-US" dirty="0" smtClean="0"/>
              <a:t>:  Emphasizing, perspective on everyone – and </a:t>
            </a:r>
            <a:r>
              <a:rPr lang="en-US" b="1" i="1" dirty="0" smtClean="0"/>
              <a:t>everything</a:t>
            </a:r>
            <a:r>
              <a:rPr lang="en-US" dirty="0" smtClean="0"/>
              <a:t> – has changed!  Nothing is the same!  Your are a </a:t>
            </a:r>
            <a:r>
              <a:rPr lang="en-US" b="1" i="1" u="sng" dirty="0" smtClean="0"/>
              <a:t>new</a:t>
            </a:r>
            <a:r>
              <a:rPr lang="en-US" dirty="0" smtClean="0"/>
              <a:t> creature!</a:t>
            </a:r>
          </a:p>
        </p:txBody>
      </p:sp>
    </p:spTree>
    <p:extLst>
      <p:ext uri="{BB962C8B-B14F-4D97-AF65-F5344CB8AC3E}">
        <p14:creationId xmlns:p14="http://schemas.microsoft.com/office/powerpoint/2010/main" val="77900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12287</TotalTime>
  <Words>1884</Words>
  <Application>Microsoft Office PowerPoint</Application>
  <PresentationFormat>On-screen Show (16:9)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Impact</vt:lpstr>
      <vt:lpstr>Arial Black</vt:lpstr>
      <vt:lpstr>NewsPrint</vt:lpstr>
      <vt:lpstr>Motivation &amp; Basis of Apostolic Ministry</vt:lpstr>
      <vt:lpstr>“For we must all appear …”</vt:lpstr>
      <vt:lpstr>“Knowing the terror of the Lord”</vt:lpstr>
      <vt:lpstr>“To boast on our behalf”</vt:lpstr>
      <vt:lpstr>“To boast on our behalf”</vt:lpstr>
      <vt:lpstr>Logically Compelling Love</vt:lpstr>
      <vt:lpstr>Logically Compelling Love</vt:lpstr>
      <vt:lpstr>“Regard no one according to flesh”</vt:lpstr>
      <vt:lpstr>“All Things Have Become New”</vt:lpstr>
      <vt:lpstr>Committed Word of Reconciliation</vt:lpstr>
      <vt:lpstr>“Ambassadors for Christ”?</vt:lpstr>
      <vt:lpstr>Was Jesus Made into a Sinner?</vt:lpstr>
      <vt:lpstr>Becoming Righteousness of God?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2544</cp:revision>
  <cp:lastPrinted>2014-07-23T23:38:07Z</cp:lastPrinted>
  <dcterms:created xsi:type="dcterms:W3CDTF">2010-04-25T05:11:59Z</dcterms:created>
  <dcterms:modified xsi:type="dcterms:W3CDTF">2014-08-10T20:01:23Z</dcterms:modified>
  <cp:category>Bible</cp:category>
</cp:coreProperties>
</file>