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88" r:id="rId3"/>
    <p:sldId id="292" r:id="rId4"/>
    <p:sldId id="289" r:id="rId5"/>
    <p:sldId id="290" r:id="rId6"/>
    <p:sldId id="291" r:id="rId7"/>
    <p:sldId id="257" r:id="rId8"/>
    <p:sldId id="263" r:id="rId9"/>
    <p:sldId id="293" r:id="rId10"/>
    <p:sldId id="294" r:id="rId11"/>
    <p:sldId id="264" r:id="rId12"/>
    <p:sldId id="265" r:id="rId13"/>
    <p:sldId id="295" r:id="rId14"/>
    <p:sldId id="266" r:id="rId15"/>
    <p:sldId id="258" r:id="rId16"/>
    <p:sldId id="296" r:id="rId17"/>
    <p:sldId id="267" r:id="rId18"/>
    <p:sldId id="268" r:id="rId19"/>
    <p:sldId id="269" r:id="rId20"/>
    <p:sldId id="298" r:id="rId21"/>
    <p:sldId id="299" r:id="rId22"/>
    <p:sldId id="302" r:id="rId23"/>
    <p:sldId id="300" r:id="rId24"/>
    <p:sldId id="301" r:id="rId25"/>
    <p:sldId id="297" r:id="rId26"/>
    <p:sldId id="303" r:id="rId27"/>
    <p:sldId id="304" r:id="rId28"/>
    <p:sldId id="270" r:id="rId29"/>
    <p:sldId id="259" r:id="rId30"/>
    <p:sldId id="271" r:id="rId31"/>
    <p:sldId id="272" r:id="rId32"/>
    <p:sldId id="273" r:id="rId33"/>
    <p:sldId id="274" r:id="rId34"/>
    <p:sldId id="313" r:id="rId35"/>
    <p:sldId id="305" r:id="rId36"/>
    <p:sldId id="275" r:id="rId37"/>
    <p:sldId id="260" r:id="rId38"/>
    <p:sldId id="306" r:id="rId39"/>
    <p:sldId id="276" r:id="rId40"/>
    <p:sldId id="307" r:id="rId41"/>
    <p:sldId id="277" r:id="rId42"/>
    <p:sldId id="308" r:id="rId43"/>
    <p:sldId id="309" r:id="rId44"/>
    <p:sldId id="310" r:id="rId45"/>
    <p:sldId id="278" r:id="rId46"/>
    <p:sldId id="279" r:id="rId47"/>
    <p:sldId id="311" r:id="rId48"/>
    <p:sldId id="280" r:id="rId49"/>
    <p:sldId id="312" r:id="rId50"/>
    <p:sldId id="261" r:id="rId51"/>
    <p:sldId id="281" r:id="rId52"/>
    <p:sldId id="282" r:id="rId53"/>
    <p:sldId id="283" r:id="rId54"/>
    <p:sldId id="284" r:id="rId55"/>
    <p:sldId id="262" r:id="rId56"/>
    <p:sldId id="285" r:id="rId57"/>
    <p:sldId id="286" r:id="rId58"/>
    <p:sldId id="287"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75" autoAdjust="0"/>
  </p:normalViewPr>
  <p:slideViewPr>
    <p:cSldViewPr>
      <p:cViewPr varScale="1">
        <p:scale>
          <a:sx n="106" d="100"/>
          <a:sy n="106" d="100"/>
        </p:scale>
        <p:origin x="-804" y="-96"/>
      </p:cViewPr>
      <p:guideLst>
        <p:guide orient="horz" pos="1620"/>
        <p:guide pos="2880"/>
      </p:guideLst>
    </p:cSldViewPr>
  </p:slideViewPr>
  <p:outlineViewPr>
    <p:cViewPr>
      <p:scale>
        <a:sx n="33" d="100"/>
        <a:sy n="33" d="100"/>
      </p:scale>
      <p:origin x="0" y="305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F8784-7AB5-4213-85B6-E10F3A52302E}" type="datetimeFigureOut">
              <a:rPr lang="en-US" smtClean="0"/>
              <a:t>12/17/2014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59AF2-87B8-4BAF-B855-AA1A36AA8216}" type="slidenum">
              <a:rPr lang="en-US" smtClean="0"/>
              <a:t>‹#›</a:t>
            </a:fld>
            <a:endParaRPr lang="en-US"/>
          </a:p>
        </p:txBody>
      </p:sp>
    </p:spTree>
    <p:extLst>
      <p:ext uri="{BB962C8B-B14F-4D97-AF65-F5344CB8AC3E}">
        <p14:creationId xmlns:p14="http://schemas.microsoft.com/office/powerpoint/2010/main" val="331433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59AF2-87B8-4BAF-B855-AA1A36AA8216}" type="slidenum">
              <a:rPr lang="en-US" smtClean="0"/>
              <a:t>25</a:t>
            </a:fld>
            <a:endParaRPr lang="en-US"/>
          </a:p>
        </p:txBody>
      </p:sp>
    </p:spTree>
    <p:extLst>
      <p:ext uri="{BB962C8B-B14F-4D97-AF65-F5344CB8AC3E}">
        <p14:creationId xmlns:p14="http://schemas.microsoft.com/office/powerpoint/2010/main" val="266423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6ADB0-53A0-4EA8-8CE9-E176E18BFFD7}"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6ADB0-53A0-4EA8-8CE9-E176E18BFFD7}"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F6ADB0-53A0-4EA8-8CE9-E176E18BFFD7}"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6ADB0-53A0-4EA8-8CE9-E176E18BFFD7}" type="datetimeFigureOut">
              <a:rPr lang="en-US" smtClean="0"/>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6ADB0-53A0-4EA8-8CE9-E176E18BFFD7}" type="datetimeFigureOut">
              <a:rPr lang="en-US" smtClean="0"/>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6ADB0-53A0-4EA8-8CE9-E176E18BFFD7}" type="datetimeFigureOut">
              <a:rPr lang="en-US" smtClean="0"/>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6ADB0-53A0-4EA8-8CE9-E176E18BFFD7}"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6ADB0-53A0-4EA8-8CE9-E176E18BFFD7}"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4FCDC-49C8-4DCC-9053-880BBAD1A73F}" type="slidenum">
              <a:rPr lang="en-US" smtClean="0"/>
              <a:t>‹#›</a:t>
            </a:fld>
            <a:endParaRPr lang="en-US"/>
          </a:p>
        </p:txBody>
      </p:sp>
      <p:sp>
        <p:nvSpPr>
          <p:cNvPr id="32"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5" y="49740"/>
            <a:ext cx="2575511" cy="5097800"/>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3" y="506794"/>
            <a:ext cx="7125113" cy="69335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355521"/>
            <a:ext cx="7125112" cy="303857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4463858"/>
            <a:ext cx="2133600" cy="273844"/>
          </a:xfrm>
          <a:prstGeom prst="rect">
            <a:avLst/>
          </a:prstGeom>
        </p:spPr>
        <p:txBody>
          <a:bodyPr vert="horz" lIns="91440" tIns="45720" rIns="91440" bIns="45720" rtlCol="0" anchor="b"/>
          <a:lstStyle>
            <a:lvl1pPr algn="r">
              <a:defRPr sz="900">
                <a:solidFill>
                  <a:schemeClr val="tx1">
                    <a:tint val="75000"/>
                  </a:schemeClr>
                </a:solidFill>
              </a:defRPr>
            </a:lvl1pPr>
          </a:lstStyle>
          <a:p>
            <a:fld id="{CCF6ADB0-53A0-4EA8-8CE9-E176E18BFFD7}" type="datetimeFigureOut">
              <a:rPr lang="en-US" smtClean="0"/>
              <a:t>12/17/2014</a:t>
            </a:fld>
            <a:endParaRPr lang="en-US"/>
          </a:p>
        </p:txBody>
      </p:sp>
      <p:sp>
        <p:nvSpPr>
          <p:cNvPr id="5" name="Footer Placeholder 4"/>
          <p:cNvSpPr>
            <a:spLocks noGrp="1"/>
          </p:cNvSpPr>
          <p:nvPr>
            <p:ph type="ftr" sz="quarter" idx="3"/>
          </p:nvPr>
        </p:nvSpPr>
        <p:spPr>
          <a:xfrm>
            <a:off x="1180946" y="4463858"/>
            <a:ext cx="5256399" cy="273844"/>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9" y="4463858"/>
            <a:ext cx="608287" cy="273844"/>
          </a:xfrm>
          <a:prstGeom prst="rect">
            <a:avLst/>
          </a:prstGeom>
        </p:spPr>
        <p:txBody>
          <a:bodyPr vert="horz" lIns="91440" tIns="45720" rIns="91440" bIns="45720" rtlCol="0" anchor="b"/>
          <a:lstStyle>
            <a:lvl1pPr algn="l">
              <a:defRPr sz="1800">
                <a:solidFill>
                  <a:schemeClr val="tx1">
                    <a:tint val="75000"/>
                  </a:schemeClr>
                </a:solidFill>
              </a:defRPr>
            </a:lvl1pPr>
          </a:lstStyle>
          <a:p>
            <a:fld id="{A054FCDC-49C8-4DCC-9053-880BBAD1A73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Galatians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1194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finality of the Gospel</a:t>
            </a:r>
            <a:endParaRPr lang="en-US" dirty="0"/>
          </a:p>
        </p:txBody>
      </p:sp>
      <p:sp>
        <p:nvSpPr>
          <p:cNvPr id="3" name="Content Placeholder 2"/>
          <p:cNvSpPr>
            <a:spLocks noGrp="1"/>
          </p:cNvSpPr>
          <p:nvPr>
            <p:ph idx="1"/>
          </p:nvPr>
        </p:nvSpPr>
        <p:spPr/>
        <p:txBody>
          <a:bodyPr/>
          <a:lstStyle/>
          <a:p>
            <a:r>
              <a:rPr lang="en-US" sz="2400" dirty="0" smtClean="0"/>
              <a:t>Jude 3 Beloved, while I was very diligent to write to you concerning our common salvation, I found it necessary to write to you exhorting you to contend earnestly for the faith which was once for all delivered to the saints.</a:t>
            </a:r>
          </a:p>
          <a:p>
            <a:endParaRPr lang="en-US" dirty="0"/>
          </a:p>
        </p:txBody>
      </p:sp>
    </p:spTree>
    <p:extLst>
      <p:ext uri="{BB962C8B-B14F-4D97-AF65-F5344CB8AC3E}">
        <p14:creationId xmlns:p14="http://schemas.microsoft.com/office/powerpoint/2010/main" val="260474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10 For do I now persuade men, or God? Or do I seek to please men? For if I still pleased men, I would not be a bondservant of Christ.</a:t>
            </a:r>
          </a:p>
          <a:p>
            <a:r>
              <a:rPr lang="en-US" dirty="0" smtClean="0"/>
              <a:t>11 But I make known to you, brethren, that the gospel which was preached by me is not according to man. 12 For I neither received it from man, nor was I taught it, but it came through the revelation of Jesus Christ.</a:t>
            </a:r>
          </a:p>
          <a:p>
            <a:r>
              <a:rPr lang="en-US" dirty="0" smtClean="0"/>
              <a:t>13 For you have heard of my former conduct in Judaism, how I persecuted the church of God beyond measure and tried to destroy it. 14 And I advanced in Judaism beyond many of my contemporaries in my own nation, being more exceedingly zealous for the traditions of my fathers.</a:t>
            </a:r>
          </a:p>
        </p:txBody>
      </p:sp>
    </p:spTree>
    <p:extLst>
      <p:ext uri="{BB962C8B-B14F-4D97-AF65-F5344CB8AC3E}">
        <p14:creationId xmlns:p14="http://schemas.microsoft.com/office/powerpoint/2010/main" val="316809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4350"/>
            <a:ext cx="7125113" cy="693356"/>
          </a:xfrm>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smtClean="0"/>
              <a:t>15 But when it pleased God, who separated me from my mother’s womb and called me through His grace, 16 to reveal His Son in me, that I might preach Him among the Gentiles, I did not immediately confer with flesh and blood, 17 nor did I go up to Jerusalem to those who were apostles before me; but I went to Arabia, and returned again to Damascus.</a:t>
            </a:r>
          </a:p>
        </p:txBody>
      </p:sp>
    </p:spTree>
    <p:extLst>
      <p:ext uri="{BB962C8B-B14F-4D97-AF65-F5344CB8AC3E}">
        <p14:creationId xmlns:p14="http://schemas.microsoft.com/office/powerpoint/2010/main" val="259050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 of Apostles</a:t>
            </a:r>
            <a:endParaRPr lang="en-US" dirty="0"/>
          </a:p>
        </p:txBody>
      </p:sp>
      <p:sp>
        <p:nvSpPr>
          <p:cNvPr id="3" name="Content Placeholder 2"/>
          <p:cNvSpPr>
            <a:spLocks noGrp="1"/>
          </p:cNvSpPr>
          <p:nvPr>
            <p:ph idx="1"/>
          </p:nvPr>
        </p:nvSpPr>
        <p:spPr/>
        <p:txBody>
          <a:bodyPr/>
          <a:lstStyle/>
          <a:p>
            <a:r>
              <a:rPr lang="en-US" dirty="0"/>
              <a:t>Acts 1:21 “Therefore, of these men who have accompanied us all the time that the Lord Jesus went in and out among us, 22 beginning from the baptism of John to that day when He was taken up from us, one of these must become a witness with us of His resurrection.”</a:t>
            </a:r>
          </a:p>
          <a:p>
            <a:endParaRPr lang="en-US" dirty="0"/>
          </a:p>
        </p:txBody>
      </p:sp>
    </p:spTree>
    <p:extLst>
      <p:ext uri="{BB962C8B-B14F-4D97-AF65-F5344CB8AC3E}">
        <p14:creationId xmlns:p14="http://schemas.microsoft.com/office/powerpoint/2010/main" val="408670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18 Then after three years I went up to Jerusalem to see Peter, and remained with him fifteen days. 19 But I saw none of the other apostles except James, the Lord’s brother. 20 (Now concerning the things which I write to you, indeed, before God, I do not lie.)</a:t>
            </a:r>
          </a:p>
          <a:p>
            <a:r>
              <a:rPr lang="en-US" dirty="0" smtClean="0"/>
              <a:t>21 Afterward I went into the regions of Syria and Cilicia. 22 And I was unknown by face to the churches of Judea which were in Christ. 23 But they were hearing only, “He who formerly persecuted us now preaches the faith which he once tried to destroy.” 24 And they glorified God in me.</a:t>
            </a:r>
            <a:endParaRPr lang="en-US" dirty="0"/>
          </a:p>
        </p:txBody>
      </p:sp>
    </p:spTree>
    <p:extLst>
      <p:ext uri="{BB962C8B-B14F-4D97-AF65-F5344CB8AC3E}">
        <p14:creationId xmlns:p14="http://schemas.microsoft.com/office/powerpoint/2010/main" val="123094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92500" lnSpcReduction="10000"/>
          </a:bodyPr>
          <a:lstStyle/>
          <a:p>
            <a:r>
              <a:rPr lang="en-US" dirty="0"/>
              <a:t>1</a:t>
            </a:r>
            <a:r>
              <a:rPr lang="en-US" dirty="0" smtClean="0"/>
              <a:t> </a:t>
            </a:r>
            <a:r>
              <a:rPr lang="en-US" dirty="0"/>
              <a:t>Then after fourteen years I went up again to Jerusalem with Barnabas, and also took Titus with me. 2 And I went up by revelation, and communicated to them that gospel which I preach among the Gentiles, but privately to those who were of reputation, lest by any means I might run, or had run, in vain. 3 Yet not even Titus who was with me, being a Greek, was compelled to be circumcised. 4 And this occurred because of false brethren secretly brought in (who came in by stealth to spy out our liberty which we have in Christ Jesus, that they might bring us into bondage), 5 to whom we did not yield submission even for an hour, that the truth of the gospel might continue with you</a:t>
            </a:r>
            <a:r>
              <a:rPr lang="en-US" dirty="0" smtClean="0"/>
              <a:t>.</a:t>
            </a:r>
          </a:p>
        </p:txBody>
      </p:sp>
    </p:spTree>
    <p:extLst>
      <p:ext uri="{BB962C8B-B14F-4D97-AF65-F5344CB8AC3E}">
        <p14:creationId xmlns:p14="http://schemas.microsoft.com/office/powerpoint/2010/main" val="242772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15</a:t>
            </a:r>
            <a:endParaRPr lang="en-US" dirty="0"/>
          </a:p>
        </p:txBody>
      </p:sp>
      <p:sp>
        <p:nvSpPr>
          <p:cNvPr id="3" name="Content Placeholder 2"/>
          <p:cNvSpPr>
            <a:spLocks noGrp="1"/>
          </p:cNvSpPr>
          <p:nvPr>
            <p:ph idx="1"/>
          </p:nvPr>
        </p:nvSpPr>
        <p:spPr/>
        <p:txBody>
          <a:bodyPr/>
          <a:lstStyle/>
          <a:p>
            <a:r>
              <a:rPr lang="en-US" dirty="0"/>
              <a:t>And certain men came down from Judea and taught the brethren, “Unless you are circumcised according to the custom of Moses, you cannot be saved.” 2 Therefore, when Paul and Barnabas had no small dissension and dispute with them, they determined that Paul and Barnabas and certain others of them should go up to Jerusalem, to the apostles and elders, about this question.</a:t>
            </a:r>
          </a:p>
        </p:txBody>
      </p:sp>
    </p:spTree>
    <p:extLst>
      <p:ext uri="{BB962C8B-B14F-4D97-AF65-F5344CB8AC3E}">
        <p14:creationId xmlns:p14="http://schemas.microsoft.com/office/powerpoint/2010/main" val="46911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6 But from those who seemed to be something—whatever they were, it makes no difference to me; God shows personal favoritism to no man—for those who seemed to be something added nothing to me. 7 But on the contrary, when they saw that the gospel for the uncircumcised had been committed to me, as the gospel for the circumcised was to Peter 8 (for He who worked effectively in Peter for the apostleship to the circumcised also worked effectively in me toward the Gentiles), 9 and when James, Cephas, and John, who seemed to be pillars, perceived the grace that had been given to me, they gave me and Barnabas the right hand of fellowship, that we should go to the Gentiles and they to the circumcised. 10 They desired only that we should remember the poor, the very thing which I also was eager to do.</a:t>
            </a:r>
          </a:p>
        </p:txBody>
      </p:sp>
    </p:spTree>
    <p:extLst>
      <p:ext uri="{BB962C8B-B14F-4D97-AF65-F5344CB8AC3E}">
        <p14:creationId xmlns:p14="http://schemas.microsoft.com/office/powerpoint/2010/main" val="132391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a:bodyPr>
          <a:lstStyle/>
          <a:p>
            <a:r>
              <a:rPr lang="en-US" dirty="0" smtClean="0"/>
              <a:t>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a:t>
            </a:r>
          </a:p>
        </p:txBody>
      </p:sp>
    </p:spTree>
    <p:extLst>
      <p:ext uri="{BB962C8B-B14F-4D97-AF65-F5344CB8AC3E}">
        <p14:creationId xmlns:p14="http://schemas.microsoft.com/office/powerpoint/2010/main" val="223644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14 But when I saw that they were not straightforward about the truth of the gospel, I said to Peter before them all, “If you, being a Jew, live in the manner of Gentiles and not as the Jews, why do you compel Gentiles to live as Jews? 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a:t>
            </a:r>
          </a:p>
        </p:txBody>
      </p:sp>
    </p:spTree>
    <p:extLst>
      <p:ext uri="{BB962C8B-B14F-4D97-AF65-F5344CB8AC3E}">
        <p14:creationId xmlns:p14="http://schemas.microsoft.com/office/powerpoint/2010/main" val="410859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lstStyle/>
          <a:p>
            <a:r>
              <a:rPr lang="en-US" dirty="0"/>
              <a:t>Written by Paul</a:t>
            </a:r>
          </a:p>
          <a:p>
            <a:r>
              <a:rPr lang="en-US" dirty="0"/>
              <a:t>Acts 16:6 Now when they had gone through Phrygia and the region of Galatia, they were forbidden by the Holy Spirit to preach the word in Asia. </a:t>
            </a:r>
          </a:p>
          <a:p>
            <a:r>
              <a:rPr lang="en-US" dirty="0"/>
              <a:t>Acts 18:23 After he had spent some time there, he departed and went over the region of Galatia and Phrygia in order, strengthening all the disciples.</a:t>
            </a:r>
          </a:p>
          <a:p>
            <a:r>
              <a:rPr lang="en-US" dirty="0"/>
              <a:t>Likely written from Ephesus or Corinth around 52-53 A.D. </a:t>
            </a:r>
          </a:p>
          <a:p>
            <a:endParaRPr lang="en-US" dirty="0"/>
          </a:p>
        </p:txBody>
      </p:sp>
    </p:spTree>
    <p:extLst>
      <p:ext uri="{BB962C8B-B14F-4D97-AF65-F5344CB8AC3E}">
        <p14:creationId xmlns:p14="http://schemas.microsoft.com/office/powerpoint/2010/main" val="8997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We are not under the old law</a:t>
            </a:r>
          </a:p>
          <a:p>
            <a:r>
              <a:rPr lang="en-US" dirty="0" smtClean="0"/>
              <a:t>You should not act like the old law is in force</a:t>
            </a:r>
          </a:p>
          <a:p>
            <a:r>
              <a:rPr lang="en-US" dirty="0" smtClean="0"/>
              <a:t>Lessons in confronting error</a:t>
            </a:r>
          </a:p>
          <a:p>
            <a:pPr lvl="1"/>
            <a:r>
              <a:rPr lang="en-US" dirty="0" smtClean="0"/>
              <a:t>Sometimes things need to be done publicly</a:t>
            </a:r>
          </a:p>
          <a:p>
            <a:pPr lvl="1"/>
            <a:r>
              <a:rPr lang="en-US" dirty="0" smtClean="0"/>
              <a:t>Matt 18</a:t>
            </a:r>
            <a:endParaRPr lang="en-US" dirty="0"/>
          </a:p>
        </p:txBody>
      </p:sp>
    </p:spTree>
    <p:extLst>
      <p:ext uri="{BB962C8B-B14F-4D97-AF65-F5344CB8AC3E}">
        <p14:creationId xmlns:p14="http://schemas.microsoft.com/office/powerpoint/2010/main" val="105347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lstStyle/>
          <a:p>
            <a:r>
              <a:rPr lang="en-US" dirty="0" smtClean="0"/>
              <a:t>Matt. 18:15 </a:t>
            </a:r>
            <a:r>
              <a:rPr lang="en-US" dirty="0"/>
              <a:t>“Moreover if your brother sins against you, go and tell him his fault between you and him alone. If he hears you, you have gained your brother. 16 But if he will not hear, take with you one or two more, that ‘by the mouth of two or three witnesses every word may be established</a:t>
            </a:r>
            <a:r>
              <a:rPr lang="en-US" dirty="0" smtClean="0"/>
              <a:t>.’ </a:t>
            </a:r>
            <a:r>
              <a:rPr lang="en-US" dirty="0"/>
              <a:t>17 And if he refuses to hear them, tell it to the church. But if he refuses even to hear the church, let him be to you like a heathen and a tax collector.</a:t>
            </a:r>
          </a:p>
        </p:txBody>
      </p:sp>
    </p:spTree>
    <p:extLst>
      <p:ext uri="{BB962C8B-B14F-4D97-AF65-F5344CB8AC3E}">
        <p14:creationId xmlns:p14="http://schemas.microsoft.com/office/powerpoint/2010/main" val="363299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lstStyle/>
          <a:p>
            <a:r>
              <a:rPr lang="en-US" dirty="0" smtClean="0"/>
              <a:t>Gal. 6:1 Brethren</a:t>
            </a:r>
            <a:r>
              <a:rPr lang="en-US" dirty="0"/>
              <a:t>, if a man is overtaken in any trespass, you who are spiritual restore such a one in a spirit of gentleness, considering yourself lest you also be tempted. </a:t>
            </a:r>
          </a:p>
        </p:txBody>
      </p:sp>
    </p:spTree>
    <p:extLst>
      <p:ext uri="{BB962C8B-B14F-4D97-AF65-F5344CB8AC3E}">
        <p14:creationId xmlns:p14="http://schemas.microsoft.com/office/powerpoint/2010/main" val="159627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normAutofit/>
          </a:bodyPr>
          <a:lstStyle/>
          <a:p>
            <a:r>
              <a:rPr lang="en-US" dirty="0" smtClean="0"/>
              <a:t>Titus 1:8 </a:t>
            </a:r>
            <a:r>
              <a:rPr lang="en-US" dirty="0"/>
              <a:t>but hospitable, a lover of what is good, sober-minded, just, holy, self-controlled, 9 holding fast the faithful word as he has been taught, that he may be able, by sound doctrine, both to exhort and convict those who </a:t>
            </a:r>
            <a:r>
              <a:rPr lang="en-US" dirty="0" smtClean="0"/>
              <a:t>contradict.</a:t>
            </a:r>
          </a:p>
          <a:p>
            <a:r>
              <a:rPr lang="en-US" dirty="0" smtClean="0"/>
              <a:t>10 </a:t>
            </a:r>
            <a:r>
              <a:rPr lang="en-US" dirty="0"/>
              <a:t>For there are many insubordinate, both idle talkers and deceivers, especially those of the circumcision, 11 whose mouths must be stopped, who subvert whole households, teaching things which they ought not, for the sake of dishonest gain.</a:t>
            </a:r>
          </a:p>
        </p:txBody>
      </p:sp>
    </p:spTree>
    <p:extLst>
      <p:ext uri="{BB962C8B-B14F-4D97-AF65-F5344CB8AC3E}">
        <p14:creationId xmlns:p14="http://schemas.microsoft.com/office/powerpoint/2010/main" val="3333947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Confronting error</a:t>
            </a:r>
            <a:endParaRPr lang="en-US" dirty="0"/>
          </a:p>
        </p:txBody>
      </p:sp>
      <p:sp>
        <p:nvSpPr>
          <p:cNvPr id="3" name="Content Placeholder 2"/>
          <p:cNvSpPr>
            <a:spLocks noGrp="1"/>
          </p:cNvSpPr>
          <p:nvPr>
            <p:ph idx="1"/>
          </p:nvPr>
        </p:nvSpPr>
        <p:spPr/>
        <p:txBody>
          <a:bodyPr/>
          <a:lstStyle/>
          <a:p>
            <a:r>
              <a:rPr lang="en-US" dirty="0" smtClean="0"/>
              <a:t>2 Thess. 3:14 </a:t>
            </a:r>
            <a:r>
              <a:rPr lang="en-US" dirty="0"/>
              <a:t>And if anyone does not obey our word in this epistle, note that person and do not keep company with him, that he may be ashamed. 15 Yet do not count him as an enemy, but admonish him as a brother.</a:t>
            </a:r>
          </a:p>
        </p:txBody>
      </p:sp>
    </p:spTree>
    <p:extLst>
      <p:ext uri="{BB962C8B-B14F-4D97-AF65-F5344CB8AC3E}">
        <p14:creationId xmlns:p14="http://schemas.microsoft.com/office/powerpoint/2010/main" val="279135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a:t>
            </a:r>
            <a:endParaRPr lang="en-US" dirty="0"/>
          </a:p>
        </p:txBody>
      </p:sp>
      <p:sp>
        <p:nvSpPr>
          <p:cNvPr id="3" name="Content Placeholder 2"/>
          <p:cNvSpPr>
            <a:spLocks noGrp="1"/>
          </p:cNvSpPr>
          <p:nvPr>
            <p:ph idx="1"/>
          </p:nvPr>
        </p:nvSpPr>
        <p:spPr/>
        <p:txBody>
          <a:bodyPr>
            <a:normAutofit/>
          </a:bodyPr>
          <a:lstStyle/>
          <a:p>
            <a:r>
              <a:rPr lang="en-US" sz="2400" dirty="0" smtClean="0"/>
              <a:t>2 Peter 3:15 </a:t>
            </a:r>
            <a:r>
              <a:rPr lang="en-US" sz="2400" dirty="0"/>
              <a:t>and consider that the longsuffering of our Lord is salvation—as also our beloved brother Paul, according to the wisdom given to him, has written to you, </a:t>
            </a:r>
          </a:p>
        </p:txBody>
      </p:sp>
    </p:spTree>
    <p:extLst>
      <p:ext uri="{BB962C8B-B14F-4D97-AF65-F5344CB8AC3E}">
        <p14:creationId xmlns:p14="http://schemas.microsoft.com/office/powerpoint/2010/main" val="345830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14 But when I saw that they were not straightforward about the truth of the gospel, I said to Peter before them all, “If you, being a Jew, live in the manner of Gentiles and not as the Jews, why do you compel Gentiles to live as Jews? 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a:t>
            </a:r>
          </a:p>
        </p:txBody>
      </p:sp>
    </p:spTree>
    <p:extLst>
      <p:ext uri="{BB962C8B-B14F-4D97-AF65-F5344CB8AC3E}">
        <p14:creationId xmlns:p14="http://schemas.microsoft.com/office/powerpoint/2010/main" val="210526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a:t>16 Knowing that a man is not justified by the works of the law, but by the faith of Jesus Christ, even we have believed in Jesus Christ, that we might be justified by the faith of Christ, and not by the works of the law: for by the works of the law shall no flesh be justified</a:t>
            </a:r>
            <a:r>
              <a:rPr lang="en-US" dirty="0" smtClean="0"/>
              <a:t>. KVJ</a:t>
            </a:r>
            <a:endParaRPr lang="en-US" dirty="0"/>
          </a:p>
        </p:txBody>
      </p:sp>
    </p:spTree>
    <p:extLst>
      <p:ext uri="{BB962C8B-B14F-4D97-AF65-F5344CB8AC3E}">
        <p14:creationId xmlns:p14="http://schemas.microsoft.com/office/powerpoint/2010/main" val="1756731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2</a:t>
            </a:r>
            <a:endParaRPr lang="en-US" dirty="0"/>
          </a:p>
        </p:txBody>
      </p:sp>
      <p:sp>
        <p:nvSpPr>
          <p:cNvPr id="3" name="Content Placeholder 2"/>
          <p:cNvSpPr>
            <a:spLocks noGrp="1"/>
          </p:cNvSpPr>
          <p:nvPr>
            <p:ph idx="1"/>
          </p:nvPr>
        </p:nvSpPr>
        <p:spPr/>
        <p:txBody>
          <a:bodyPr>
            <a:normAutofit fontScale="92500" lnSpcReduction="10000"/>
          </a:bodyPr>
          <a:lstStyle/>
          <a:p>
            <a:endParaRPr lang="en-US" smtClean="0"/>
          </a:p>
          <a:p>
            <a:r>
              <a:rPr lang="en-US" smtClean="0"/>
              <a:t>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a:p>
        </p:txBody>
      </p:sp>
    </p:spTree>
    <p:extLst>
      <p:ext uri="{BB962C8B-B14F-4D97-AF65-F5344CB8AC3E}">
        <p14:creationId xmlns:p14="http://schemas.microsoft.com/office/powerpoint/2010/main" val="20082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O foolish Galatians! Who has bewitched you that you should not obey the truth</a:t>
            </a:r>
            <a:r>
              <a:rPr lang="en-US" dirty="0" smtClean="0"/>
              <a:t>, </a:t>
            </a:r>
            <a:r>
              <a:rPr lang="en-US" dirty="0"/>
              <a:t>before whose eyes Jesus Christ was clearly portrayed among </a:t>
            </a:r>
            <a:r>
              <a:rPr lang="en-US" dirty="0" smtClean="0"/>
              <a:t>you as </a:t>
            </a:r>
            <a:r>
              <a:rPr lang="en-US" dirty="0"/>
              <a:t>crucified? 2 This only I want to learn from you: Did you receive the Spirit by the works of the law, or by the hearing of faith? 3 Are you so foolish? Having begun in the Spirit, are you now being made perfect by the flesh? 4 Have you suffered so many things in vain—if indeed it was in vain</a:t>
            </a:r>
            <a:r>
              <a:rPr lang="en-US" dirty="0" smtClean="0"/>
              <a:t>?</a:t>
            </a:r>
          </a:p>
        </p:txBody>
      </p:sp>
    </p:spTree>
    <p:extLst>
      <p:ext uri="{BB962C8B-B14F-4D97-AF65-F5344CB8AC3E}">
        <p14:creationId xmlns:p14="http://schemas.microsoft.com/office/powerpoint/2010/main" val="332605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777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91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5 Therefore He who supplies the Spirit to you and works miracles among you, does He do it by the works of the law, or by the hearing of faith?— 6 just as Abraham “believed God, and it was accounted to him for righteousness.” 7 Therefore know that only those who are of faith are sons of Abraham. 8 And the Scripture, foreseeing that God would justify the Gentiles by faith, preached the gospel to Abraham beforehand, saying, “In you all the nations shall be blessed.” 9 So then those who are of faith are blessed with believing Abraham.</a:t>
            </a:r>
          </a:p>
          <a:p>
            <a:pPr lvl="1"/>
            <a:r>
              <a:rPr lang="en-US" dirty="0" smtClean="0"/>
              <a:t>Genesis 15:6; Genesis </a:t>
            </a:r>
            <a:r>
              <a:rPr lang="en-US" dirty="0"/>
              <a:t>12:3; 18:18; 22:18; 26:4; 28:14</a:t>
            </a:r>
            <a:endParaRPr lang="en-US" dirty="0" smtClean="0"/>
          </a:p>
        </p:txBody>
      </p:sp>
    </p:spTree>
    <p:extLst>
      <p:ext uri="{BB962C8B-B14F-4D97-AF65-F5344CB8AC3E}">
        <p14:creationId xmlns:p14="http://schemas.microsoft.com/office/powerpoint/2010/main" val="213812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r>
              <a:rPr lang="en-US" dirty="0" smtClean="0"/>
              <a:t>10 For as many as are of the works of the law are under the curse; for it is written, “Cursed is everyone who does not continue in all things which are written in the book of the law, to do them.” 11 But that no one is justified by the law in the sight of God is evident, for “the just shall live by faith.” 12 Yet the law is not of faith, but “the man who does them shall live by them.”</a:t>
            </a:r>
          </a:p>
          <a:p>
            <a:r>
              <a:rPr lang="en-US" dirty="0" smtClean="0"/>
              <a:t>13 Christ has redeemed us from the curse of the law, having become a curse for us (for it is written, “Cursed is everyone who hangs on a tree”), 14 that the blessing of Abraham might come upon the Gentiles in Christ Jesus, that we might receive the promise of the Spirit through faith.</a:t>
            </a:r>
          </a:p>
          <a:p>
            <a:pPr lvl="1"/>
            <a:r>
              <a:rPr lang="en-US" dirty="0" smtClean="0"/>
              <a:t>Deuteronomy 27:26;Habakkuk 2:4;Leviticus 18:5;Deuteronomy </a:t>
            </a:r>
            <a:r>
              <a:rPr lang="en-US" dirty="0"/>
              <a:t>21:23</a:t>
            </a:r>
            <a:endParaRPr lang="en-US" dirty="0" smtClean="0"/>
          </a:p>
        </p:txBody>
      </p:sp>
    </p:spTree>
    <p:extLst>
      <p:ext uri="{BB962C8B-B14F-4D97-AF65-F5344CB8AC3E}">
        <p14:creationId xmlns:p14="http://schemas.microsoft.com/office/powerpoint/2010/main" val="53745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15 Brethren, I speak in the manner of men: Though it is only a man’s covenant, yet if it is confirmed, no one annuls or adds to it. 16 Now to Abraham and his Seed were the promises made. He does not say, “And to seeds,” as of many, but as of one, “And to your Seed,” who is Christ. 17 And this I say, that the law, which was four hundred and thirty years later, cannot annul the covenant that was confirmed before by God in Christ, that it should make the promise of no effect. 18 For if the inheritance is of the law, it is no longer of promise; but God gave it to Abraham by promise.</a:t>
            </a:r>
          </a:p>
          <a:p>
            <a:endParaRPr lang="en-US" dirty="0"/>
          </a:p>
          <a:p>
            <a:r>
              <a:rPr lang="en-US" dirty="0" smtClean="0"/>
              <a:t>15 –ESV- To </a:t>
            </a:r>
            <a:r>
              <a:rPr lang="en-US" dirty="0"/>
              <a:t>give a human example, brothers:6 </a:t>
            </a:r>
            <a:r>
              <a:rPr lang="en-US" dirty="0" smtClean="0"/>
              <a:t>even </a:t>
            </a:r>
            <a:r>
              <a:rPr lang="en-US" dirty="0"/>
              <a:t>with a man-made covenant, no one annuls it or adds to it once it has been ratified</a:t>
            </a:r>
            <a:r>
              <a:rPr lang="en-US" dirty="0" smtClean="0"/>
              <a:t>.</a:t>
            </a:r>
          </a:p>
          <a:p>
            <a:r>
              <a:rPr lang="en-US" dirty="0" smtClean="0"/>
              <a:t>Genesis </a:t>
            </a:r>
            <a:r>
              <a:rPr lang="en-US" dirty="0"/>
              <a:t>12:7; 13:15; 24:7</a:t>
            </a:r>
            <a:endParaRPr lang="en-US" dirty="0" smtClean="0"/>
          </a:p>
        </p:txBody>
      </p:sp>
    </p:spTree>
    <p:extLst>
      <p:ext uri="{BB962C8B-B14F-4D97-AF65-F5344CB8AC3E}">
        <p14:creationId xmlns:p14="http://schemas.microsoft.com/office/powerpoint/2010/main" val="1671676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19 What purpose then does the law serve? It was added because of transgressions, till the Seed should come to whom the promise was made; and it was appointed through angels by the hand of a mediator. 20 Now a mediator does not mediate for one only, but God is one.</a:t>
            </a:r>
          </a:p>
          <a:p>
            <a:r>
              <a:rPr lang="en-US" dirty="0" smtClean="0"/>
              <a:t>21 Is the law then against the promises of God? Certainly not! For if there had been a law given which could have given life, truly righteousness would have been by the law. 22 But the Scripture has confined all under sin, that the promise by faith in Jesus Christ might be given to those who believe. 23 But before faith came, we were kept under guard by the law, kept for the faith which would afterward be revealed. 24 Therefore the law was our tutor to bring us to Christ, that we might be justified by faith. 25 But after faith has come, we are no longer under a tutor.</a:t>
            </a:r>
          </a:p>
        </p:txBody>
      </p:sp>
    </p:spTree>
    <p:extLst>
      <p:ext uri="{BB962C8B-B14F-4D97-AF65-F5344CB8AC3E}">
        <p14:creationId xmlns:p14="http://schemas.microsoft.com/office/powerpoint/2010/main" val="426915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angels</a:t>
            </a:r>
            <a:endParaRPr lang="en-US" dirty="0"/>
          </a:p>
        </p:txBody>
      </p:sp>
      <p:sp>
        <p:nvSpPr>
          <p:cNvPr id="3" name="Content Placeholder 2"/>
          <p:cNvSpPr>
            <a:spLocks noGrp="1"/>
          </p:cNvSpPr>
          <p:nvPr>
            <p:ph idx="1"/>
          </p:nvPr>
        </p:nvSpPr>
        <p:spPr/>
        <p:txBody>
          <a:bodyPr/>
          <a:lstStyle/>
          <a:p>
            <a:r>
              <a:rPr lang="en-US" dirty="0"/>
              <a:t>Acts 7:51 “You stiff-necked and uncircumcised in heart and ears! You always resist the Holy Spirit; as your fathers did, so do you. 52 Which of the prophets did your fathers not persecute? And they killed those who foretold the coming of the Just One, of whom you now have become the betrayers and murderers, 53 who have received the law by the direction of angels and have not kept it.”</a:t>
            </a:r>
          </a:p>
          <a:p>
            <a:endParaRPr lang="en-US" dirty="0"/>
          </a:p>
        </p:txBody>
      </p:sp>
    </p:spTree>
    <p:extLst>
      <p:ext uri="{BB962C8B-B14F-4D97-AF65-F5344CB8AC3E}">
        <p14:creationId xmlns:p14="http://schemas.microsoft.com/office/powerpoint/2010/main" val="214830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t"/>
            <a:r>
              <a:rPr lang="el-GR" b="1" dirty="0">
                <a:latin typeface="blbGentium"/>
              </a:rPr>
              <a:t>παιδαγωγός</a:t>
            </a:r>
            <a:r>
              <a:rPr lang="el-GR" b="1" dirty="0">
                <a:solidFill>
                  <a:srgbClr val="627B9F"/>
                </a:solidFill>
                <a:latin typeface="blbGentium"/>
              </a:rPr>
              <a:t/>
            </a:r>
            <a:br>
              <a:rPr lang="el-GR" b="1" dirty="0">
                <a:solidFill>
                  <a:srgbClr val="627B9F"/>
                </a:solidFill>
                <a:latin typeface="blbGentium"/>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tutor i.e. a guardian and guide of boys. Among the Greeks and the Romans the name was applied to trustworthy slaves who were charged with the duty of supervising the life and morals of boys belonging to the better class. The boys were not allowed so much as to step out of the house without them before arriving at the age of manhood</a:t>
            </a:r>
            <a:r>
              <a:rPr lang="en-US" dirty="0" smtClean="0"/>
              <a:t>.</a:t>
            </a:r>
          </a:p>
          <a:p>
            <a:r>
              <a:rPr lang="en-US" dirty="0" smtClean="0"/>
              <a:t>Romans 15:4 For </a:t>
            </a:r>
            <a:r>
              <a:rPr lang="en-US" dirty="0"/>
              <a:t>whatever things were written before were written for our learning, that we through the patience and comfort of the Scriptures might have hope.</a:t>
            </a:r>
            <a:endParaRPr lang="en-US" dirty="0" smtClean="0"/>
          </a:p>
          <a:p>
            <a:r>
              <a:rPr lang="en-US" dirty="0" err="1" smtClean="0"/>
              <a:t>Heb</a:t>
            </a:r>
            <a:r>
              <a:rPr lang="en-US" dirty="0" smtClean="0"/>
              <a:t> 8:13 </a:t>
            </a:r>
            <a:r>
              <a:rPr lang="en-US" dirty="0"/>
              <a:t>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2153145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3</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26 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a:t>
            </a:r>
          </a:p>
          <a:p>
            <a:endParaRPr lang="en-US" dirty="0" smtClean="0"/>
          </a:p>
        </p:txBody>
      </p:sp>
    </p:spTree>
    <p:extLst>
      <p:ext uri="{BB962C8B-B14F-4D97-AF65-F5344CB8AC3E}">
        <p14:creationId xmlns:p14="http://schemas.microsoft.com/office/powerpoint/2010/main" val="1257089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92500" lnSpcReduction="20000"/>
          </a:bodyPr>
          <a:lstStyle/>
          <a:p>
            <a:r>
              <a:rPr lang="en-US" dirty="0"/>
              <a:t>1</a:t>
            </a:r>
            <a:r>
              <a:rPr lang="en-US" dirty="0" smtClean="0"/>
              <a:t> </a:t>
            </a:r>
            <a:r>
              <a:rPr lang="en-US" dirty="0"/>
              <a:t>Now I say that the heir, as long as he is a child, does not differ at all from a slave, though he is master of all, 2 but is under guardians and stewards until the time appointed by the father. 3 Even so we, when we were children, were in bondage under the elements of the world. 4 But when the fullness of the time had come, God sent forth His Son, </a:t>
            </a:r>
            <a:r>
              <a:rPr lang="en-US" dirty="0" smtClean="0"/>
              <a:t>born </a:t>
            </a:r>
            <a:r>
              <a:rPr lang="en-US" dirty="0"/>
              <a:t>of a woman, born under the law, 5 to redeem those who were under the law, that we might receive the adoption as sons</a:t>
            </a:r>
            <a:r>
              <a:rPr lang="en-US" dirty="0" smtClean="0"/>
              <a:t>.</a:t>
            </a:r>
            <a:endParaRPr lang="en-US" dirty="0"/>
          </a:p>
          <a:p>
            <a:r>
              <a:rPr lang="en-US" dirty="0"/>
              <a:t>6 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r>
              <a:rPr lang="en-US" dirty="0" smtClean="0"/>
              <a:t>.</a:t>
            </a:r>
          </a:p>
        </p:txBody>
      </p:sp>
    </p:spTree>
    <p:extLst>
      <p:ext uri="{BB962C8B-B14F-4D97-AF65-F5344CB8AC3E}">
        <p14:creationId xmlns:p14="http://schemas.microsoft.com/office/powerpoint/2010/main" val="33323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Col. 2:8 </a:t>
            </a:r>
            <a:r>
              <a:rPr lang="en-US" dirty="0"/>
              <a:t>Beware lest anyone cheat you through philosophy and empty deceit, according to the tradition of men, according to the basic principles of the world, and not according to Christ</a:t>
            </a:r>
            <a:r>
              <a:rPr lang="en-US" dirty="0" smtClean="0"/>
              <a:t>.</a:t>
            </a:r>
          </a:p>
          <a:p>
            <a:r>
              <a:rPr lang="en-US" dirty="0" smtClean="0"/>
              <a:t>“Fullness of the time….”</a:t>
            </a:r>
          </a:p>
          <a:p>
            <a:r>
              <a:rPr lang="en-US" dirty="0" smtClean="0"/>
              <a:t>Abba Father</a:t>
            </a:r>
            <a:endParaRPr lang="en-US" dirty="0"/>
          </a:p>
        </p:txBody>
      </p:sp>
    </p:spTree>
    <p:extLst>
      <p:ext uri="{BB962C8B-B14F-4D97-AF65-F5344CB8AC3E}">
        <p14:creationId xmlns:p14="http://schemas.microsoft.com/office/powerpoint/2010/main" val="2421052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8 But then, indeed, when you did not know God, you served those which by nature are not gods. 9 But now after you have known God, or rather are known by God, how is it that you turn again to the weak and beggarly elements, to which you desire again to be in bondage? 10 You observe days and months and seasons and years. 11 I am afraid for you, lest I have labored for you in vain.</a:t>
            </a:r>
          </a:p>
        </p:txBody>
      </p:sp>
    </p:spTree>
    <p:extLst>
      <p:ext uri="{BB962C8B-B14F-4D97-AF65-F5344CB8AC3E}">
        <p14:creationId xmlns:p14="http://schemas.microsoft.com/office/powerpoint/2010/main" val="275690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normAutofit/>
          </a:bodyPr>
          <a:lstStyle/>
          <a:p>
            <a:r>
              <a:rPr lang="en-US" dirty="0"/>
              <a:t>Chapter 1</a:t>
            </a:r>
          </a:p>
          <a:p>
            <a:pPr lvl="1"/>
            <a:r>
              <a:rPr lang="en-US" dirty="0"/>
              <a:t>Greeting</a:t>
            </a:r>
          </a:p>
          <a:p>
            <a:pPr lvl="1"/>
            <a:r>
              <a:rPr lang="en-US" dirty="0"/>
              <a:t>Warning about another gospel</a:t>
            </a:r>
          </a:p>
          <a:p>
            <a:pPr lvl="1"/>
            <a:r>
              <a:rPr lang="en-US" dirty="0"/>
              <a:t>Paul's call and history</a:t>
            </a:r>
          </a:p>
          <a:p>
            <a:r>
              <a:rPr lang="en-US" dirty="0"/>
              <a:t>Chapter 2</a:t>
            </a:r>
          </a:p>
          <a:p>
            <a:pPr lvl="1"/>
            <a:r>
              <a:rPr lang="en-US" dirty="0"/>
              <a:t>Paul's mission to the gentiles</a:t>
            </a:r>
          </a:p>
          <a:p>
            <a:pPr lvl="1"/>
            <a:r>
              <a:rPr lang="en-US" dirty="0"/>
              <a:t>Conflict over the old law</a:t>
            </a:r>
          </a:p>
          <a:p>
            <a:pPr lvl="1"/>
            <a:r>
              <a:rPr lang="en-US" dirty="0"/>
              <a:t>Freedom from the old </a:t>
            </a:r>
            <a:r>
              <a:rPr lang="en-US" dirty="0" smtClean="0"/>
              <a:t>law</a:t>
            </a:r>
          </a:p>
        </p:txBody>
      </p:sp>
    </p:spTree>
    <p:extLst>
      <p:ext uri="{BB962C8B-B14F-4D97-AF65-F5344CB8AC3E}">
        <p14:creationId xmlns:p14="http://schemas.microsoft.com/office/powerpoint/2010/main" val="302077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Col. 2:16 </a:t>
            </a:r>
            <a:r>
              <a:rPr lang="en-US" dirty="0"/>
              <a:t>So let no one judge you in food or in drink, or regarding a festival or a new moon or </a:t>
            </a:r>
            <a:r>
              <a:rPr lang="en-US" dirty="0" err="1"/>
              <a:t>sabbaths</a:t>
            </a:r>
            <a:r>
              <a:rPr lang="en-US" dirty="0"/>
              <a:t>, 17 which are a shadow of things to come, but the substance is of Christ. </a:t>
            </a:r>
          </a:p>
        </p:txBody>
      </p:sp>
    </p:spTree>
    <p:extLst>
      <p:ext uri="{BB962C8B-B14F-4D97-AF65-F5344CB8AC3E}">
        <p14:creationId xmlns:p14="http://schemas.microsoft.com/office/powerpoint/2010/main" val="771462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Brethren, I urge you to become like me, for I became like you. You have not injured me at all. 13 You know that because of physical infirmity I preached the gospel to you at the first. 14 And my trial which was in my flesh you did not despise or reject, but you received me as an angel of God, even as Christ Jesus. 15 </a:t>
            </a:r>
            <a:r>
              <a:rPr lang="en-US" dirty="0" smtClean="0"/>
              <a:t>What </a:t>
            </a:r>
            <a:r>
              <a:rPr lang="en-US" dirty="0" smtClean="0"/>
              <a:t>then was the blessing you enjoyed? For I bear you witness that, if possible, you would have plucked out your own eyes and given them to me. 16 Have I therefore become your enemy because I tell you the truth?</a:t>
            </a:r>
          </a:p>
        </p:txBody>
      </p:sp>
    </p:spTree>
    <p:extLst>
      <p:ext uri="{BB962C8B-B14F-4D97-AF65-F5344CB8AC3E}">
        <p14:creationId xmlns:p14="http://schemas.microsoft.com/office/powerpoint/2010/main" val="2160847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infirmity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6:11 </a:t>
            </a:r>
            <a:r>
              <a:rPr lang="en-US" dirty="0"/>
              <a:t>See with what large letters I have written to you with my own hand! </a:t>
            </a:r>
            <a:endParaRPr lang="en-US" dirty="0" smtClean="0"/>
          </a:p>
          <a:p>
            <a:r>
              <a:rPr lang="en-US" dirty="0" smtClean="0"/>
              <a:t>Acts 23:1 Then </a:t>
            </a:r>
            <a:r>
              <a:rPr lang="en-US" dirty="0"/>
              <a:t>Paul, looking earnestly at the council, said, “Men and brethren, I have lived in all good conscience before God until this day.” 2 And the high priest Ananias commanded those who stood by him to strike him on the mouth. 3 Then Paul said to him, “God will strike you, you whitewashed wall! For you sit to judge me according to the law, and do you command me to be struck contrary to the law</a:t>
            </a:r>
            <a:r>
              <a:rPr lang="en-US" dirty="0" smtClean="0"/>
              <a:t>?”</a:t>
            </a:r>
            <a:endParaRPr lang="en-US" dirty="0"/>
          </a:p>
          <a:p>
            <a:r>
              <a:rPr lang="en-US" dirty="0"/>
              <a:t>4 And those who stood by said, “Do you revile God’s high priest</a:t>
            </a:r>
            <a:r>
              <a:rPr lang="en-US" dirty="0" smtClean="0"/>
              <a:t>?”</a:t>
            </a:r>
            <a:endParaRPr lang="en-US" dirty="0"/>
          </a:p>
          <a:p>
            <a:r>
              <a:rPr lang="en-US" dirty="0"/>
              <a:t>5 Then Paul said, “I did not know, brethren, that he was the high priest; for it is written, ‘You shall not speak evil of a ruler of your people</a:t>
            </a:r>
            <a:r>
              <a:rPr lang="en-US" dirty="0" smtClean="0"/>
              <a:t>.’”</a:t>
            </a:r>
            <a:endParaRPr lang="en-US" dirty="0"/>
          </a:p>
        </p:txBody>
      </p:sp>
    </p:spTree>
    <p:extLst>
      <p:ext uri="{BB962C8B-B14F-4D97-AF65-F5344CB8AC3E}">
        <p14:creationId xmlns:p14="http://schemas.microsoft.com/office/powerpoint/2010/main" val="4011188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infirmity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 Cor. 12:7 </a:t>
            </a:r>
            <a:r>
              <a:rPr lang="en-US" dirty="0"/>
              <a:t>And lest I should be exalted above measure by the abundance of the revelations, a thorn in the flesh was given to me, a messenger of Satan to buffet me, lest I be exalted above measure. 8 Concerning this thing I pleaded with the Lord three times that it might depart from me. 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a:t>
            </a:r>
          </a:p>
        </p:txBody>
      </p:sp>
    </p:spTree>
    <p:extLst>
      <p:ext uri="{BB962C8B-B14F-4D97-AF65-F5344CB8AC3E}">
        <p14:creationId xmlns:p14="http://schemas.microsoft.com/office/powerpoint/2010/main" val="1411930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Brethren, I urge you to become like me, for I became like you. You have not injured me at all. 13 You know that because of physical infirmity I preached the gospel to you at the first. 14 And my trial which was in my flesh you did not despise or reject, but you received me as an angel of God, even as Christ Jesus. 15 </a:t>
            </a:r>
            <a:r>
              <a:rPr lang="en-US" dirty="0" smtClean="0"/>
              <a:t>What </a:t>
            </a:r>
            <a:r>
              <a:rPr lang="en-US" dirty="0" smtClean="0"/>
              <a:t>then was the blessing you enjoyed? For I bear you witness that, if possible, you would have plucked out your own eyes and given them to me. 16 Have I therefore become your enemy because I tell you the truth?</a:t>
            </a:r>
          </a:p>
        </p:txBody>
      </p:sp>
    </p:spTree>
    <p:extLst>
      <p:ext uri="{BB962C8B-B14F-4D97-AF65-F5344CB8AC3E}">
        <p14:creationId xmlns:p14="http://schemas.microsoft.com/office/powerpoint/2010/main" val="2931706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17 They zealously court you, but for no good; yes, they want to exclude you, that you may be zealous for them. 18 But it is good to be zealous in a good thing always, and not only when I am present with you. 19 My little children, for whom I labor in birth again until Christ is formed in you, 20 I would like to be present with you now and to change my tone; for I have doubts about you.</a:t>
            </a:r>
          </a:p>
        </p:txBody>
      </p:sp>
    </p:spTree>
    <p:extLst>
      <p:ext uri="{BB962C8B-B14F-4D97-AF65-F5344CB8AC3E}">
        <p14:creationId xmlns:p14="http://schemas.microsoft.com/office/powerpoint/2010/main" val="118066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21 </a:t>
            </a:r>
            <a:r>
              <a:rPr lang="en-US" dirty="0" smtClean="0"/>
              <a:t>Tell me, you who desire to be under the law, do you not hear the law? 22 For it is written that Abraham had two sons: the one by a bondwoman, the other by a freewoman. 23 But he who was of the bondwoman was born according to the flesh, and he of the freewoman through promise, 24 which things are symbolic. For these are </a:t>
            </a:r>
            <a:r>
              <a:rPr lang="en-US" dirty="0" smtClean="0"/>
              <a:t>the </a:t>
            </a:r>
            <a:r>
              <a:rPr lang="en-US" dirty="0" smtClean="0"/>
              <a:t>two covenants: the one from Mount Sinai which gives birth to bondage, which is Hagar— 25 for this Hagar is Mount Sinai in Arabia, and corresponds to Jerusalem which now is, and is in bondage with her children— 26 but the Jerusalem above is free, which is the mother of us all. </a:t>
            </a:r>
          </a:p>
        </p:txBody>
      </p:sp>
    </p:spTree>
    <p:extLst>
      <p:ext uri="{BB962C8B-B14F-4D97-AF65-F5344CB8AC3E}">
        <p14:creationId xmlns:p14="http://schemas.microsoft.com/office/powerpoint/2010/main" val="1276124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Mother Church</a:t>
            </a:r>
            <a:endParaRPr lang="en-US" dirty="0"/>
          </a:p>
        </p:txBody>
      </p:sp>
      <p:sp>
        <p:nvSpPr>
          <p:cNvPr id="3" name="Content Placeholder 2"/>
          <p:cNvSpPr>
            <a:spLocks noGrp="1"/>
          </p:cNvSpPr>
          <p:nvPr>
            <p:ph idx="1"/>
          </p:nvPr>
        </p:nvSpPr>
        <p:spPr/>
        <p:txBody>
          <a:bodyPr/>
          <a:lstStyle/>
          <a:p>
            <a:r>
              <a:rPr lang="en-US" dirty="0" smtClean="0"/>
              <a:t>Heb. 12:22 </a:t>
            </a:r>
            <a:r>
              <a:rPr lang="en-US" dirty="0"/>
              <a:t>But you have come to Mount Zion and to the city of the living God, the heavenly Jerusalem, to an innumerable company of angels, 23 to the general assembly and church of the firstborn who are registered in heaven, to God the Judge of all, to the spirits of just men made perfect, 24 to Jesus the Mediator of the new covenant, and to the blood of sprinkling that speaks better things than that of Abel.</a:t>
            </a:r>
          </a:p>
        </p:txBody>
      </p:sp>
    </p:spTree>
    <p:extLst>
      <p:ext uri="{BB962C8B-B14F-4D97-AF65-F5344CB8AC3E}">
        <p14:creationId xmlns:p14="http://schemas.microsoft.com/office/powerpoint/2010/main" val="4650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4</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27 For it is written</a:t>
            </a:r>
            <a:r>
              <a:rPr lang="en-US" dirty="0" smtClean="0"/>
              <a:t>:</a:t>
            </a:r>
            <a:endParaRPr lang="en-US" dirty="0" smtClean="0"/>
          </a:p>
          <a:p>
            <a:r>
              <a:rPr lang="en-US" dirty="0" smtClean="0"/>
              <a:t>“</a:t>
            </a:r>
            <a:r>
              <a:rPr lang="en-US" dirty="0" smtClean="0"/>
              <a:t>Rejoice, O barren,</a:t>
            </a:r>
          </a:p>
          <a:p>
            <a:r>
              <a:rPr lang="en-US" dirty="0" smtClean="0"/>
              <a:t>You who do not bear!</a:t>
            </a:r>
          </a:p>
          <a:p>
            <a:r>
              <a:rPr lang="en-US" dirty="0" smtClean="0"/>
              <a:t>Break forth and shout,</a:t>
            </a:r>
          </a:p>
          <a:p>
            <a:r>
              <a:rPr lang="en-US" dirty="0" smtClean="0"/>
              <a:t>You who are not in labor!</a:t>
            </a:r>
          </a:p>
          <a:p>
            <a:r>
              <a:rPr lang="en-US" dirty="0" smtClean="0"/>
              <a:t>For the desolate has many more children</a:t>
            </a:r>
          </a:p>
          <a:p>
            <a:r>
              <a:rPr lang="en-US" dirty="0" smtClean="0"/>
              <a:t>Than she who has a husband</a:t>
            </a:r>
            <a:r>
              <a:rPr lang="en-US" dirty="0" smtClean="0"/>
              <a:t>.”</a:t>
            </a:r>
            <a:endParaRPr lang="en-US" dirty="0" smtClean="0"/>
          </a:p>
          <a:p>
            <a:r>
              <a:rPr lang="en-US" dirty="0" smtClean="0"/>
              <a:t>28 Now we, brethren, as Isaac was, are children of promise. 29 But, as he who was born according to the flesh then persecuted him who was born according to the Spirit, even so it is now. 30 Nevertheless what does the Scripture say? “Cast out the bondwoman and her son, for the son of the bondwoman shall not be heir with the son of the freewoman</a:t>
            </a:r>
            <a:r>
              <a:rPr lang="en-US" dirty="0" smtClean="0"/>
              <a:t>.” 31 </a:t>
            </a:r>
            <a:r>
              <a:rPr lang="en-US" dirty="0" smtClean="0"/>
              <a:t>So then, brethren, we are not children of the bondwoman but of the free</a:t>
            </a:r>
            <a:r>
              <a:rPr lang="en-US" dirty="0" smtClean="0"/>
              <a:t>.</a:t>
            </a:r>
          </a:p>
          <a:p>
            <a:pPr lvl="1"/>
            <a:r>
              <a:rPr lang="en-US" dirty="0" smtClean="0"/>
              <a:t>Isaiah 54:1;Genesis 21:10</a:t>
            </a:r>
            <a:endParaRPr lang="en-US" dirty="0"/>
          </a:p>
        </p:txBody>
      </p:sp>
    </p:spTree>
    <p:extLst>
      <p:ext uri="{BB962C8B-B14F-4D97-AF65-F5344CB8AC3E}">
        <p14:creationId xmlns:p14="http://schemas.microsoft.com/office/powerpoint/2010/main" val="2998000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Flesh and Spirit</a:t>
            </a:r>
            <a:endParaRPr lang="en-US" dirty="0"/>
          </a:p>
        </p:txBody>
      </p:sp>
      <p:sp>
        <p:nvSpPr>
          <p:cNvPr id="3" name="Content Placeholder 2"/>
          <p:cNvSpPr>
            <a:spLocks noGrp="1"/>
          </p:cNvSpPr>
          <p:nvPr>
            <p:ph idx="1"/>
          </p:nvPr>
        </p:nvSpPr>
        <p:spPr/>
        <p:txBody>
          <a:bodyPr/>
          <a:lstStyle/>
          <a:p>
            <a:r>
              <a:rPr lang="en-US" dirty="0" smtClean="0"/>
              <a:t>1 John 3:13 </a:t>
            </a:r>
            <a:r>
              <a:rPr lang="en-US" dirty="0"/>
              <a:t>Do not marvel, my brethren, if the world hates you.</a:t>
            </a:r>
          </a:p>
        </p:txBody>
      </p:sp>
    </p:spTree>
    <p:extLst>
      <p:ext uri="{BB962C8B-B14F-4D97-AF65-F5344CB8AC3E}">
        <p14:creationId xmlns:p14="http://schemas.microsoft.com/office/powerpoint/2010/main" val="311793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normAutofit/>
          </a:bodyPr>
          <a:lstStyle/>
          <a:p>
            <a:r>
              <a:rPr lang="en-US" dirty="0" smtClean="0"/>
              <a:t>Chapter 3</a:t>
            </a:r>
          </a:p>
          <a:p>
            <a:pPr lvl="1"/>
            <a:r>
              <a:rPr lang="en-US" dirty="0" smtClean="0"/>
              <a:t>Faith and the Law</a:t>
            </a:r>
          </a:p>
          <a:p>
            <a:pPr lvl="1"/>
            <a:r>
              <a:rPr lang="en-US" dirty="0" smtClean="0"/>
              <a:t>The seed of Abraham</a:t>
            </a:r>
          </a:p>
          <a:p>
            <a:r>
              <a:rPr lang="en-US" dirty="0" smtClean="0"/>
              <a:t>Chapter 4</a:t>
            </a:r>
          </a:p>
          <a:p>
            <a:pPr lvl="1"/>
            <a:r>
              <a:rPr lang="en-US" dirty="0" smtClean="0"/>
              <a:t>Sons of God</a:t>
            </a:r>
          </a:p>
          <a:p>
            <a:pPr lvl="1"/>
            <a:r>
              <a:rPr lang="en-US" dirty="0" smtClean="0"/>
              <a:t>Children of Promise</a:t>
            </a:r>
          </a:p>
        </p:txBody>
      </p:sp>
    </p:spTree>
    <p:extLst>
      <p:ext uri="{BB962C8B-B14F-4D97-AF65-F5344CB8AC3E}">
        <p14:creationId xmlns:p14="http://schemas.microsoft.com/office/powerpoint/2010/main" val="110080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a:bodyPr>
          <a:lstStyle/>
          <a:p>
            <a:r>
              <a:rPr lang="en-US" dirty="0"/>
              <a:t>1</a:t>
            </a:r>
            <a:r>
              <a:rPr lang="en-US" dirty="0" smtClean="0"/>
              <a:t> </a:t>
            </a:r>
            <a:r>
              <a:rPr lang="en-US" dirty="0"/>
              <a:t>Stand fast therefore in the liberty by which Christ has made us free</a:t>
            </a:r>
            <a:r>
              <a:rPr lang="en-US" dirty="0" smtClean="0"/>
              <a:t>, </a:t>
            </a:r>
            <a:r>
              <a:rPr lang="en-US" dirty="0"/>
              <a:t>and do not be entangled again with a yoke of bondage. 2 Indeed I, Paul, say to you that if you become circumcised, Christ will profit you nothing. 3 And I testify again to every man who becomes circumcised that he is a debtor to keep the whole law. 4 You have become estranged from Christ, you who attempt to be justified by law; you have fallen from grace. 5 For we through the Spirit eagerly wait for the hope of righteousness by faith. 6 For in Christ Jesus neither circumcision nor </a:t>
            </a:r>
            <a:r>
              <a:rPr lang="en-US" dirty="0" err="1"/>
              <a:t>uncircumcision</a:t>
            </a:r>
            <a:r>
              <a:rPr lang="en-US" dirty="0"/>
              <a:t> avails anything, but faith working through love</a:t>
            </a:r>
            <a:r>
              <a:rPr lang="en-US" dirty="0" smtClean="0"/>
              <a:t>.</a:t>
            </a:r>
          </a:p>
        </p:txBody>
      </p:sp>
    </p:spTree>
    <p:extLst>
      <p:ext uri="{BB962C8B-B14F-4D97-AF65-F5344CB8AC3E}">
        <p14:creationId xmlns:p14="http://schemas.microsoft.com/office/powerpoint/2010/main" val="153743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7 </a:t>
            </a:r>
            <a:r>
              <a:rPr lang="en-US" dirty="0" smtClean="0"/>
              <a:t>You ran well. Who hindered you from obeying the truth? 8 This persuasion does not come from Him who calls you. 9 A little leaven leavens the whole lump. 10 I have confidence in you, in the Lord, that you will have no other mind; but he who troubles you shall bear his judgment, whoever he is</a:t>
            </a:r>
            <a:r>
              <a:rPr lang="en-US" dirty="0" smtClean="0"/>
              <a:t>.</a:t>
            </a:r>
            <a:endParaRPr lang="en-US" dirty="0" smtClean="0"/>
          </a:p>
          <a:p>
            <a:r>
              <a:rPr lang="en-US" dirty="0" smtClean="0"/>
              <a:t>11 And I, brethren, if I still preach circumcision, why do I still suffer persecution? Then the offense of the cross has ceased. 12 I could wish that those who trouble you would even cut themselves off!</a:t>
            </a:r>
          </a:p>
        </p:txBody>
      </p:sp>
    </p:spTree>
    <p:extLst>
      <p:ext uri="{BB962C8B-B14F-4D97-AF65-F5344CB8AC3E}">
        <p14:creationId xmlns:p14="http://schemas.microsoft.com/office/powerpoint/2010/main" val="3932863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13 For you, brethren, have been called to liberty; only do not use liberty as an opportunity for the flesh, but through love serve one another. 14 For all the law is fulfilled in one word, even in this: “You shall love your neighbor as yourself.”[b] 15 But if you bite and devour one another, beware lest you be consumed by one another!</a:t>
            </a:r>
          </a:p>
          <a:p>
            <a:r>
              <a:rPr lang="en-US" dirty="0" smtClean="0"/>
              <a:t>16 </a:t>
            </a:r>
            <a:r>
              <a:rPr lang="en-US" dirty="0" smtClean="0"/>
              <a:t>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a:t>
            </a:r>
          </a:p>
        </p:txBody>
      </p:sp>
    </p:spTree>
    <p:extLst>
      <p:ext uri="{BB962C8B-B14F-4D97-AF65-F5344CB8AC3E}">
        <p14:creationId xmlns:p14="http://schemas.microsoft.com/office/powerpoint/2010/main" val="612406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19 Now the works of the flesh are evident, which are: adultery,[c] fornication, uncleanness, lewdness, 20 idolatry, sorcery, hatred, contentions, jealousies, outbursts of wrath, selfish ambitions, dissensions, heresies, 21 envy, murders,[d] drunkenness, revelries, and the like; of which I tell you beforehand, just as I also told you in time past, that those who practice such things will not inherit the kingdom of God.</a:t>
            </a:r>
          </a:p>
        </p:txBody>
      </p:sp>
    </p:spTree>
    <p:extLst>
      <p:ext uri="{BB962C8B-B14F-4D97-AF65-F5344CB8AC3E}">
        <p14:creationId xmlns:p14="http://schemas.microsoft.com/office/powerpoint/2010/main" val="1730234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smtClean="0"/>
          </a:p>
          <a:p>
            <a:r>
              <a:rPr lang="en-US" smtClean="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a:p>
            <a:endParaRPr lang="en-US" smtClean="0"/>
          </a:p>
          <a:p>
            <a:r>
              <a:rPr lang="en-US" smtClean="0"/>
              <a:t>Footnotes:</a:t>
            </a:r>
          </a:p>
          <a:p>
            <a:endParaRPr lang="en-US" smtClean="0"/>
          </a:p>
          <a:p>
            <a:r>
              <a:rPr lang="en-US" smtClean="0"/>
              <a:t>Galatians 5:1 NU-Text reads For freedom Christ has made us free; stand fast therefore.</a:t>
            </a:r>
          </a:p>
          <a:p>
            <a:r>
              <a:rPr lang="en-US" smtClean="0"/>
              <a:t>Galatians 5:14 Leviticus 19:18</a:t>
            </a:r>
            <a:endParaRPr lang="en-US"/>
          </a:p>
        </p:txBody>
      </p:sp>
    </p:spTree>
    <p:extLst>
      <p:ext uri="{BB962C8B-B14F-4D97-AF65-F5344CB8AC3E}">
        <p14:creationId xmlns:p14="http://schemas.microsoft.com/office/powerpoint/2010/main" val="1120315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a:bodyPr>
          <a:lstStyle/>
          <a:p>
            <a:r>
              <a:rPr lang="en-US" dirty="0"/>
              <a:t>6 Brethren, if a man is overtaken in any trespass, you who are spiritual restore such a one in a spirit of gentleness, considering yourself lest you also be tempted. 2 Bear one another’s burdens, and so fulfill the law of Christ. 3 For if anyone thinks himself to be something, when he is nothing, he deceives himself. 4 But let each one examine his own work, and then he will have rejoicing in himself alone, and not in another. 5 For each one shall bear his own load</a:t>
            </a:r>
            <a:r>
              <a:rPr lang="en-US" dirty="0" smtClean="0"/>
              <a:t>.</a:t>
            </a:r>
          </a:p>
        </p:txBody>
      </p:sp>
    </p:spTree>
    <p:extLst>
      <p:ext uri="{BB962C8B-B14F-4D97-AF65-F5344CB8AC3E}">
        <p14:creationId xmlns:p14="http://schemas.microsoft.com/office/powerpoint/2010/main" val="1751482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Be Generous and Do Good</a:t>
            </a:r>
          </a:p>
          <a:p>
            <a:r>
              <a:rPr lang="en-US" dirty="0" smtClean="0"/>
              <a:t>6 Let him who is taught the word share in all good things with him who teaches.</a:t>
            </a:r>
          </a:p>
          <a:p>
            <a:endParaRPr lang="en-US" dirty="0" smtClean="0"/>
          </a:p>
          <a:p>
            <a:r>
              <a:rPr lang="en-US" dirty="0" smtClean="0"/>
              <a:t>7 Do not be deceived, God is not mocked; for whatever a man sows, that he will also reap. 8 For he who sows to his flesh will of the flesh reap corruption, but he who sows to the Spirit will of the Spirit reap everlasting life. 9 And let us not grow weary while doing good, for in due season we shall reap if we do not lose heart. 10 Therefore, as we have opportunity, let us do good to all, especially to those who are of the household of faith.</a:t>
            </a:r>
          </a:p>
        </p:txBody>
      </p:sp>
    </p:spTree>
    <p:extLst>
      <p:ext uri="{BB962C8B-B14F-4D97-AF65-F5344CB8AC3E}">
        <p14:creationId xmlns:p14="http://schemas.microsoft.com/office/powerpoint/2010/main" val="1062785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Glory Only in the Cross</a:t>
            </a:r>
          </a:p>
          <a:p>
            <a:r>
              <a:rPr lang="en-US" dirty="0" smtClean="0"/>
              <a:t>11 See with what large letters I have written to you with my own hand! 12 As many as desire to make a good showing in the flesh, these would compel you to be circumcised, only that they may not suffer persecution for the cross of Christ. 13 For not even those who are circumcised keep the law, but they desire to have you circumcised that they may boast in your flesh. 14 But God forbid that I should boast except in the cross of our Lord Jesus Christ, by whom[a] the world has been crucified to me, and I to the world. 15 For in Christ Jesus neither circumcision nor </a:t>
            </a:r>
            <a:r>
              <a:rPr lang="en-US" dirty="0" err="1" smtClean="0"/>
              <a:t>uncircumcision</a:t>
            </a:r>
            <a:r>
              <a:rPr lang="en-US" dirty="0" smtClean="0"/>
              <a:t> avails anything, but a new creation.</a:t>
            </a:r>
          </a:p>
        </p:txBody>
      </p:sp>
    </p:spTree>
    <p:extLst>
      <p:ext uri="{BB962C8B-B14F-4D97-AF65-F5344CB8AC3E}">
        <p14:creationId xmlns:p14="http://schemas.microsoft.com/office/powerpoint/2010/main" val="1465197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smtClean="0">
                <a:solidFill>
                  <a:schemeClr val="tx1"/>
                </a:solidFill>
                <a:effectLst/>
                <a:latin typeface="+mj-lt"/>
                <a:ea typeface="+mj-ea"/>
                <a:cs typeface="Trebuchet MS"/>
              </a:rPr>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smtClean="0"/>
          </a:p>
          <a:p>
            <a:r>
              <a:rPr lang="en-US" smtClean="0"/>
              <a:t>Blessing and a Plea</a:t>
            </a:r>
          </a:p>
          <a:p>
            <a:r>
              <a:rPr lang="en-US" smtClean="0"/>
              <a:t>16 And as many as walk according to this rule, peace and mercy be upon them, and upon the Israel of God.</a:t>
            </a:r>
          </a:p>
          <a:p>
            <a:endParaRPr lang="en-US" smtClean="0"/>
          </a:p>
          <a:p>
            <a:r>
              <a:rPr lang="en-US" smtClean="0"/>
              <a:t>17 From now on let no one trouble me, for I bear in my body the marks of the Lord Jesus.</a:t>
            </a:r>
          </a:p>
          <a:p>
            <a:endParaRPr lang="en-US" smtClean="0"/>
          </a:p>
          <a:p>
            <a:r>
              <a:rPr lang="en-US" smtClean="0"/>
              <a:t>18 Brethren, the grace of our Lord Jesus Christ be with your spirit. Amen.</a:t>
            </a:r>
            <a:endParaRPr lang="en-US"/>
          </a:p>
        </p:txBody>
      </p:sp>
    </p:spTree>
    <p:extLst>
      <p:ext uri="{BB962C8B-B14F-4D97-AF65-F5344CB8AC3E}">
        <p14:creationId xmlns:p14="http://schemas.microsoft.com/office/powerpoint/2010/main" val="419978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a:t>
            </a:r>
            <a:endParaRPr lang="en-US" dirty="0"/>
          </a:p>
        </p:txBody>
      </p:sp>
      <p:sp>
        <p:nvSpPr>
          <p:cNvPr id="3" name="Content Placeholder 2"/>
          <p:cNvSpPr>
            <a:spLocks noGrp="1"/>
          </p:cNvSpPr>
          <p:nvPr>
            <p:ph idx="1"/>
          </p:nvPr>
        </p:nvSpPr>
        <p:spPr/>
        <p:txBody>
          <a:bodyPr/>
          <a:lstStyle/>
          <a:p>
            <a:r>
              <a:rPr lang="en-US" dirty="0" smtClean="0"/>
              <a:t>Chapter 5</a:t>
            </a:r>
          </a:p>
          <a:p>
            <a:pPr lvl="1"/>
            <a:r>
              <a:rPr lang="en-US" dirty="0" smtClean="0"/>
              <a:t>Liberty, love and the Spirit</a:t>
            </a:r>
          </a:p>
          <a:p>
            <a:r>
              <a:rPr lang="en-US" dirty="0" smtClean="0"/>
              <a:t>Chapter 6</a:t>
            </a:r>
          </a:p>
          <a:p>
            <a:pPr lvl="1"/>
            <a:r>
              <a:rPr lang="en-US" dirty="0" smtClean="0"/>
              <a:t>Love and Generosity</a:t>
            </a:r>
          </a:p>
          <a:p>
            <a:endParaRPr lang="en-US" dirty="0"/>
          </a:p>
        </p:txBody>
      </p:sp>
    </p:spTree>
    <p:extLst>
      <p:ext uri="{BB962C8B-B14F-4D97-AF65-F5344CB8AC3E}">
        <p14:creationId xmlns:p14="http://schemas.microsoft.com/office/powerpoint/2010/main" val="121993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a:t>1 Paul, an apostle (not from men nor through man, but through Jesus Christ and God the Father who raised Him from the dead), 2 and all the brethren who are with me</a:t>
            </a:r>
            <a:r>
              <a:rPr lang="en-US" dirty="0" smtClean="0"/>
              <a:t>,</a:t>
            </a:r>
            <a:endParaRPr lang="en-US" dirty="0"/>
          </a:p>
          <a:p>
            <a:r>
              <a:rPr lang="en-US" dirty="0"/>
              <a:t>To the churches of Galatia:</a:t>
            </a:r>
          </a:p>
          <a:p>
            <a:r>
              <a:rPr lang="en-US" dirty="0" smtClean="0"/>
              <a:t>3 </a:t>
            </a:r>
            <a:r>
              <a:rPr lang="en-US" dirty="0"/>
              <a:t>Grace to you and peace from God the Father and our Lord Jesus Christ, 4 who gave Himself for our sins, that He might deliver us from this present evil age, according to the will of our God and Father, 5 to whom be glory forever and ever. Amen</a:t>
            </a:r>
            <a:r>
              <a:rPr lang="en-US" dirty="0" smtClean="0"/>
              <a:t>.</a:t>
            </a:r>
          </a:p>
        </p:txBody>
      </p:sp>
    </p:spTree>
    <p:extLst>
      <p:ext uri="{BB962C8B-B14F-4D97-AF65-F5344CB8AC3E}">
        <p14:creationId xmlns:p14="http://schemas.microsoft.com/office/powerpoint/2010/main" val="417167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normAutofit/>
          </a:bodyPr>
          <a:lstStyle/>
          <a:p>
            <a:r>
              <a:rPr lang="en-US" dirty="0" smtClean="0"/>
              <a:t>6 I marvel that you are turning away so soon from Him who called you in the grace of Christ, to a different gospel, 7 which is not another; but there are some who trouble you and want to pervert the gospel of Christ. 8 But even if we, or an angel from heaven, preach any other gospel to you than what we have preached to you, let him be accursed. 9 As we have said before, so now I say again, if anyone preaches any other gospel to you than what you have received, let him be accursed.</a:t>
            </a:r>
          </a:p>
        </p:txBody>
      </p:sp>
    </p:spTree>
    <p:extLst>
      <p:ext uri="{BB962C8B-B14F-4D97-AF65-F5344CB8AC3E}">
        <p14:creationId xmlns:p14="http://schemas.microsoft.com/office/powerpoint/2010/main" val="82629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Perverting the Gospel</a:t>
            </a:r>
            <a:endParaRPr lang="en-US" dirty="0"/>
          </a:p>
        </p:txBody>
      </p:sp>
      <p:sp>
        <p:nvSpPr>
          <p:cNvPr id="3" name="Content Placeholder 2"/>
          <p:cNvSpPr>
            <a:spLocks noGrp="1"/>
          </p:cNvSpPr>
          <p:nvPr>
            <p:ph idx="1"/>
          </p:nvPr>
        </p:nvSpPr>
        <p:spPr/>
        <p:txBody>
          <a:bodyPr>
            <a:normAutofit/>
          </a:bodyPr>
          <a:lstStyle/>
          <a:p>
            <a:r>
              <a:rPr lang="en-US" sz="2400" dirty="0"/>
              <a:t>Trying to fuse the old law with Christianity</a:t>
            </a:r>
          </a:p>
          <a:p>
            <a:r>
              <a:rPr lang="en-US" sz="2400" dirty="0" smtClean="0"/>
              <a:t>A lot of </a:t>
            </a:r>
            <a:r>
              <a:rPr lang="en-US" sz="2400" dirty="0"/>
              <a:t>criticism of Christianity is not at what it really is but at what it was perverted to </a:t>
            </a:r>
            <a:r>
              <a:rPr lang="en-US" sz="2400" dirty="0" smtClean="0"/>
              <a:t>become</a:t>
            </a:r>
          </a:p>
        </p:txBody>
      </p:sp>
    </p:spTree>
    <p:extLst>
      <p:ext uri="{BB962C8B-B14F-4D97-AF65-F5344CB8AC3E}">
        <p14:creationId xmlns:p14="http://schemas.microsoft.com/office/powerpoint/2010/main" val="344772705"/>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1783</TotalTime>
  <Words>5612</Words>
  <Application>Microsoft Office PowerPoint</Application>
  <PresentationFormat>On-screen Show (16:9)</PresentationFormat>
  <Paragraphs>205</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Winter</vt:lpstr>
      <vt:lpstr>Galatians</vt:lpstr>
      <vt:lpstr>Galatians</vt:lpstr>
      <vt:lpstr>PowerPoint Presentation</vt:lpstr>
      <vt:lpstr>Galatians</vt:lpstr>
      <vt:lpstr>Galatians</vt:lpstr>
      <vt:lpstr>Galatians</vt:lpstr>
      <vt:lpstr>Chapter 1</vt:lpstr>
      <vt:lpstr>Chapter 1</vt:lpstr>
      <vt:lpstr>Perverting the Gospel</vt:lpstr>
      <vt:lpstr>The finality of the Gospel</vt:lpstr>
      <vt:lpstr>Chapter 1</vt:lpstr>
      <vt:lpstr>Chapter 1</vt:lpstr>
      <vt:lpstr>Qualification of Apostles</vt:lpstr>
      <vt:lpstr>Chapter 1</vt:lpstr>
      <vt:lpstr>Chapter 2</vt:lpstr>
      <vt:lpstr>Acts 15</vt:lpstr>
      <vt:lpstr>Chapter 2</vt:lpstr>
      <vt:lpstr>Chapter 2</vt:lpstr>
      <vt:lpstr>Chapter 2</vt:lpstr>
      <vt:lpstr>Chapter 2</vt:lpstr>
      <vt:lpstr>Confronting error</vt:lpstr>
      <vt:lpstr>Confronting error</vt:lpstr>
      <vt:lpstr>Confronting error</vt:lpstr>
      <vt:lpstr>Confronting error</vt:lpstr>
      <vt:lpstr>Reconciliation</vt:lpstr>
      <vt:lpstr>Chapter 2</vt:lpstr>
      <vt:lpstr>Chapter 2</vt:lpstr>
      <vt:lpstr>Chapter 2</vt:lpstr>
      <vt:lpstr>Chapter 3</vt:lpstr>
      <vt:lpstr>Chapter 3</vt:lpstr>
      <vt:lpstr>Chapter 3</vt:lpstr>
      <vt:lpstr>Chapter 3</vt:lpstr>
      <vt:lpstr>Chapter 3</vt:lpstr>
      <vt:lpstr>By angels</vt:lpstr>
      <vt:lpstr>παιδαγωγός </vt:lpstr>
      <vt:lpstr>Chapter 3</vt:lpstr>
      <vt:lpstr>Chapter 4</vt:lpstr>
      <vt:lpstr>Chapter 4</vt:lpstr>
      <vt:lpstr>Chapter 4</vt:lpstr>
      <vt:lpstr>Chapter 4</vt:lpstr>
      <vt:lpstr>Chapter 4</vt:lpstr>
      <vt:lpstr>Paul’s infirmity</vt:lpstr>
      <vt:lpstr>Paul’s infirmity</vt:lpstr>
      <vt:lpstr>Chapter 4</vt:lpstr>
      <vt:lpstr>Chapter 4</vt:lpstr>
      <vt:lpstr>Chapter 4</vt:lpstr>
      <vt:lpstr>Our Mother Church</vt:lpstr>
      <vt:lpstr>Chapter 4</vt:lpstr>
      <vt:lpstr>Flesh and Spirit</vt:lpstr>
      <vt:lpstr>Chapter 5</vt:lpstr>
      <vt:lpstr>Chapter 5</vt:lpstr>
      <vt:lpstr>Chapter 5</vt:lpstr>
      <vt:lpstr>Chapter 5</vt:lpstr>
      <vt:lpstr>Chapter 5</vt:lpstr>
      <vt:lpstr>Chapter 6</vt:lpstr>
      <vt:lpstr>Chapter 6</vt:lpstr>
      <vt:lpstr>Chapter 6</vt:lpstr>
      <vt:lpstr>Chapter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dc:title>
  <dc:creator>Melinda</dc:creator>
  <cp:lastModifiedBy>Melinda</cp:lastModifiedBy>
  <cp:revision>26</cp:revision>
  <dcterms:created xsi:type="dcterms:W3CDTF">2014-12-08T23:44:36Z</dcterms:created>
  <dcterms:modified xsi:type="dcterms:W3CDTF">2014-12-18T00:15:33Z</dcterms:modified>
</cp:coreProperties>
</file>