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 id="2147483660" r:id="rId3"/>
    <p:sldMasterId id="2147483662" r:id="rId4"/>
    <p:sldMasterId id="2147483664" r:id="rId5"/>
    <p:sldMasterId id="2147483666" r:id="rId6"/>
    <p:sldMasterId id="2147483668" r:id="rId7"/>
    <p:sldMasterId id="2147483670" r:id="rId8"/>
    <p:sldMasterId id="2147483672" r:id="rId9"/>
    <p:sldMasterId id="2147483674" r:id="rId10"/>
    <p:sldMasterId id="2147483676" r:id="rId11"/>
    <p:sldMasterId id="2147483678" r:id="rId12"/>
    <p:sldMasterId id="2147483680" r:id="rId13"/>
  </p:sldMasterIdLst>
  <p:notesMasterIdLst>
    <p:notesMasterId r:id="rId27"/>
  </p:notesMasterIdLst>
  <p:sldIdLst>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3" autoAdjust="0"/>
    <p:restoredTop sz="86325" autoAdjust="0"/>
  </p:normalViewPr>
  <p:slideViewPr>
    <p:cSldViewPr>
      <p:cViewPr varScale="1">
        <p:scale>
          <a:sx n="134" d="100"/>
          <a:sy n="134" d="100"/>
        </p:scale>
        <p:origin x="-112" y="-111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5" d="100"/>
        <a:sy n="145"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3/16/15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extLst>
      <p:ext uri="{BB962C8B-B14F-4D97-AF65-F5344CB8AC3E}">
        <p14:creationId xmlns:p14="http://schemas.microsoft.com/office/powerpoint/2010/main" val="302494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56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4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lvl1pPr>
              <a:defRPr>
                <a:solidFill>
                  <a:schemeClr val="bg1"/>
                </a:solidFill>
                <a:effectLst>
                  <a:glow rad="152400">
                    <a:schemeClr val="tx1">
                      <a:alpha val="40000"/>
                    </a:schemeClr>
                  </a:glo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effectLst>
                  <a:glow rad="203200">
                    <a:schemeClr val="tx1">
                      <a:alpha val="42000"/>
                    </a:schemeClr>
                  </a:glow>
                </a:effectLst>
              </a:defRPr>
            </a:lvl1pPr>
            <a:lvl2pPr>
              <a:defRPr>
                <a:solidFill>
                  <a:schemeClr val="bg1"/>
                </a:solidFill>
                <a:effectLst>
                  <a:glow rad="203200">
                    <a:schemeClr val="tx1">
                      <a:alpha val="42000"/>
                    </a:schemeClr>
                  </a:glow>
                </a:effectLst>
              </a:defRPr>
            </a:lvl2pPr>
            <a:lvl3pPr>
              <a:defRPr>
                <a:solidFill>
                  <a:schemeClr val="bg1"/>
                </a:solidFill>
                <a:effectLst>
                  <a:glow rad="203200">
                    <a:schemeClr val="tx1">
                      <a:alpha val="42000"/>
                    </a:schemeClr>
                  </a:glow>
                </a:effectLst>
              </a:defRPr>
            </a:lvl3pPr>
            <a:lvl4pPr>
              <a:defRPr>
                <a:solidFill>
                  <a:schemeClr val="bg1"/>
                </a:solidFill>
                <a:effectLst>
                  <a:glow rad="203200">
                    <a:schemeClr val="tx1">
                      <a:alpha val="42000"/>
                    </a:schemeClr>
                  </a:glow>
                </a:effectLst>
              </a:defRPr>
            </a:lvl4pPr>
            <a:lvl5pPr>
              <a:defRPr>
                <a:solidFill>
                  <a:schemeClr val="bg1"/>
                </a:solidFill>
                <a:effectLst>
                  <a:glow rad="203200">
                    <a:schemeClr val="tx1">
                      <a:alpha val="42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1ED5-F539-2A4B-9BF7-95AB4BCBAE75}" type="datetimeFigureOut">
              <a:rPr lang="en-US" smtClean="0">
                <a:solidFill>
                  <a:prstClr val="black">
                    <a:tint val="75000"/>
                  </a:prstClr>
                </a:solidFill>
              </a:rPr>
              <a:pPr/>
              <a:t>3/16/15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D3BA52-3247-7542-8F97-6BD963EBE5E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343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0.xml"/><Relationship Id="rId3"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1.xml"/><Relationship Id="rId3"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2.xml"/><Relationship Id="rId3" Type="http://schemas.openxmlformats.org/officeDocument/2006/relationships/image" Target="../media/image1.png"/></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13.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 Id="rId3"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 Id="rId3"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6.xml"/><Relationship Id="rId3"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7.xml"/><Relationship Id="rId3"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8.xml"/><Relationship Id="rId3"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9.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5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8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5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6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b="27345"/>
          <a:stretch/>
        </p:blipFill>
        <p:spPr>
          <a:xfrm>
            <a:off x="0" y="-5252"/>
            <a:ext cx="9144000" cy="5148752"/>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3CE1ED5-F539-2A4B-9BF7-95AB4BCBAE75}" type="datetimeFigureOut">
              <a:rPr lang="en-US" smtClean="0">
                <a:solidFill>
                  <a:prstClr val="black">
                    <a:tint val="75000"/>
                  </a:prstClr>
                </a:solidFill>
              </a:rPr>
              <a:pPr defTabSz="457200"/>
              <a:t>3/16/15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2D3BA52-3247-7542-8F97-6BD963EBE5E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840714026"/>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6259" y="670316"/>
            <a:ext cx="5157741" cy="2998782"/>
          </a:xfrm>
        </p:spPr>
        <p:txBody>
          <a:bodyPr>
            <a:normAutofit/>
          </a:bodyPr>
          <a:lstStyle/>
          <a:p>
            <a:r>
              <a:rPr lang="en-US" sz="7200" cap="small" dirty="0" smtClean="0">
                <a:effectLst>
                  <a:glow rad="101600">
                    <a:schemeClr val="bg1">
                      <a:alpha val="75000"/>
                    </a:schemeClr>
                  </a:glow>
                  <a:outerShdw blurRad="50800" dist="38100" dir="2700000" algn="tl" rotWithShape="0">
                    <a:prstClr val="black">
                      <a:alpha val="40000"/>
                    </a:prstClr>
                  </a:outerShdw>
                </a:effectLst>
                <a:latin typeface="XXII ARABIAN-ONENIGHTSTAND Bold"/>
                <a:cs typeface="XXII ARABIAN-ONENIGHTSTAND Bold"/>
              </a:rPr>
              <a:t>The Pride of Babel</a:t>
            </a:r>
            <a:endParaRPr lang="en-US" sz="7200" cap="small" dirty="0">
              <a:effectLst>
                <a:glow rad="101600">
                  <a:schemeClr val="bg1">
                    <a:alpha val="75000"/>
                  </a:schemeClr>
                </a:glow>
                <a:outerShdw blurRad="50800" dist="38100" dir="2700000" algn="tl" rotWithShape="0">
                  <a:prstClr val="black">
                    <a:alpha val="40000"/>
                  </a:prstClr>
                </a:outerShdw>
              </a:effectLst>
              <a:latin typeface="XXII ARABIAN-ONENIGHTSTAND Bold"/>
              <a:cs typeface="XXII ARABIAN-ONENIGHTSTAND Bold"/>
            </a:endParaRPr>
          </a:p>
        </p:txBody>
      </p:sp>
      <p:sp>
        <p:nvSpPr>
          <p:cNvPr id="3" name="Subtitle 2"/>
          <p:cNvSpPr>
            <a:spLocks noGrp="1"/>
          </p:cNvSpPr>
          <p:nvPr>
            <p:ph type="subTitle" idx="1"/>
          </p:nvPr>
        </p:nvSpPr>
        <p:spPr>
          <a:xfrm>
            <a:off x="5040367" y="3479125"/>
            <a:ext cx="3132052" cy="695649"/>
          </a:xfrm>
        </p:spPr>
        <p:txBody>
          <a:bodyPr/>
          <a:lstStyle/>
          <a:p>
            <a:r>
              <a:rPr lang="en-US" dirty="0" smtClean="0">
                <a:solidFill>
                  <a:schemeClr val="tx1"/>
                </a:solidFill>
                <a:effectLst>
                  <a:glow rad="101600">
                    <a:schemeClr val="bg1">
                      <a:alpha val="75000"/>
                    </a:schemeClr>
                  </a:glow>
                </a:effectLst>
              </a:rPr>
              <a:t>Genesis 11:1-9</a:t>
            </a:r>
            <a:endParaRPr lang="en-US" dirty="0">
              <a:solidFill>
                <a:schemeClr val="tx1"/>
              </a:solidFill>
              <a:effectLst>
                <a:glow rad="101600">
                  <a:schemeClr val="bg1">
                    <a:alpha val="75000"/>
                  </a:schemeClr>
                </a:glow>
              </a:effectLst>
            </a:endParaRPr>
          </a:p>
        </p:txBody>
      </p:sp>
    </p:spTree>
    <p:extLst>
      <p:ext uri="{BB962C8B-B14F-4D97-AF65-F5344CB8AC3E}">
        <p14:creationId xmlns:p14="http://schemas.microsoft.com/office/powerpoint/2010/main" val="19999013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434709"/>
            <a:ext cx="4150885" cy="3108544"/>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“So they ran and took him from there, and when he stood among the people, he was taller than any of the people from his shoulders upward.”</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(1 Samuel 10:23)</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538928" y="1919685"/>
            <a:ext cx="4515413" cy="1815882"/>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“Before destruction the heart of man is haughty, But humility goes before honor.”</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(Proverbs 18:12)</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1099512" y="2703253"/>
            <a:ext cx="1893179"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taller</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6150600" y="2348825"/>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haughty</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518260257"/>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3" name="Content Placeholder 2"/>
          <p:cNvSpPr>
            <a:spLocks noGrp="1"/>
          </p:cNvSpPr>
          <p:nvPr>
            <p:ph idx="1"/>
          </p:nvPr>
        </p:nvSpPr>
        <p:spPr>
          <a:xfrm>
            <a:off x="457200" y="1388310"/>
            <a:ext cx="8229600" cy="3394472"/>
          </a:xfrm>
        </p:spPr>
        <p:txBody>
          <a:bodyPr/>
          <a:lstStyle/>
          <a:p>
            <a:r>
              <a:rPr lang="en-US" dirty="0" smtClean="0"/>
              <a:t>Pride is when you lift yourself up.</a:t>
            </a:r>
          </a:p>
          <a:p>
            <a:r>
              <a:rPr lang="en-US" dirty="0" smtClean="0"/>
              <a:t>Pride is a matter of competition.</a:t>
            </a:r>
          </a:p>
          <a:p>
            <a:r>
              <a:rPr lang="en-US" dirty="0" smtClean="0"/>
              <a:t>When saying that God is high, or excellent, etc. is like saying a man is tall.</a:t>
            </a:r>
          </a:p>
          <a:p>
            <a:r>
              <a:rPr lang="en-US" dirty="0" smtClean="0"/>
              <a:t>Think of these words in relation to building this tower.</a:t>
            </a:r>
            <a:endParaRPr lang="en-US" dirty="0"/>
          </a:p>
        </p:txBody>
      </p:sp>
    </p:spTree>
    <p:extLst>
      <p:ext uri="{BB962C8B-B14F-4D97-AF65-F5344CB8AC3E}">
        <p14:creationId xmlns:p14="http://schemas.microsoft.com/office/powerpoint/2010/main" val="2451946656"/>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Pride and Fear</a:t>
            </a:r>
            <a:endParaRPr lang="en-US" cap="small" dirty="0">
              <a:latin typeface="XXII ARABIAN-ONENIGHTSTAND Bold"/>
              <a:cs typeface="XXII ARABIAN-ONENIGHTSTAND Bold"/>
            </a:endParaRPr>
          </a:p>
        </p:txBody>
      </p:sp>
      <p:sp>
        <p:nvSpPr>
          <p:cNvPr id="3" name="Content Placeholder 2"/>
          <p:cNvSpPr>
            <a:spLocks noGrp="1"/>
          </p:cNvSpPr>
          <p:nvPr>
            <p:ph idx="1"/>
          </p:nvPr>
        </p:nvSpPr>
        <p:spPr>
          <a:xfrm>
            <a:off x="457200" y="1388310"/>
            <a:ext cx="8229600" cy="3394472"/>
          </a:xfrm>
        </p:spPr>
        <p:txBody>
          <a:bodyPr>
            <a:normAutofit lnSpcReduction="10000"/>
          </a:bodyPr>
          <a:lstStyle/>
          <a:p>
            <a:r>
              <a:rPr lang="en-US" dirty="0" smtClean="0"/>
              <a:t>Pride exalts us until we are fearful of losing our place (</a:t>
            </a:r>
            <a:r>
              <a:rPr lang="en-US" dirty="0" err="1" smtClean="0"/>
              <a:t>Lk</a:t>
            </a:r>
            <a:r>
              <a:rPr lang="en-US" dirty="0" smtClean="0"/>
              <a:t>. 14:10-11).</a:t>
            </a:r>
          </a:p>
          <a:p>
            <a:r>
              <a:rPr lang="en-US" dirty="0" smtClean="0"/>
              <a:t>It causes us to ignore the promises that God has made (1 </a:t>
            </a:r>
            <a:r>
              <a:rPr lang="en-US" dirty="0" err="1" smtClean="0"/>
              <a:t>Kgs</a:t>
            </a:r>
            <a:r>
              <a:rPr lang="en-US" dirty="0" smtClean="0"/>
              <a:t>. 11:37-38; 12:26-27; cf. Matt. 6:33).</a:t>
            </a:r>
          </a:p>
          <a:p>
            <a:r>
              <a:rPr lang="en-US" dirty="0" smtClean="0"/>
              <a:t>When we put off pride we put off such fears (Phil. 1:17-18).</a:t>
            </a:r>
            <a:endParaRPr lang="en-US" dirty="0"/>
          </a:p>
        </p:txBody>
      </p:sp>
    </p:spTree>
    <p:extLst>
      <p:ext uri="{BB962C8B-B14F-4D97-AF65-F5344CB8AC3E}">
        <p14:creationId xmlns:p14="http://schemas.microsoft.com/office/powerpoint/2010/main" val="2744397900"/>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Exaltation Without Pride</a:t>
            </a:r>
            <a:endParaRPr lang="en-US" cap="small" dirty="0">
              <a:latin typeface="XXII ARABIAN-ONENIGHTSTAND Bold"/>
              <a:cs typeface="XXII ARABIAN-ONENIGHTSTAND Bold"/>
            </a:endParaRPr>
          </a:p>
        </p:txBody>
      </p:sp>
      <p:sp>
        <p:nvSpPr>
          <p:cNvPr id="3" name="Content Placeholder 2"/>
          <p:cNvSpPr>
            <a:spLocks noGrp="1"/>
          </p:cNvSpPr>
          <p:nvPr>
            <p:ph idx="1"/>
          </p:nvPr>
        </p:nvSpPr>
        <p:spPr>
          <a:xfrm>
            <a:off x="457200" y="1388310"/>
            <a:ext cx="8229600" cy="3394472"/>
          </a:xfrm>
        </p:spPr>
        <p:txBody>
          <a:bodyPr>
            <a:normAutofit fontScale="92500" lnSpcReduction="10000"/>
          </a:bodyPr>
          <a:lstStyle/>
          <a:p>
            <a:r>
              <a:rPr lang="en-US" dirty="0" smtClean="0"/>
              <a:t>Compare Babel with Abram (Gen. 11:4; 12:2).</a:t>
            </a:r>
          </a:p>
          <a:p>
            <a:r>
              <a:rPr lang="en-US" dirty="0" smtClean="0"/>
              <a:t>Compare Christ with the sin of man in the garden (Phil. 2:5-11).</a:t>
            </a:r>
          </a:p>
          <a:p>
            <a:r>
              <a:rPr lang="en-US" dirty="0" smtClean="0"/>
              <a:t>Humble yourself before God and He will lift you up (Jas. 4:10).</a:t>
            </a:r>
          </a:p>
          <a:p>
            <a:r>
              <a:rPr lang="en-US" dirty="0" smtClean="0"/>
              <a:t>What about your relationships to others (Phil. 2:3)?</a:t>
            </a:r>
            <a:endParaRPr lang="en-US" dirty="0"/>
          </a:p>
        </p:txBody>
      </p:sp>
    </p:spTree>
    <p:extLst>
      <p:ext uri="{BB962C8B-B14F-4D97-AF65-F5344CB8AC3E}">
        <p14:creationId xmlns:p14="http://schemas.microsoft.com/office/powerpoint/2010/main" val="3688894135"/>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258312"/>
            <a:ext cx="4268474" cy="3539431"/>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“And in the greatness of Your excellence You overthrow those who rise up against You; You send forth Your burning anger, </a:t>
            </a:r>
            <a:r>
              <a:rPr lang="en-US" sz="2800" i="1" dirty="0" smtClean="0">
                <a:solidFill>
                  <a:prstClr val="white"/>
                </a:solidFill>
                <a:effectLst>
                  <a:glow rad="177800">
                    <a:prstClr val="black">
                      <a:alpha val="42000"/>
                    </a:prstClr>
                  </a:glow>
                  <a:outerShdw blurRad="50800" dist="38100" dir="2700000" algn="tl" rotWithShape="0">
                    <a:prstClr val="black">
                      <a:alpha val="40000"/>
                    </a:prstClr>
                  </a:outerShdw>
                </a:effectLst>
              </a:rPr>
              <a:t>and</a:t>
            </a:r>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 it consumes them as chaff.”</a:t>
            </a:r>
          </a:p>
          <a:p>
            <a:pPr algn="ctr" defTabSz="457200"/>
            <a:r>
              <a:rPr lang="ro-RO" sz="2800" dirty="0" smtClean="0">
                <a:solidFill>
                  <a:prstClr val="white"/>
                </a:solidFill>
                <a:effectLst>
                  <a:glow rad="177800">
                    <a:prstClr val="black">
                      <a:alpha val="42000"/>
                    </a:prstClr>
                  </a:glow>
                  <a:outerShdw blurRad="50800" dist="38100" dir="2700000" algn="tl" rotWithShape="0">
                    <a:prstClr val="black">
                      <a:alpha val="40000"/>
                    </a:prstClr>
                  </a:outerShdw>
                </a:effectLst>
              </a:rPr>
              <a:t>(</a:t>
            </a:r>
            <a:r>
              <a:rPr lang="ro-RO" sz="2800" dirty="0">
                <a:solidFill>
                  <a:prstClr val="white"/>
                </a:solidFill>
                <a:effectLst>
                  <a:glow rad="177800">
                    <a:prstClr val="black">
                      <a:alpha val="42000"/>
                    </a:prstClr>
                  </a:glow>
                  <a:outerShdw blurRad="50800" dist="38100" dir="2700000" algn="tl" rotWithShape="0">
                    <a:prstClr val="black">
                      <a:alpha val="40000"/>
                    </a:prstClr>
                  </a:outerShdw>
                </a:effectLst>
              </a:rPr>
              <a:t>Exodus 15:</a:t>
            </a:r>
            <a:r>
              <a:rPr lang="ro-RO" sz="2800" dirty="0" smtClean="0">
                <a:solidFill>
                  <a:prstClr val="white"/>
                </a:solidFill>
                <a:effectLst>
                  <a:glow rad="177800">
                    <a:prstClr val="black">
                      <a:alpha val="42000"/>
                    </a:prstClr>
                  </a:glow>
                  <a:outerShdw blurRad="50800" dist="38100" dir="2700000" algn="tl" rotWithShape="0">
                    <a:prstClr val="black">
                      <a:alpha val="40000"/>
                    </a:prstClr>
                  </a:outerShdw>
                </a:effectLst>
              </a:rPr>
              <a:t>7)</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644759" y="1975189"/>
            <a:ext cx="4268474" cy="1815882"/>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“Pride goes before destruction, And a haughty spirit before stumbling.”</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(Proverbs 16:18)</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364058" y="1678299"/>
            <a:ext cx="4268474"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excellence</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4815208" y="1975189"/>
            <a:ext cx="2328258"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Pride</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21779225"/>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258312"/>
            <a:ext cx="4268474" cy="3539431"/>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“The porch which was in front of the house was as long as the width of the house, twenty cubits, and the height 120; and inside he overlaid it with pure gold.”</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(2 Chronicles 3:4)</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644759" y="1975189"/>
            <a:ext cx="4268474" cy="1815882"/>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“Pride goes before destruction, And a haughty spirit before stumbling.”</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(Proverbs 16:18)</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176383" y="2960132"/>
            <a:ext cx="2810373"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height</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7128848" y="2398664"/>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haughty</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717240047"/>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258312"/>
            <a:ext cx="4150885" cy="3539431"/>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“As for you, lift up your staff and stretch out your hand over the sea and divide it, and the sons of Israel shall go through the midst of the sea on dry land.”</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(Exodus 14:16)</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644759" y="1405860"/>
            <a:ext cx="4268474" cy="3108544"/>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“then your heart will become proud and you will forget the LORD your God who brought you out from the land of Egypt, out of the house of slavery.”</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(Deuteronomy 8:14)</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1925602" y="1258312"/>
            <a:ext cx="1893179" cy="523220"/>
          </a:xfrm>
          <a:prstGeom prst="rect">
            <a:avLst/>
          </a:prstGeom>
          <a:noFill/>
        </p:spPr>
        <p:txBody>
          <a:bodyPr wrap="square" rtlCol="0">
            <a:spAutoFit/>
          </a:bodyPr>
          <a:lstStyle/>
          <a:p>
            <a:pPr algn="ctr" defTabSz="457200"/>
            <a:r>
              <a:rPr lang="en-US" sz="2800" dirty="0">
                <a:solidFill>
                  <a:srgbClr val="FFFF00"/>
                </a:solidFill>
                <a:effectLst>
                  <a:glow rad="177800">
                    <a:prstClr val="black">
                      <a:alpha val="42000"/>
                    </a:prstClr>
                  </a:glow>
                  <a:outerShdw blurRad="50800" dist="38100" dir="2700000" algn="tl" rotWithShape="0">
                    <a:prstClr val="black">
                      <a:alpha val="40000"/>
                    </a:prstClr>
                  </a:outerShdw>
                </a:effectLst>
              </a:rPr>
              <a:t>l</a:t>
            </a:r>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ift up</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5470844" y="1822580"/>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proud</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3064495"/>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258312"/>
            <a:ext cx="4150885" cy="2677656"/>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“For the tithe of the sons of Israel, which they offer as an offering to the LORD, I have given to the Levites for an inheritance;”</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(Numbers 18:24)</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644759" y="1405860"/>
            <a:ext cx="4268474" cy="3108544"/>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“then your heart will become proud and you will forget the LORD your God who brought you out from the land of Egypt, out of the house of slavery.”</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(Deuteronomy 8:14)</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2919173" y="1678701"/>
            <a:ext cx="1893179"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offer</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5470844" y="1822580"/>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proud</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24344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258312"/>
            <a:ext cx="4150885" cy="3108544"/>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“The LORD hardened the heart of Pharaoh, king of Egypt, and he chased after the sons of Israel as the sons of Israel were going out boldly.”</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(Exodus 14:8)</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644759" y="1405860"/>
            <a:ext cx="4268474" cy="3108544"/>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“then your heart will become proud and you will forget the LORD your God who brought you out from the land of Egypt, out of the house of slavery.”</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(Deuteronomy 8:14)</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1625587" y="3395651"/>
            <a:ext cx="1893179"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boldly</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5470844" y="1822580"/>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proud</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3468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023112"/>
            <a:ext cx="4150885" cy="3970318"/>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“When he lifted up his eyes and looked, behold, three men were standing opposite him; and when he saw them, he ran from the tent door to meet them and bowed himself to the earth,”</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(Genesis 18:2)</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538928" y="1076580"/>
            <a:ext cx="4515413" cy="3970318"/>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“You have indeed defeated Edom, and your heart has become proud. Enjoy your glory and stay at home; for why should you provoke trouble so that you, even you, would fall, and Judah with you?”</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(2 Kings 14:10)</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1587452" y="1030763"/>
            <a:ext cx="1893179"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lifted up</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5550190" y="1928420"/>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proud</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15866885"/>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188142" y="1728708"/>
            <a:ext cx="4150885" cy="2677656"/>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“So the LORD said, “If I find in Sodom fifty righteous within the city, then I will spare the whole place on their account.”</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(Genesis 18:26)</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538928" y="1076580"/>
            <a:ext cx="4515413" cy="3970318"/>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“You have indeed defeated Edom, and your heart has become proud. Enjoy your glory and stay at home; for why should you provoke trouble so that you, even you, would fall, and Judah with you?”</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(2 Kings 14:10)</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88247" y="3004757"/>
            <a:ext cx="1893179"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spare</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5550190" y="1928420"/>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proud</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87839139"/>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latin typeface="XXII ARABIAN-ONENIGHTSTAND Bold"/>
                <a:cs typeface="XXII ARABIAN-ONENIGHTSTAND Bold"/>
              </a:rPr>
              <a:t>Defining Pride</a:t>
            </a:r>
            <a:endParaRPr lang="en-US" cap="small" dirty="0">
              <a:latin typeface="XXII ARABIAN-ONENIGHTSTAND Bold"/>
              <a:cs typeface="XXII ARABIAN-ONENIGHTSTAND Bold"/>
            </a:endParaRPr>
          </a:p>
        </p:txBody>
      </p:sp>
      <p:sp>
        <p:nvSpPr>
          <p:cNvPr id="4" name="TextBox 3"/>
          <p:cNvSpPr txBox="1"/>
          <p:nvPr/>
        </p:nvSpPr>
        <p:spPr>
          <a:xfrm>
            <a:off x="305731" y="1658149"/>
            <a:ext cx="4150885" cy="2677656"/>
          </a:xfrm>
          <a:prstGeom prst="rect">
            <a:avLst/>
          </a:prstGeom>
          <a:noFill/>
        </p:spPr>
        <p:txBody>
          <a:bodyPr wrap="square" rtlCol="0">
            <a:spAutoFit/>
          </a:bodyPr>
          <a:lstStyle/>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“Thus says the LORD of hosts, “The broad wall of Babylon will be completely razed And her high gates will be set on fire;”</a:t>
            </a:r>
          </a:p>
          <a:p>
            <a:pPr algn="ctr" defTabSz="457200"/>
            <a:r>
              <a:rPr lang="en-US" sz="2800" dirty="0" smtClean="0">
                <a:solidFill>
                  <a:prstClr val="white"/>
                </a:solidFill>
                <a:effectLst>
                  <a:glow rad="177800">
                    <a:prstClr val="black">
                      <a:alpha val="42000"/>
                    </a:prstClr>
                  </a:glow>
                  <a:outerShdw blurRad="50800" dist="38100" dir="2700000" algn="tl" rotWithShape="0">
                    <a:prstClr val="black">
                      <a:alpha val="40000"/>
                    </a:prstClr>
                  </a:outerShdw>
                </a:effectLst>
              </a:rPr>
              <a:t>(Jeremiah 51:58)</a:t>
            </a:r>
            <a:endParaRPr lang="en-US" sz="2800" dirty="0">
              <a:solidFill>
                <a:prstClr val="white"/>
              </a:solidFill>
              <a:effectLst>
                <a:glow rad="177800">
                  <a:prstClr val="black">
                    <a:alpha val="42000"/>
                  </a:prstClr>
                </a:glow>
                <a:outerShdw blurRad="50800" dist="38100" dir="2700000" algn="tl" rotWithShape="0">
                  <a:prstClr val="black">
                    <a:alpha val="40000"/>
                  </a:prstClr>
                </a:outerShdw>
              </a:effectLst>
            </a:endParaRPr>
          </a:p>
        </p:txBody>
      </p:sp>
      <p:sp>
        <p:nvSpPr>
          <p:cNvPr id="5" name="TextBox 4"/>
          <p:cNvSpPr txBox="1"/>
          <p:nvPr/>
        </p:nvSpPr>
        <p:spPr>
          <a:xfrm>
            <a:off x="4538928" y="1919685"/>
            <a:ext cx="4515413" cy="1815882"/>
          </a:xfrm>
          <a:prstGeom prst="rect">
            <a:avLst/>
          </a:prstGeom>
          <a:noFill/>
        </p:spPr>
        <p:txBody>
          <a:bodyPr wrap="square" rtlCol="0">
            <a:spAutoFit/>
          </a:bodyPr>
          <a:lstStyle/>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“An arrogant man stirs up strife, But he who trusts in the LORD will prosper.”</a:t>
            </a:r>
          </a:p>
          <a:p>
            <a:pPr algn="ctr" defTabSz="457200"/>
            <a:r>
              <a:rPr lang="en-US" sz="2800" dirty="0" smtClean="0">
                <a:solidFill>
                  <a:prstClr val="white"/>
                </a:solidFill>
                <a:effectLst>
                  <a:glow rad="254000">
                    <a:prstClr val="black">
                      <a:alpha val="40000"/>
                    </a:prstClr>
                  </a:glow>
                  <a:outerShdw blurRad="50800" dist="38100" dir="2700000" algn="tl" rotWithShape="0">
                    <a:prstClr val="black">
                      <a:alpha val="40000"/>
                    </a:prstClr>
                  </a:outerShdw>
                </a:effectLst>
              </a:rPr>
              <a:t>(Proverbs 28:25)</a:t>
            </a:r>
            <a:endParaRPr lang="en-US" sz="2800" dirty="0">
              <a:solidFill>
                <a:prstClr val="white"/>
              </a:solidFill>
              <a:effectLst>
                <a:glow rad="254000">
                  <a:prstClr val="black">
                    <a:alpha val="40000"/>
                  </a:prstClr>
                </a:glow>
                <a:outerShdw blurRad="50800" dist="38100" dir="2700000" algn="tl" rotWithShape="0">
                  <a:prstClr val="black">
                    <a:alpha val="40000"/>
                  </a:prstClr>
                </a:outerShdw>
              </a:effectLst>
            </a:endParaRPr>
          </a:p>
        </p:txBody>
      </p:sp>
      <p:sp>
        <p:nvSpPr>
          <p:cNvPr id="6" name="TextBox 5"/>
          <p:cNvSpPr txBox="1"/>
          <p:nvPr/>
        </p:nvSpPr>
        <p:spPr>
          <a:xfrm>
            <a:off x="1772627" y="2077397"/>
            <a:ext cx="1893179" cy="523220"/>
          </a:xfrm>
          <a:prstGeom prst="rect">
            <a:avLst/>
          </a:prstGeom>
          <a:noFill/>
        </p:spPr>
        <p:txBody>
          <a:bodyPr wrap="square" rtlCol="0">
            <a:spAutoFit/>
          </a:bodyPr>
          <a:lstStyle/>
          <a:p>
            <a:pPr algn="ctr" defTabSz="457200"/>
            <a:r>
              <a:rPr lang="en-US" sz="2800" dirty="0" smtClean="0">
                <a:solidFill>
                  <a:srgbClr val="FFFF00"/>
                </a:solidFill>
                <a:effectLst>
                  <a:glow rad="177800">
                    <a:prstClr val="black">
                      <a:alpha val="42000"/>
                    </a:prstClr>
                  </a:glow>
                  <a:outerShdw blurRad="50800" dist="38100" dir="2700000" algn="tl" rotWithShape="0">
                    <a:prstClr val="black">
                      <a:alpha val="40000"/>
                    </a:prstClr>
                  </a:outerShdw>
                </a:effectLst>
              </a:rPr>
              <a:t>broad</a:t>
            </a:r>
            <a:endParaRPr lang="en-US" sz="2800" dirty="0">
              <a:solidFill>
                <a:srgbClr val="FFFF00"/>
              </a:solidFill>
              <a:effectLst>
                <a:glow rad="177800">
                  <a:prstClr val="black">
                    <a:alpha val="42000"/>
                  </a:prstClr>
                </a:glow>
                <a:outerShdw blurRad="50800" dist="38100" dir="2700000" algn="tl" rotWithShape="0">
                  <a:prstClr val="black">
                    <a:alpha val="40000"/>
                  </a:prstClr>
                </a:outerShdw>
              </a:effectLst>
            </a:endParaRPr>
          </a:p>
        </p:txBody>
      </p:sp>
      <p:sp>
        <p:nvSpPr>
          <p:cNvPr id="7" name="TextBox 6"/>
          <p:cNvSpPr txBox="1"/>
          <p:nvPr/>
        </p:nvSpPr>
        <p:spPr>
          <a:xfrm>
            <a:off x="5144563" y="1919685"/>
            <a:ext cx="2029877" cy="523220"/>
          </a:xfrm>
          <a:prstGeom prst="rect">
            <a:avLst/>
          </a:prstGeom>
          <a:noFill/>
        </p:spPr>
        <p:txBody>
          <a:bodyPr wrap="square" rtlCol="0">
            <a:spAutoFit/>
          </a:bodyPr>
          <a:lstStyle/>
          <a:p>
            <a:pPr algn="ctr" defTabSz="457200"/>
            <a:r>
              <a:rPr lang="en-US" sz="2800" dirty="0" smtClean="0">
                <a:solidFill>
                  <a:srgbClr val="FFFF00"/>
                </a:solidFill>
                <a:effectLst>
                  <a:glow rad="254000">
                    <a:prstClr val="black">
                      <a:alpha val="40000"/>
                    </a:prstClr>
                  </a:glow>
                  <a:outerShdw blurRad="50800" dist="38100" dir="2700000" algn="tl" rotWithShape="0">
                    <a:prstClr val="black">
                      <a:alpha val="40000"/>
                    </a:prstClr>
                  </a:outerShdw>
                </a:effectLst>
              </a:rPr>
              <a:t>arrogant</a:t>
            </a:r>
            <a:endParaRPr lang="en-US" sz="2800" dirty="0">
              <a:solidFill>
                <a:srgbClr val="FFFF00"/>
              </a:solidFill>
              <a:effectLst>
                <a:glow rad="254000">
                  <a:prstClr val="black">
                    <a:alpha val="40000"/>
                  </a:prst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015611200"/>
      </p:ext>
    </p:extLst>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TotalTime>
  <Words>915</Words>
  <Application>Microsoft Macintosh PowerPoint</Application>
  <PresentationFormat>On-screen Show (16:9)</PresentationFormat>
  <Paragraphs>79</Paragraphs>
  <Slides>13</Slides>
  <Notes>0</Notes>
  <HiddenSlides>0</HiddenSlides>
  <MMClips>0</MMClips>
  <ScaleCrop>false</ScaleCrop>
  <HeadingPairs>
    <vt:vector size="4" baseType="variant">
      <vt:variant>
        <vt:lpstr>Theme</vt:lpstr>
      </vt:variant>
      <vt:variant>
        <vt:i4>13</vt:i4>
      </vt:variant>
      <vt:variant>
        <vt:lpstr>Slide Titles</vt:lpstr>
      </vt:variant>
      <vt:variant>
        <vt:i4>13</vt:i4>
      </vt:variant>
    </vt:vector>
  </HeadingPairs>
  <TitlesOfParts>
    <vt:vector size="26" baseType="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The Pride of Babel</vt:lpstr>
      <vt:lpstr>Defining Pride</vt:lpstr>
      <vt:lpstr>Defining Pride</vt:lpstr>
      <vt:lpstr>Defining Pride</vt:lpstr>
      <vt:lpstr>Defining Pride</vt:lpstr>
      <vt:lpstr>Defining Pride</vt:lpstr>
      <vt:lpstr>Defining Pride</vt:lpstr>
      <vt:lpstr>Defining Pride</vt:lpstr>
      <vt:lpstr>Defining Pride</vt:lpstr>
      <vt:lpstr>Defining Pride</vt:lpstr>
      <vt:lpstr>Defining Pride</vt:lpstr>
      <vt:lpstr>Pride and Fear</vt:lpstr>
      <vt:lpstr>Exaltation Without Pride</vt:lpstr>
    </vt:vector>
  </TitlesOfParts>
  <Company>AQ2 Technologies,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Brad Collins</cp:lastModifiedBy>
  <cp:revision>14</cp:revision>
  <dcterms:created xsi:type="dcterms:W3CDTF">2008-03-16T18:22:36Z</dcterms:created>
  <dcterms:modified xsi:type="dcterms:W3CDTF">2015-03-17T00:44:15Z</dcterms:modified>
</cp:coreProperties>
</file>