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70" r:id="rId3"/>
    <p:sldId id="271" r:id="rId4"/>
    <p:sldId id="272" r:id="rId5"/>
    <p:sldId id="273" r:id="rId6"/>
    <p:sldId id="274" r:id="rId7"/>
    <p:sldId id="275" r:id="rId8"/>
    <p:sldId id="276" r:id="rId9"/>
    <p:sldId id="277" r:id="rId10"/>
    <p:sldId id="279" r:id="rId11"/>
    <p:sldId id="280" r:id="rId12"/>
    <p:sldId id="282" r:id="rId13"/>
    <p:sldId id="283" r:id="rId14"/>
    <p:sldId id="284" r:id="rId15"/>
    <p:sldId id="285" r:id="rId16"/>
    <p:sldId id="286" r:id="rId17"/>
    <p:sldId id="288" r:id="rId18"/>
    <p:sldId id="290" r:id="rId19"/>
    <p:sldId id="292" r:id="rId20"/>
    <p:sldId id="293" r:id="rId21"/>
    <p:sldId id="294" r:id="rId22"/>
    <p:sldId id="295" r:id="rId23"/>
    <p:sldId id="296" r:id="rId24"/>
    <p:sldId id="297" r:id="rId25"/>
    <p:sldId id="298" r:id="rId26"/>
    <p:sldId id="278"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8" autoAdjust="0"/>
    <p:restoredTop sz="94660"/>
  </p:normalViewPr>
  <p:slideViewPr>
    <p:cSldViewPr>
      <p:cViewPr varScale="1">
        <p:scale>
          <a:sx n="84" d="100"/>
          <a:sy n="84" d="100"/>
        </p:scale>
        <p:origin x="-336" y="-6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36F26D-A0D8-4D1A-B8A1-010F9C08F47F}" type="datetimeFigureOut">
              <a:rPr lang="en-US" smtClean="0"/>
              <a:t>4/8/2015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1D51F3-B391-4BAB-A331-D9421A023E7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7A757E-6B75-4091-A3D6-155A3A0DC79F}" type="datetimeFigureOut">
              <a:rPr lang="en-US" smtClean="0"/>
              <a:t>4/8/2015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E39E3-4564-4952-A8C2-376F3855D3B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52CA5-52EF-48FB-8C15-A3AA10E36617}" type="datetimeFigureOut">
              <a:rPr lang="en-US" smtClean="0"/>
              <a:pPr/>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52CA5-52EF-48FB-8C15-A3AA10E36617}"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52CA5-52EF-48FB-8C15-A3AA10E36617}" type="datetimeFigureOut">
              <a:rPr lang="en-US" smtClean="0"/>
              <a:pPr/>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52CA5-52EF-48FB-8C15-A3AA10E36617}" type="datetimeFigureOut">
              <a:rPr lang="en-US" smtClean="0"/>
              <a:pPr/>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52CA5-52EF-48FB-8C15-A3AA10E36617}" type="datetimeFigureOut">
              <a:rPr lang="en-US" smtClean="0"/>
              <a:pPr/>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52CA5-52EF-48FB-8C15-A3AA10E36617}"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52CA5-52EF-48FB-8C15-A3AA10E36617}" type="datetimeFigureOut">
              <a:rPr lang="en-US" smtClean="0"/>
              <a:pPr/>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75039-72C0-4F32-9950-47E7B65AE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6A52CA5-52EF-48FB-8C15-A3AA10E36617}" type="datetimeFigureOut">
              <a:rPr lang="en-US" smtClean="0"/>
              <a:pPr/>
              <a:t>4/7/2015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E975039-72C0-4F32-9950-47E7B65AEF1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Parables of Jesus</a:t>
            </a:r>
            <a:endParaRPr lang="en-US" dirty="0"/>
          </a:p>
        </p:txBody>
      </p:sp>
      <p:pic>
        <p:nvPicPr>
          <p:cNvPr id="8" name="Content Placeholder 7" descr="ParablePNG04042015.png"/>
          <p:cNvPicPr>
            <a:picLocks noGrp="1" noChangeAspect="1"/>
          </p:cNvPicPr>
          <p:nvPr>
            <p:ph sz="half" idx="1"/>
          </p:nvPr>
        </p:nvPicPr>
        <p:blipFill>
          <a:blip r:embed="rId3" cstate="print"/>
          <a:stretch>
            <a:fillRect/>
          </a:stretch>
        </p:blipFill>
        <p:spPr>
          <a:xfrm>
            <a:off x="457200" y="1259344"/>
            <a:ext cx="4038600" cy="3275686"/>
          </a:xfrm>
        </p:spPr>
      </p:pic>
      <p:sp>
        <p:nvSpPr>
          <p:cNvPr id="6" name="Content Placeholder 5"/>
          <p:cNvSpPr>
            <a:spLocks noGrp="1"/>
          </p:cNvSpPr>
          <p:nvPr>
            <p:ph sz="half" idx="2"/>
          </p:nvPr>
        </p:nvSpPr>
        <p:spPr/>
        <p:txBody>
          <a:bodyPr>
            <a:normAutofit/>
          </a:bodyPr>
          <a:lstStyle/>
          <a:p>
            <a:pPr algn="ctr">
              <a:buNone/>
            </a:pPr>
            <a:endParaRPr lang="en-US" sz="3600" i="1" dirty="0" smtClean="0"/>
          </a:p>
          <a:p>
            <a:pPr algn="ctr">
              <a:buNone/>
            </a:pPr>
            <a:r>
              <a:rPr lang="en-US" sz="3600" i="1" dirty="0" smtClean="0"/>
              <a:t>He who has ears,</a:t>
            </a:r>
          </a:p>
          <a:p>
            <a:pPr algn="ctr">
              <a:buNone/>
            </a:pPr>
            <a:endParaRPr lang="en-US" sz="3600" i="1" dirty="0" smtClean="0"/>
          </a:p>
          <a:p>
            <a:pPr algn="ctr">
              <a:buNone/>
            </a:pPr>
            <a:r>
              <a:rPr lang="en-US" sz="3600" i="1" dirty="0" smtClean="0"/>
              <a:t>let him hear</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Parables of </a:t>
            </a:r>
            <a:r>
              <a:rPr lang="en-US" dirty="0" smtClean="0"/>
              <a:t>Jesus – Lesson 2</a:t>
            </a:r>
            <a:endParaRPr lang="en-US" dirty="0"/>
          </a:p>
        </p:txBody>
      </p:sp>
      <p:pic>
        <p:nvPicPr>
          <p:cNvPr id="8" name="Content Placeholder 7" descr="ParablePNG04042015.png"/>
          <p:cNvPicPr>
            <a:picLocks noGrp="1" noChangeAspect="1"/>
          </p:cNvPicPr>
          <p:nvPr>
            <p:ph sz="half" idx="1"/>
          </p:nvPr>
        </p:nvPicPr>
        <p:blipFill>
          <a:blip r:embed="rId3" cstate="print"/>
          <a:stretch>
            <a:fillRect/>
          </a:stretch>
        </p:blipFill>
        <p:spPr>
          <a:xfrm>
            <a:off x="457200" y="1259344"/>
            <a:ext cx="4038600" cy="3275686"/>
          </a:xfrm>
        </p:spPr>
      </p:pic>
      <p:sp>
        <p:nvSpPr>
          <p:cNvPr id="6" name="Content Placeholder 5"/>
          <p:cNvSpPr>
            <a:spLocks noGrp="1"/>
          </p:cNvSpPr>
          <p:nvPr>
            <p:ph sz="half" idx="2"/>
          </p:nvPr>
        </p:nvSpPr>
        <p:spPr/>
        <p:txBody>
          <a:bodyPr>
            <a:normAutofit/>
          </a:bodyPr>
          <a:lstStyle/>
          <a:p>
            <a:pPr algn="ctr">
              <a:buNone/>
            </a:pPr>
            <a:endParaRPr lang="en-US" sz="3600" i="1" dirty="0" smtClean="0"/>
          </a:p>
          <a:p>
            <a:pPr algn="ctr">
              <a:buNone/>
            </a:pPr>
            <a:r>
              <a:rPr lang="en-US" sz="3600" i="1" dirty="0" smtClean="0"/>
              <a:t>He who has ears,</a:t>
            </a:r>
          </a:p>
          <a:p>
            <a:pPr algn="ctr">
              <a:buNone/>
            </a:pPr>
            <a:endParaRPr lang="en-US" sz="3600" i="1" dirty="0" smtClean="0"/>
          </a:p>
          <a:p>
            <a:pPr algn="ctr">
              <a:buNone/>
            </a:pPr>
            <a:r>
              <a:rPr lang="en-US" sz="3600" i="1" dirty="0" smtClean="0"/>
              <a:t>let him hear</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Parable of the </a:t>
            </a:r>
            <a:r>
              <a:rPr lang="en-US" dirty="0" err="1" smtClean="0"/>
              <a:t>Sower</a:t>
            </a:r>
            <a:endParaRPr lang="en-US" dirty="0"/>
          </a:p>
        </p:txBody>
      </p:sp>
      <p:pic>
        <p:nvPicPr>
          <p:cNvPr id="4" name="Content Placeholder 3" descr="cove-of-sower_aerial_fjenkins051111_3588t.jpg"/>
          <p:cNvPicPr>
            <a:picLocks noGrp="1" noChangeAspect="1"/>
          </p:cNvPicPr>
          <p:nvPr>
            <p:ph sz="half" idx="1"/>
          </p:nvPr>
        </p:nvPicPr>
        <p:blipFill>
          <a:blip r:embed="rId3" cstate="print"/>
          <a:stretch>
            <a:fillRect/>
          </a:stretch>
        </p:blipFill>
        <p:spPr>
          <a:xfrm>
            <a:off x="457200" y="1382712"/>
            <a:ext cx="4038600" cy="3028950"/>
          </a:xfrm>
        </p:spPr>
      </p:pic>
      <p:pic>
        <p:nvPicPr>
          <p:cNvPr id="8" name="Content Placeholder 7" descr="hipposmap1.gif"/>
          <p:cNvPicPr>
            <a:picLocks noGrp="1" noChangeAspect="1"/>
          </p:cNvPicPr>
          <p:nvPr>
            <p:ph sz="half" idx="2"/>
          </p:nvPr>
        </p:nvPicPr>
        <p:blipFill>
          <a:blip r:embed="rId4" cstate="print"/>
          <a:stretch>
            <a:fillRect/>
          </a:stretch>
        </p:blipFill>
        <p:spPr>
          <a:xfrm>
            <a:off x="4864100" y="1428750"/>
            <a:ext cx="3606800" cy="2895599"/>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is the background of this parable?</a:t>
            </a:r>
          </a:p>
          <a:p>
            <a:pPr marL="914400" lvl="1" indent="-514350"/>
            <a:endParaRPr lang="en-US" dirty="0" smtClean="0"/>
          </a:p>
          <a:p>
            <a:pPr marL="914400" lvl="1" indent="-514350"/>
            <a:r>
              <a:rPr lang="en-US" dirty="0" smtClean="0"/>
              <a:t>The large crowd</a:t>
            </a:r>
          </a:p>
          <a:p>
            <a:pPr marL="1314450" lvl="2" indent="-514350">
              <a:buNone/>
            </a:pPr>
            <a:r>
              <a:rPr lang="en-US" dirty="0" smtClean="0"/>
              <a:t>	Mt. 13:2; Mk. 4:1; </a:t>
            </a:r>
            <a:r>
              <a:rPr lang="en-US" dirty="0" err="1" smtClean="0"/>
              <a:t>Lk</a:t>
            </a:r>
            <a:r>
              <a:rPr lang="en-US" dirty="0" smtClean="0"/>
              <a:t>. 8:4; Jn. 6:26</a:t>
            </a:r>
          </a:p>
          <a:p>
            <a:pPr marL="914400" lvl="1" indent="-514350"/>
            <a:endParaRPr lang="en-US" dirty="0" smtClean="0"/>
          </a:p>
          <a:p>
            <a:pPr marL="914400" lvl="1" indent="-514350"/>
            <a:r>
              <a:rPr lang="en-US" dirty="0" smtClean="0"/>
              <a:t>“whoever does the will of My Father”</a:t>
            </a:r>
          </a:p>
          <a:p>
            <a:pPr marL="1314450" lvl="2" indent="-514350">
              <a:buNone/>
            </a:pPr>
            <a:r>
              <a:rPr lang="en-US" dirty="0" smtClean="0"/>
              <a:t>	Mt. 12:50; Mt. 13:1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startAt="2"/>
            </a:pPr>
            <a:r>
              <a:rPr lang="en-US" dirty="0" smtClean="0"/>
              <a:t>Who is the </a:t>
            </a:r>
            <a:r>
              <a:rPr lang="en-US" dirty="0" err="1" smtClean="0"/>
              <a:t>sower</a:t>
            </a:r>
            <a:r>
              <a:rPr lang="en-US" dirty="0" smtClean="0"/>
              <a:t>?</a:t>
            </a:r>
          </a:p>
          <a:p>
            <a:pPr marL="914400" lvl="1" indent="-514350"/>
            <a:endParaRPr lang="en-US" dirty="0" smtClean="0"/>
          </a:p>
          <a:p>
            <a:pPr marL="914400" lvl="1" indent="-514350"/>
            <a:r>
              <a:rPr lang="en-US" dirty="0" smtClean="0"/>
              <a:t>Jesus does not identify</a:t>
            </a:r>
          </a:p>
          <a:p>
            <a:pPr marL="914400" lvl="1" indent="-514350"/>
            <a:endParaRPr lang="en-US" dirty="0" smtClean="0"/>
          </a:p>
          <a:p>
            <a:pPr marL="914400" lvl="1" indent="-514350"/>
            <a:r>
              <a:rPr lang="en-US" dirty="0" smtClean="0"/>
              <a:t>Jesus Himself? Mt. 13:13</a:t>
            </a:r>
          </a:p>
          <a:p>
            <a:pPr marL="914400" lvl="1" indent="-514350"/>
            <a:endParaRPr lang="en-US" dirty="0" smtClean="0"/>
          </a:p>
          <a:p>
            <a:pPr marL="914400" lvl="1" indent="-514350"/>
            <a:r>
              <a:rPr lang="en-US" dirty="0" smtClean="0"/>
              <a:t>Disciples/Anyone who preaches Word?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startAt="3"/>
            </a:pPr>
            <a:r>
              <a:rPr lang="en-US" dirty="0" smtClean="0"/>
              <a:t>What is the seed?</a:t>
            </a:r>
          </a:p>
          <a:p>
            <a:pPr marL="914400" lvl="1" indent="-514350"/>
            <a:r>
              <a:rPr lang="en-US" dirty="0" smtClean="0"/>
              <a:t>Mt. 13:19 – “the word of the kingdom”</a:t>
            </a:r>
          </a:p>
          <a:p>
            <a:pPr marL="914400" lvl="1" indent="-514350"/>
            <a:r>
              <a:rPr lang="en-US" dirty="0" smtClean="0"/>
              <a:t>Mk. 4:14 – “the </a:t>
            </a:r>
            <a:r>
              <a:rPr lang="en-US" dirty="0" err="1" smtClean="0"/>
              <a:t>sower</a:t>
            </a:r>
            <a:r>
              <a:rPr lang="en-US" dirty="0" smtClean="0"/>
              <a:t> sows the word”</a:t>
            </a:r>
          </a:p>
          <a:p>
            <a:pPr marL="914400" lvl="1" indent="-514350"/>
            <a:r>
              <a:rPr lang="en-US" dirty="0" err="1" smtClean="0"/>
              <a:t>Lk</a:t>
            </a:r>
            <a:r>
              <a:rPr lang="en-US" dirty="0" smtClean="0"/>
              <a:t>. 8:11 – “the seed is the word of God”</a:t>
            </a:r>
          </a:p>
          <a:p>
            <a:pPr marL="914400" lvl="1" indent="-514350"/>
            <a:endParaRPr lang="en-US" dirty="0" smtClean="0"/>
          </a:p>
          <a:p>
            <a:pPr marL="914400" lvl="1" indent="-514350"/>
            <a:r>
              <a:rPr lang="en-US" dirty="0" smtClean="0"/>
              <a:t>Matthew infers by use of “the word”</a:t>
            </a:r>
          </a:p>
          <a:p>
            <a:pPr marL="1314450" lvl="2" indent="-514350">
              <a:buNone/>
            </a:pPr>
            <a:r>
              <a:rPr lang="en-US" dirty="0" smtClean="0"/>
              <a:t>	Mt. 13:19, 20, 22, 23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startAt="3"/>
            </a:pPr>
            <a:r>
              <a:rPr lang="en-US" sz="4600" dirty="0" smtClean="0"/>
              <a:t>What is the seed?</a:t>
            </a:r>
          </a:p>
          <a:p>
            <a:pPr marL="514350" indent="-514350"/>
            <a:endParaRPr lang="en-US" dirty="0" smtClean="0"/>
          </a:p>
          <a:p>
            <a:pPr marL="514350" indent="-514350"/>
            <a:r>
              <a:rPr lang="en-US" dirty="0" smtClean="0"/>
              <a:t>EARNHART:</a:t>
            </a:r>
          </a:p>
          <a:p>
            <a:pPr marL="914400" lvl="1" indent="-514350">
              <a:buNone/>
            </a:pPr>
            <a:r>
              <a:rPr lang="en-US" dirty="0" smtClean="0"/>
              <a:t>	“This parable is telling us in plain language that the word of God is in and of itself the germinating seed of life, not the word plus some mysterious workings of the Holy Spirit.” p. 38</a:t>
            </a:r>
          </a:p>
          <a:p>
            <a:pPr marL="914400" lvl="1" indent="-514350">
              <a:buNone/>
            </a:pPr>
            <a:endParaRPr lang="en-US" dirty="0" smtClean="0"/>
          </a:p>
          <a:p>
            <a:pPr marL="914400" lvl="1" indent="-514350">
              <a:buNone/>
            </a:pPr>
            <a:r>
              <a:rPr lang="en-US" dirty="0" smtClean="0"/>
              <a:t>	“Even Satan knows where the power is. ‘Then the devil comes and takes away the word from their heart, so that they will not believe and be saved.’ </a:t>
            </a:r>
            <a:r>
              <a:rPr lang="en-US" dirty="0" err="1" smtClean="0"/>
              <a:t>Lk</a:t>
            </a:r>
            <a:r>
              <a:rPr lang="en-US" dirty="0" smtClean="0"/>
              <a:t>. 8:12” p. 39</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marL="514350" indent="-514350">
              <a:buAutoNum type="arabicPeriod" startAt="4"/>
            </a:pPr>
            <a:r>
              <a:rPr lang="en-US" sz="3500" dirty="0" smtClean="0"/>
              <a:t>What do the four different soil types represent?</a:t>
            </a:r>
          </a:p>
          <a:p>
            <a:pPr marL="914400" lvl="1" indent="-514350"/>
            <a:r>
              <a:rPr lang="en-US" sz="2400" dirty="0" smtClean="0"/>
              <a:t>Each soil represents a type of heart or a condition of heart</a:t>
            </a:r>
          </a:p>
          <a:p>
            <a:pPr marL="914400" lvl="1" indent="-514350"/>
            <a:r>
              <a:rPr lang="en-US" sz="2400" dirty="0" smtClean="0"/>
              <a:t>Heart = Mind</a:t>
            </a:r>
          </a:p>
          <a:p>
            <a:pPr marL="914400" lvl="1" indent="-514350"/>
            <a:r>
              <a:rPr lang="en-US" sz="2400" dirty="0" smtClean="0"/>
              <a:t>The mind is inferred in all accounts by terms that indicate “mind”: hear/heard, believe, joy, worries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dirty="0" smtClean="0"/>
              <a:t>Soil #1: “beside the road”</a:t>
            </a:r>
          </a:p>
          <a:p>
            <a:pPr marL="914400" lvl="1" indent="-514350"/>
            <a:r>
              <a:rPr lang="en-US" dirty="0" smtClean="0"/>
              <a:t>The Hard Heart</a:t>
            </a:r>
          </a:p>
          <a:p>
            <a:pPr marL="914400" lvl="1" indent="-514350"/>
            <a:r>
              <a:rPr lang="en-US" dirty="0" smtClean="0"/>
              <a:t>Hears but “does not understand it” – Mt. 13:19</a:t>
            </a:r>
          </a:p>
          <a:p>
            <a:pPr marL="914400" lvl="1" indent="-514350"/>
            <a:r>
              <a:rPr lang="en-US" dirty="0" smtClean="0"/>
              <a:t>No response to the message</a:t>
            </a:r>
          </a:p>
          <a:p>
            <a:pPr marL="914400" lvl="1" indent="-514350"/>
            <a:r>
              <a:rPr lang="en-US" dirty="0" smtClean="0"/>
              <a:t>“Hopeless in unyielding hardness”</a:t>
            </a:r>
          </a:p>
          <a:p>
            <a:pPr marL="514350" indent="-514350">
              <a:buNone/>
            </a:pPr>
            <a:r>
              <a:rPr lang="en-US" dirty="0" smtClean="0"/>
              <a:t>5. What do the birds represent?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Soil #2: “the rocky places”</a:t>
            </a:r>
          </a:p>
          <a:p>
            <a:pPr marL="914400" lvl="1" indent="-514350"/>
            <a:r>
              <a:rPr lang="en-US" dirty="0" smtClean="0"/>
              <a:t>The Shallow Heart</a:t>
            </a:r>
          </a:p>
          <a:p>
            <a:pPr marL="914400" lvl="1" indent="-514350"/>
            <a:r>
              <a:rPr lang="en-US" dirty="0" smtClean="0"/>
              <a:t>A purely/mostly emotional response</a:t>
            </a:r>
          </a:p>
          <a:p>
            <a:pPr marL="914400" lvl="1" indent="-514350"/>
            <a:r>
              <a:rPr lang="en-US" dirty="0" smtClean="0"/>
              <a:t>Word has not gone down deeply into understanding and will</a:t>
            </a:r>
          </a:p>
          <a:p>
            <a:pPr marL="914400" lvl="1" indent="-514350"/>
            <a:r>
              <a:rPr lang="en-US" dirty="0" smtClean="0"/>
              <a:t>“They have entertained no long thoughts”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Soil #2: “the rocky places”</a:t>
            </a:r>
          </a:p>
          <a:p>
            <a:pPr marL="514350" indent="-514350">
              <a:buNone/>
            </a:pPr>
            <a:r>
              <a:rPr lang="en-US" dirty="0" smtClean="0"/>
              <a:t>6. What does the sun represent?</a:t>
            </a:r>
          </a:p>
          <a:p>
            <a:pPr marL="914400" lvl="1" indent="-514350"/>
            <a:r>
              <a:rPr lang="en-US" dirty="0" smtClean="0"/>
              <a:t>A change in circumstances</a:t>
            </a:r>
          </a:p>
          <a:p>
            <a:pPr marL="914400" lvl="1" indent="-514350"/>
            <a:r>
              <a:rPr lang="en-US" dirty="0" smtClean="0"/>
              <a:t>“Affliction”, “persecution”, “temptation”</a:t>
            </a:r>
          </a:p>
          <a:p>
            <a:pPr marL="914400" lvl="1" indent="-514350"/>
            <a:r>
              <a:rPr lang="en-US" dirty="0" smtClean="0"/>
              <a:t>“Immediately he falls away”</a:t>
            </a:r>
          </a:p>
          <a:p>
            <a:pPr marL="914400" lvl="1" indent="-514350"/>
            <a:r>
              <a:rPr lang="en-US" dirty="0" smtClean="0"/>
              <a:t>Cf. “Immediately receives it with joy”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5. When Jesus spoke in parables was He revealing to or concealing truth from His hearers?</a:t>
            </a:r>
            <a:endParaRPr lang="en-US" sz="2400" dirty="0"/>
          </a:p>
        </p:txBody>
      </p:sp>
      <p:sp>
        <p:nvSpPr>
          <p:cNvPr id="3" name="Content Placeholder 2"/>
          <p:cNvSpPr>
            <a:spLocks noGrp="1"/>
          </p:cNvSpPr>
          <p:nvPr>
            <p:ph idx="1"/>
          </p:nvPr>
        </p:nvSpPr>
        <p:spPr>
          <a:xfrm>
            <a:off x="304800" y="1200150"/>
            <a:ext cx="8610600" cy="3809999"/>
          </a:xfrm>
        </p:spPr>
        <p:txBody>
          <a:bodyPr>
            <a:normAutofit/>
          </a:bodyPr>
          <a:lstStyle/>
          <a:p>
            <a:pPr marL="514350" indent="-514350"/>
            <a:endParaRPr lang="en-US" sz="2400" dirty="0" smtClean="0"/>
          </a:p>
          <a:p>
            <a:pPr marL="514350" indent="-514350"/>
            <a:endParaRPr lang="en-US" sz="2400" dirty="0" smtClean="0"/>
          </a:p>
          <a:p>
            <a:pPr marL="514350" indent="-514350"/>
            <a:endParaRPr lang="en-US" sz="2400" dirty="0" smtClean="0"/>
          </a:p>
          <a:p>
            <a:pPr marL="514350" indent="-514350" algn="ctr">
              <a:buNone/>
            </a:pPr>
            <a:r>
              <a:rPr lang="en-US" sz="2400" dirty="0" smtClean="0"/>
              <a:t>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a:buNone/>
            </a:pPr>
            <a:r>
              <a:rPr lang="en-US" dirty="0" smtClean="0"/>
              <a:t>Soil #3: “among the thorns”</a:t>
            </a:r>
          </a:p>
          <a:p>
            <a:r>
              <a:rPr lang="en-US" dirty="0" smtClean="0"/>
              <a:t>The Divided Heart / The Crowded Heart</a:t>
            </a:r>
          </a:p>
          <a:p>
            <a:pPr lvl="1"/>
            <a:r>
              <a:rPr lang="en-US" sz="2400" dirty="0" smtClean="0"/>
              <a:t>Not sown in already growing patch of thorns</a:t>
            </a:r>
          </a:p>
          <a:p>
            <a:pPr lvl="1"/>
            <a:r>
              <a:rPr lang="en-US" sz="2400" dirty="0" smtClean="0"/>
              <a:t>But sown in soil which had the seeds of thorns already in it</a:t>
            </a:r>
          </a:p>
          <a:p>
            <a:pPr lvl="1"/>
            <a:r>
              <a:rPr lang="en-US" sz="2400" dirty="0" smtClean="0"/>
              <a:t>A heart full of competing concerns</a:t>
            </a:r>
          </a:p>
          <a:p>
            <a:pPr lvl="1"/>
            <a:r>
              <a:rPr lang="en-US" sz="2400" dirty="0" smtClean="0"/>
              <a:t>“The voice of God becomes dim in the clamor”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a:buNone/>
            </a:pPr>
            <a:r>
              <a:rPr lang="en-US" dirty="0" smtClean="0"/>
              <a:t>Soil #3: “among the thorns”</a:t>
            </a:r>
          </a:p>
          <a:p>
            <a:pPr>
              <a:buNone/>
            </a:pPr>
            <a:r>
              <a:rPr lang="en-US" dirty="0" smtClean="0"/>
              <a:t>7. What do the thorns represent?</a:t>
            </a:r>
            <a:endParaRPr lang="en-US" dirty="0" smtClean="0"/>
          </a:p>
          <a:p>
            <a:pPr lvl="1"/>
            <a:r>
              <a:rPr lang="en-US" dirty="0" smtClean="0"/>
              <a:t>“worry of the world”</a:t>
            </a:r>
          </a:p>
          <a:p>
            <a:pPr lvl="1"/>
            <a:r>
              <a:rPr lang="en-US" dirty="0" smtClean="0"/>
              <a:t>“deceitfulness of wealth”</a:t>
            </a:r>
          </a:p>
          <a:p>
            <a:pPr lvl="1"/>
            <a:r>
              <a:rPr lang="en-US" dirty="0" smtClean="0"/>
              <a:t>“the desires for other things”</a:t>
            </a:r>
          </a:p>
          <a:p>
            <a:pPr lvl="1"/>
            <a:r>
              <a:rPr lang="en-US" dirty="0" smtClean="0"/>
              <a:t>“pleasures of this life”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a:bodyPr>
          <a:lstStyle/>
          <a:p>
            <a:pPr>
              <a:buNone/>
            </a:pPr>
            <a:r>
              <a:rPr lang="en-US" dirty="0" smtClean="0"/>
              <a:t>Soil #4: “the good soil”</a:t>
            </a:r>
          </a:p>
          <a:p>
            <a:pPr>
              <a:buNone/>
            </a:pPr>
            <a:endParaRPr lang="en-US" sz="2600" dirty="0" smtClean="0"/>
          </a:p>
          <a:p>
            <a:pPr>
              <a:buNone/>
            </a:pPr>
            <a:r>
              <a:rPr lang="en-US" sz="2600" dirty="0" smtClean="0"/>
              <a:t>8. What are the characteristics of the good ground?</a:t>
            </a:r>
          </a:p>
          <a:p>
            <a:pPr lvl="1"/>
            <a:r>
              <a:rPr lang="en-US" sz="2400" dirty="0" smtClean="0"/>
              <a:t>“an honest and good heart” – </a:t>
            </a:r>
            <a:r>
              <a:rPr lang="en-US" sz="2400" dirty="0" err="1" smtClean="0"/>
              <a:t>Lk</a:t>
            </a:r>
            <a:r>
              <a:rPr lang="en-US" sz="2400" dirty="0" smtClean="0"/>
              <a:t>. 8:15</a:t>
            </a:r>
          </a:p>
          <a:p>
            <a:pPr lvl="1"/>
            <a:r>
              <a:rPr lang="en-US" sz="2400" dirty="0" smtClean="0"/>
              <a:t>Not necessarily a “righteous” heart</a:t>
            </a:r>
          </a:p>
          <a:p>
            <a:pPr lvl="1"/>
            <a:r>
              <a:rPr lang="en-US" sz="2400" dirty="0" smtClean="0"/>
              <a:t>Not necessarily a “good moral person” heart</a:t>
            </a:r>
            <a:endParaRPr lang="en-US" sz="2400" dirty="0" smtClean="0"/>
          </a:p>
          <a:p>
            <a:pPr lvl="1"/>
            <a:r>
              <a:rPr lang="en-US" sz="2400" dirty="0" smtClean="0"/>
              <a:t>Could be the heart of a wicked and sinful person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3500" dirty="0" smtClean="0"/>
              <a:t>Soil #4: “the good soil”</a:t>
            </a:r>
          </a:p>
          <a:p>
            <a:r>
              <a:rPr lang="en-US" sz="2400" dirty="0" smtClean="0"/>
              <a:t>It is soft – not like “beside the road”</a:t>
            </a:r>
          </a:p>
          <a:p>
            <a:pPr lvl="1"/>
            <a:r>
              <a:rPr lang="en-US" sz="2400" dirty="0" smtClean="0"/>
              <a:t>Mt. 13:23: “hears the word and understands it”</a:t>
            </a:r>
          </a:p>
          <a:p>
            <a:endParaRPr lang="en-US" sz="2400" dirty="0" smtClean="0"/>
          </a:p>
          <a:p>
            <a:r>
              <a:rPr lang="en-US" sz="2400" dirty="0" smtClean="0"/>
              <a:t>It is deep – not like “the rocky places”</a:t>
            </a:r>
          </a:p>
          <a:p>
            <a:pPr lvl="1"/>
            <a:r>
              <a:rPr lang="en-US" sz="2400" dirty="0" err="1" smtClean="0"/>
              <a:t>Lk</a:t>
            </a:r>
            <a:r>
              <a:rPr lang="en-US" sz="2400" dirty="0" smtClean="0"/>
              <a:t>. 8:15: “heard the word…and hold it fast”</a:t>
            </a:r>
          </a:p>
          <a:p>
            <a:endParaRPr lang="en-US" sz="2400" dirty="0" smtClean="0"/>
          </a:p>
          <a:p>
            <a:r>
              <a:rPr lang="en-US" sz="2400" dirty="0" smtClean="0"/>
              <a:t>It is undefiled – not like “among the thorns”</a:t>
            </a:r>
          </a:p>
          <a:p>
            <a:pPr lvl="1"/>
            <a:r>
              <a:rPr lang="en-US" sz="2400" dirty="0" err="1" smtClean="0"/>
              <a:t>Lk</a:t>
            </a:r>
            <a:r>
              <a:rPr lang="en-US" sz="2400" dirty="0" smtClean="0"/>
              <a:t>. 8:15: “bear fruit with perseverance”</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lstStyle/>
          <a:p>
            <a:pPr>
              <a:buNone/>
            </a:pPr>
            <a:r>
              <a:rPr lang="en-US" dirty="0" smtClean="0"/>
              <a:t>10. Why do you suppose that all good ground does not yield the same?</a:t>
            </a:r>
          </a:p>
          <a:p>
            <a:pPr lvl="1"/>
            <a:r>
              <a:rPr lang="en-US" dirty="0" smtClean="0"/>
              <a:t>While the “honest and good heart” is a requirement, ability and opportunity will vary</a:t>
            </a:r>
          </a:p>
          <a:p>
            <a:pPr lvl="1"/>
            <a:endParaRPr lang="en-US" dirty="0" smtClean="0"/>
          </a:p>
          <a:p>
            <a:pPr lvl="1"/>
            <a:r>
              <a:rPr lang="en-US" dirty="0" smtClean="0"/>
              <a:t>Cf. The Parable of the Talents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Parable of the </a:t>
            </a:r>
            <a:r>
              <a:rPr lang="en-US" dirty="0" err="1" smtClean="0"/>
              <a:t>Sower</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dirty="0" smtClean="0"/>
              <a:t>Personal Application?</a:t>
            </a:r>
          </a:p>
          <a:p>
            <a:pPr algn="ctr">
              <a:buNone/>
            </a:pPr>
            <a:endParaRPr lang="en-US" dirty="0" smtClean="0"/>
          </a:p>
          <a:p>
            <a:pPr algn="ctr">
              <a:buNone/>
            </a:pPr>
            <a:r>
              <a:rPr lang="en-US" dirty="0" smtClean="0"/>
              <a:t>Have I met myself in this parable?</a:t>
            </a:r>
          </a:p>
          <a:p>
            <a:pPr algn="ctr">
              <a:buNone/>
            </a:pPr>
            <a:endParaRPr lang="en-US" dirty="0" smtClean="0"/>
          </a:p>
          <a:p>
            <a:pPr algn="ctr">
              <a:buNone/>
            </a:pPr>
            <a:r>
              <a:rPr lang="en-US" dirty="0" smtClean="0"/>
              <a:t>What changes in my life and thinking does this parable demand of me?</a:t>
            </a:r>
          </a:p>
          <a:p>
            <a:pPr algn="ctr">
              <a:buNone/>
            </a:pPr>
            <a:endParaRPr lang="en-US" dirty="0" smtClean="0"/>
          </a:p>
          <a:p>
            <a:pPr algn="ctr">
              <a:buNone/>
            </a:pPr>
            <a:r>
              <a:rPr lang="en-US" dirty="0" smtClean="0"/>
              <a:t>“He who has ears, let him hear”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5. When Jesus spoke in parables was He revealing to or concealing truth from His hearers?</a:t>
            </a:r>
            <a:endParaRPr lang="en-US" sz="2400" dirty="0"/>
          </a:p>
        </p:txBody>
      </p:sp>
      <p:sp>
        <p:nvSpPr>
          <p:cNvPr id="3" name="Content Placeholder 2"/>
          <p:cNvSpPr>
            <a:spLocks noGrp="1"/>
          </p:cNvSpPr>
          <p:nvPr>
            <p:ph idx="1"/>
          </p:nvPr>
        </p:nvSpPr>
        <p:spPr>
          <a:xfrm>
            <a:off x="304800" y="1200150"/>
            <a:ext cx="8610600" cy="3809999"/>
          </a:xfrm>
        </p:spPr>
        <p:txBody>
          <a:bodyPr>
            <a:normAutofit/>
          </a:bodyPr>
          <a:lstStyle/>
          <a:p>
            <a:pPr marL="514350" indent="-514350"/>
            <a:endParaRPr lang="en-US" sz="2400" dirty="0" smtClean="0"/>
          </a:p>
          <a:p>
            <a:pPr marL="514350" indent="-514350"/>
            <a:r>
              <a:rPr lang="en-US" sz="2400" dirty="0" smtClean="0"/>
              <a:t>Jesus’ use of parables began in the 2</a:t>
            </a:r>
            <a:r>
              <a:rPr lang="en-US" sz="2400" baseline="30000" dirty="0" smtClean="0"/>
              <a:t>nd</a:t>
            </a:r>
            <a:r>
              <a:rPr lang="en-US" sz="2400" dirty="0" smtClean="0"/>
              <a:t> year of ministry</a:t>
            </a:r>
          </a:p>
          <a:p>
            <a:pPr marL="514350" indent="-514350"/>
            <a:endParaRPr lang="en-US" sz="2400" dirty="0" smtClean="0"/>
          </a:p>
          <a:p>
            <a:pPr marL="514350" indent="-514350"/>
            <a:r>
              <a:rPr lang="en-US" sz="2400" dirty="0" smtClean="0"/>
              <a:t>It appears to take disciples by surprise.</a:t>
            </a:r>
          </a:p>
          <a:p>
            <a:pPr marL="914400" lvl="1" indent="-514350">
              <a:buNone/>
            </a:pPr>
            <a:r>
              <a:rPr lang="en-US" sz="2000" dirty="0" smtClean="0"/>
              <a:t>	Matthew 13:10; 34-35</a:t>
            </a:r>
          </a:p>
          <a:p>
            <a:pPr marL="514350" indent="-514350"/>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5. When Jesus spoke in parables was He revealing to or concealing truth from His hearers?</a:t>
            </a:r>
            <a:endParaRPr lang="en-US" sz="2400" dirty="0"/>
          </a:p>
        </p:txBody>
      </p:sp>
      <p:sp>
        <p:nvSpPr>
          <p:cNvPr id="3" name="Content Placeholder 2"/>
          <p:cNvSpPr>
            <a:spLocks noGrp="1"/>
          </p:cNvSpPr>
          <p:nvPr>
            <p:ph idx="1"/>
          </p:nvPr>
        </p:nvSpPr>
        <p:spPr>
          <a:xfrm>
            <a:off x="304800" y="1200150"/>
            <a:ext cx="8610600" cy="3809999"/>
          </a:xfrm>
        </p:spPr>
        <p:txBody>
          <a:bodyPr>
            <a:normAutofit lnSpcReduction="10000"/>
          </a:bodyPr>
          <a:lstStyle/>
          <a:p>
            <a:pPr marL="514350" indent="-514350"/>
            <a:r>
              <a:rPr lang="en-US" sz="2400" dirty="0" smtClean="0"/>
              <a:t>The nature of Jesus’ hearers has changed</a:t>
            </a:r>
          </a:p>
          <a:p>
            <a:pPr marL="914400" lvl="1" indent="-514350"/>
            <a:r>
              <a:rPr lang="en-US" sz="2000" dirty="0" smtClean="0"/>
              <a:t>Opposition has begun to crystallize</a:t>
            </a:r>
          </a:p>
          <a:p>
            <a:pPr marL="914400" lvl="1" indent="-514350"/>
            <a:endParaRPr lang="en-US" sz="2000" dirty="0" smtClean="0"/>
          </a:p>
          <a:p>
            <a:pPr marL="914400" lvl="1" indent="-514350"/>
            <a:r>
              <a:rPr lang="en-US" sz="2000" dirty="0" smtClean="0"/>
              <a:t>Many (particularly Pharisees) began to question, to attack</a:t>
            </a:r>
          </a:p>
          <a:p>
            <a:pPr marL="914400" lvl="1" indent="-514350">
              <a:buNone/>
            </a:pPr>
            <a:r>
              <a:rPr lang="en-US" sz="2000" dirty="0" smtClean="0"/>
              <a:t>		John 6:60-69</a:t>
            </a:r>
          </a:p>
          <a:p>
            <a:pPr marL="914400" lvl="1" indent="-514350"/>
            <a:endParaRPr lang="en-US" sz="2000" dirty="0" smtClean="0"/>
          </a:p>
          <a:p>
            <a:pPr marL="914400" lvl="1" indent="-514350"/>
            <a:r>
              <a:rPr lang="en-US" sz="2000" dirty="0" smtClean="0"/>
              <a:t>It was time to separate the “wheat” from the “chaff”</a:t>
            </a:r>
          </a:p>
          <a:p>
            <a:pPr marL="914400" lvl="1" indent="-514350"/>
            <a:endParaRPr lang="en-US" sz="2000" dirty="0" smtClean="0"/>
          </a:p>
          <a:p>
            <a:pPr marL="914400" lvl="1" indent="-514350"/>
            <a:r>
              <a:rPr lang="en-US" sz="2000" dirty="0" smtClean="0"/>
              <a:t>EARNHART: “The hour had arrived when the true disciples had to be gathered around Him and prepared for the unthinkable horror to come.”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5. When Jesus spoke in parables was He revealing to or concealing truth from His hearers?</a:t>
            </a:r>
            <a:endParaRPr lang="en-US" sz="2400" dirty="0"/>
          </a:p>
        </p:txBody>
      </p:sp>
      <p:sp>
        <p:nvSpPr>
          <p:cNvPr id="3" name="Content Placeholder 2"/>
          <p:cNvSpPr>
            <a:spLocks noGrp="1"/>
          </p:cNvSpPr>
          <p:nvPr>
            <p:ph idx="1"/>
          </p:nvPr>
        </p:nvSpPr>
        <p:spPr>
          <a:xfrm>
            <a:off x="304800" y="1200150"/>
            <a:ext cx="8610600" cy="3809999"/>
          </a:xfrm>
        </p:spPr>
        <p:txBody>
          <a:bodyPr>
            <a:normAutofit/>
          </a:bodyPr>
          <a:lstStyle/>
          <a:p>
            <a:pPr marL="514350" indent="-514350"/>
            <a:endParaRPr lang="en-US" sz="2400" dirty="0" smtClean="0"/>
          </a:p>
          <a:p>
            <a:pPr marL="514350" indent="-514350"/>
            <a:r>
              <a:rPr lang="en-US" sz="2400" dirty="0" smtClean="0"/>
              <a:t>EDERSHEIM, </a:t>
            </a:r>
            <a:r>
              <a:rPr lang="en-US" sz="2400" i="1" dirty="0" smtClean="0"/>
              <a:t>Life and Times of Jesus the Messiah:</a:t>
            </a:r>
            <a:endParaRPr lang="en-US" sz="2400" dirty="0" smtClean="0"/>
          </a:p>
          <a:p>
            <a:pPr marL="514350" indent="-514350"/>
            <a:endParaRPr lang="en-US" sz="2400" dirty="0" smtClean="0"/>
          </a:p>
          <a:p>
            <a:pPr marL="514350" indent="-514350">
              <a:buNone/>
            </a:pPr>
            <a:r>
              <a:rPr lang="en-US" sz="2400" dirty="0" smtClean="0"/>
              <a:t>	“One thing is common to all the Parables, and forms a point of connection with them. They are all occasioned by some </a:t>
            </a:r>
            <a:r>
              <a:rPr lang="en-US" sz="2400" dirty="0" err="1" smtClean="0"/>
              <a:t>unreceptiveness</a:t>
            </a:r>
            <a:r>
              <a:rPr lang="en-US" sz="2400" dirty="0" smtClean="0"/>
              <a:t> on the part of the hearers, and that, even when the hearers are professing disciples.”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5. When Jesus spoke in parables was He revealing to or concealing truth from His hearers?</a:t>
            </a:r>
            <a:endParaRPr lang="en-US" sz="2400" dirty="0"/>
          </a:p>
        </p:txBody>
      </p:sp>
      <p:sp>
        <p:nvSpPr>
          <p:cNvPr id="3" name="Content Placeholder 2"/>
          <p:cNvSpPr>
            <a:spLocks noGrp="1"/>
          </p:cNvSpPr>
          <p:nvPr>
            <p:ph idx="1"/>
          </p:nvPr>
        </p:nvSpPr>
        <p:spPr>
          <a:xfrm>
            <a:off x="304800" y="1200150"/>
            <a:ext cx="8610600" cy="3809999"/>
          </a:xfrm>
        </p:spPr>
        <p:txBody>
          <a:bodyPr>
            <a:normAutofit/>
          </a:bodyPr>
          <a:lstStyle/>
          <a:p>
            <a:pPr marL="514350" indent="-514350"/>
            <a:r>
              <a:rPr lang="en-US" sz="2400" dirty="0" smtClean="0"/>
              <a:t>EDERSHEIM: “ a continuum of increasing hostility”</a:t>
            </a:r>
          </a:p>
          <a:p>
            <a:pPr marL="514350" indent="-514350"/>
            <a:r>
              <a:rPr lang="en-US" sz="2400" dirty="0" smtClean="0"/>
              <a:t>The Seven Parables of Matthew 13</a:t>
            </a:r>
          </a:p>
          <a:p>
            <a:pPr marL="914400" lvl="1" indent="-514350"/>
            <a:r>
              <a:rPr lang="en-US" sz="2000" dirty="0" smtClean="0"/>
              <a:t>Late in 2</a:t>
            </a:r>
            <a:r>
              <a:rPr lang="en-US" sz="2000" baseline="30000" dirty="0" smtClean="0"/>
              <a:t>nd</a:t>
            </a:r>
            <a:r>
              <a:rPr lang="en-US" sz="2000" dirty="0" smtClean="0"/>
              <a:t> year just after the Pharisees had resorted to explaining away Jesus’ miracles as the work of a demon</a:t>
            </a:r>
          </a:p>
          <a:p>
            <a:pPr marL="514350" indent="-514350"/>
            <a:r>
              <a:rPr lang="en-US" sz="2400" dirty="0" smtClean="0"/>
              <a:t>The Fifteen Parables of Luke 10 – 18</a:t>
            </a:r>
          </a:p>
          <a:p>
            <a:pPr marL="914400" lvl="1" indent="-514350"/>
            <a:r>
              <a:rPr lang="en-US" sz="2000" dirty="0" smtClean="0"/>
              <a:t>In the 3</a:t>
            </a:r>
            <a:r>
              <a:rPr lang="en-US" sz="2000" baseline="30000" dirty="0" smtClean="0"/>
              <a:t>rd</a:t>
            </a:r>
            <a:r>
              <a:rPr lang="en-US" sz="2000" dirty="0" smtClean="0"/>
              <a:t> year with more controversy and direct public confrontation from the Pharisees, scribes, lawyers</a:t>
            </a:r>
          </a:p>
          <a:p>
            <a:pPr marL="514350" indent="-514350"/>
            <a:r>
              <a:rPr lang="en-US" sz="2400" dirty="0" smtClean="0"/>
              <a:t>The Eight Parables of Matthew 18 – 25 and Luke 19</a:t>
            </a:r>
          </a:p>
          <a:p>
            <a:pPr marL="914400" lvl="1" indent="-514350"/>
            <a:r>
              <a:rPr lang="en-US" sz="2000" dirty="0" smtClean="0"/>
              <a:t>Immediately before the crucifixion with more judgmental tone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10. State what you believe to be proper guidelines for understanding the parables of Jesus.</a:t>
            </a:r>
            <a:endParaRPr lang="en-US" sz="2400" dirty="0"/>
          </a:p>
        </p:txBody>
      </p:sp>
      <p:sp>
        <p:nvSpPr>
          <p:cNvPr id="3" name="Content Placeholder 2"/>
          <p:cNvSpPr>
            <a:spLocks noGrp="1"/>
          </p:cNvSpPr>
          <p:nvPr>
            <p:ph idx="1"/>
          </p:nvPr>
        </p:nvSpPr>
        <p:spPr>
          <a:xfrm>
            <a:off x="304800" y="1200150"/>
            <a:ext cx="8610600" cy="3809999"/>
          </a:xfrm>
        </p:spPr>
        <p:txBody>
          <a:bodyPr>
            <a:normAutofit/>
          </a:bodyPr>
          <a:lstStyle/>
          <a:p>
            <a:pPr marL="514350" indent="-514350"/>
            <a:endParaRPr lang="en-US" sz="2400" dirty="0" smtClean="0"/>
          </a:p>
          <a:p>
            <a:pPr marL="514350" indent="-514350"/>
            <a:r>
              <a:rPr lang="en-US" sz="2400" dirty="0" smtClean="0"/>
              <a:t>Study the parable in its historical context to determine why it was spoken.</a:t>
            </a:r>
          </a:p>
          <a:p>
            <a:pPr marL="914400" lvl="1" indent="-514350">
              <a:buNone/>
            </a:pPr>
            <a:r>
              <a:rPr lang="en-US" sz="2000" i="1" dirty="0" smtClean="0"/>
              <a:t>	CONTEXT MUST ALWAYS RULE THE TEXT</a:t>
            </a:r>
            <a:endParaRPr lang="en-US" sz="2000" dirty="0" smtClean="0"/>
          </a:p>
          <a:p>
            <a:pPr marL="514350" indent="-514350"/>
            <a:endParaRPr lang="en-US" sz="2400" dirty="0" smtClean="0"/>
          </a:p>
          <a:p>
            <a:pPr marL="514350" indent="-514350"/>
            <a:r>
              <a:rPr lang="en-US" sz="2400" dirty="0" smtClean="0"/>
              <a:t>Look for the principle truth the parable is intended to teach</a:t>
            </a:r>
          </a:p>
          <a:p>
            <a:pPr marL="914400" lvl="1" indent="-514350">
              <a:buNone/>
            </a:pPr>
            <a:r>
              <a:rPr lang="en-US" sz="2000" dirty="0" smtClean="0"/>
              <a:t>	Most parables have only one point – not the whole scheme of redemption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10. State what you believe to be proper guidelines for understanding the parables of Jesus.</a:t>
            </a:r>
            <a:endParaRPr lang="en-US" sz="2400" dirty="0"/>
          </a:p>
        </p:txBody>
      </p:sp>
      <p:sp>
        <p:nvSpPr>
          <p:cNvPr id="3" name="Content Placeholder 2"/>
          <p:cNvSpPr>
            <a:spLocks noGrp="1"/>
          </p:cNvSpPr>
          <p:nvPr>
            <p:ph idx="1"/>
          </p:nvPr>
        </p:nvSpPr>
        <p:spPr>
          <a:xfrm>
            <a:off x="304800" y="1200150"/>
            <a:ext cx="8610600" cy="3809999"/>
          </a:xfrm>
        </p:spPr>
        <p:txBody>
          <a:bodyPr>
            <a:normAutofit/>
          </a:bodyPr>
          <a:lstStyle/>
          <a:p>
            <a:pPr marL="514350" indent="-514350"/>
            <a:endParaRPr lang="en-US" sz="2400" dirty="0" smtClean="0"/>
          </a:p>
          <a:p>
            <a:pPr marL="514350" indent="-514350"/>
            <a:r>
              <a:rPr lang="en-US" sz="2400" dirty="0" smtClean="0"/>
              <a:t>Don’t try to make every detail have significance</a:t>
            </a:r>
          </a:p>
          <a:p>
            <a:pPr marL="514350" indent="-514350"/>
            <a:endParaRPr lang="en-US" sz="2400" dirty="0" smtClean="0"/>
          </a:p>
          <a:p>
            <a:pPr marL="514350" indent="-514350"/>
            <a:r>
              <a:rPr lang="en-US" sz="2400" dirty="0" smtClean="0"/>
              <a:t>Don’t try to establish a doctrinal position solely by parables</a:t>
            </a:r>
          </a:p>
          <a:p>
            <a:pPr marL="914400" lvl="1" indent="-514350">
              <a:buNone/>
            </a:pPr>
            <a:r>
              <a:rPr lang="en-US" sz="2000" dirty="0" smtClean="0"/>
              <a:t>	They are “windows” not “foundations”</a:t>
            </a:r>
          </a:p>
          <a:p>
            <a:pPr marL="914400" lvl="1" indent="-514350">
              <a:buNone/>
            </a:pPr>
            <a:r>
              <a:rPr lang="en-US" sz="2000" dirty="0" smtClean="0"/>
              <a:t>	Don’t ever take figurative language to contradict plain literal 	language</a:t>
            </a:r>
          </a:p>
          <a:p>
            <a:pPr marL="914400" lvl="1" indent="-514350">
              <a:buNone/>
            </a:pPr>
            <a:r>
              <a:rPr lang="en-US" sz="2000" dirty="0" smtClean="0"/>
              <a:t>	Interpretation must be limited to what can be proven by scripture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10. State what you believe to be proper guidelines for understanding the parables of Jesus.</a:t>
            </a:r>
            <a:endParaRPr lang="en-US" sz="2400" dirty="0"/>
          </a:p>
        </p:txBody>
      </p:sp>
      <p:sp>
        <p:nvSpPr>
          <p:cNvPr id="3" name="Content Placeholder 2"/>
          <p:cNvSpPr>
            <a:spLocks noGrp="1"/>
          </p:cNvSpPr>
          <p:nvPr>
            <p:ph idx="1"/>
          </p:nvPr>
        </p:nvSpPr>
        <p:spPr>
          <a:xfrm>
            <a:off x="304800" y="1200150"/>
            <a:ext cx="8610600" cy="3809999"/>
          </a:xfrm>
        </p:spPr>
        <p:txBody>
          <a:bodyPr>
            <a:normAutofit/>
          </a:bodyPr>
          <a:lstStyle/>
          <a:p>
            <a:pPr marL="514350" indent="-514350"/>
            <a:endParaRPr lang="en-US" sz="2400" dirty="0" smtClean="0"/>
          </a:p>
          <a:p>
            <a:pPr marL="514350" indent="-514350"/>
            <a:r>
              <a:rPr lang="en-US" sz="2400" dirty="0" smtClean="0"/>
              <a:t>Always make a personal application of each parable.</a:t>
            </a:r>
          </a:p>
          <a:p>
            <a:pPr marL="914400" lvl="1" indent="-514350">
              <a:buNone/>
            </a:pPr>
            <a:r>
              <a:rPr lang="en-US" sz="2000" dirty="0" smtClean="0"/>
              <a:t>	“Have I met myself in this parable?”</a:t>
            </a:r>
          </a:p>
          <a:p>
            <a:pPr marL="914400" lvl="1" indent="-514350">
              <a:buNone/>
            </a:pPr>
            <a:r>
              <a:rPr lang="en-US" sz="2000" dirty="0" smtClean="0"/>
              <a:t>	“What changes in my life and thinking does this parable demand of 	me?”</a:t>
            </a:r>
          </a:p>
          <a:p>
            <a:pPr marL="514350" indent="-514350"/>
            <a:endParaRPr lang="en-US" sz="2400" dirty="0" smtClean="0"/>
          </a:p>
          <a:p>
            <a:pPr marL="514350" indent="-514350" algn="ctr">
              <a:buNone/>
            </a:pPr>
            <a:r>
              <a:rPr lang="en-US" sz="4400" dirty="0" smtClean="0"/>
              <a:t>“He who has ears, let him hear”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977</Words>
  <Application>Microsoft Office PowerPoint</Application>
  <PresentationFormat>On-screen Show (16:9)</PresentationFormat>
  <Paragraphs>184</Paragraphs>
  <Slides>26</Slides>
  <Notes>16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Parables of Jesus</vt:lpstr>
      <vt:lpstr>5. When Jesus spoke in parables was He revealing to or concealing truth from His hearers?</vt:lpstr>
      <vt:lpstr>5. When Jesus spoke in parables was He revealing to or concealing truth from His hearers?</vt:lpstr>
      <vt:lpstr>5. When Jesus spoke in parables was He revealing to or concealing truth from His hearers?</vt:lpstr>
      <vt:lpstr>5. When Jesus spoke in parables was He revealing to or concealing truth from His hearers?</vt:lpstr>
      <vt:lpstr>5. When Jesus spoke in parables was He revealing to or concealing truth from His hearers?</vt:lpstr>
      <vt:lpstr>10. State what you believe to be proper guidelines for understanding the parables of Jesus.</vt:lpstr>
      <vt:lpstr>10. State what you believe to be proper guidelines for understanding the parables of Jesus.</vt:lpstr>
      <vt:lpstr>10. State what you believe to be proper guidelines for understanding the parables of Jesus.</vt:lpstr>
      <vt:lpstr>Parables of Jesus – Lesson 2</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Parable of the Sower</vt:lpstr>
      <vt:lpstr>Slide 26</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 Oliver</dc:creator>
  <cp:lastModifiedBy>Dennis Oliver</cp:lastModifiedBy>
  <cp:revision>40</cp:revision>
  <dcterms:created xsi:type="dcterms:W3CDTF">2015-04-04T23:31:13Z</dcterms:created>
  <dcterms:modified xsi:type="dcterms:W3CDTF">2015-04-08T12:30:53Z</dcterms:modified>
</cp:coreProperties>
</file>