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79" r:id="rId2"/>
    <p:sldId id="282" r:id="rId3"/>
    <p:sldId id="283" r:id="rId4"/>
    <p:sldId id="284" r:id="rId5"/>
    <p:sldId id="285" r:id="rId6"/>
    <p:sldId id="286" r:id="rId7"/>
    <p:sldId id="288" r:id="rId8"/>
    <p:sldId id="290" r:id="rId9"/>
    <p:sldId id="292" r:id="rId10"/>
    <p:sldId id="293" r:id="rId11"/>
    <p:sldId id="294" r:id="rId12"/>
    <p:sldId id="295" r:id="rId13"/>
    <p:sldId id="296" r:id="rId14"/>
    <p:sldId id="297" r:id="rId15"/>
    <p:sldId id="298" r:id="rId16"/>
    <p:sldId id="299" r:id="rId17"/>
    <p:sldId id="300" r:id="rId18"/>
    <p:sldId id="301" r:id="rId19"/>
    <p:sldId id="302" r:id="rId20"/>
    <p:sldId id="304" r:id="rId21"/>
    <p:sldId id="303" r:id="rId22"/>
    <p:sldId id="305" r:id="rId23"/>
    <p:sldId id="306" r:id="rId24"/>
    <p:sldId id="307" r:id="rId25"/>
    <p:sldId id="308" r:id="rId26"/>
    <p:sldId id="309" r:id="rId27"/>
    <p:sldId id="310" r:id="rId28"/>
    <p:sldId id="311" r:id="rId29"/>
    <p:sldId id="278" r:id="rId3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58" autoAdjust="0"/>
    <p:restoredTop sz="94660"/>
  </p:normalViewPr>
  <p:slideViewPr>
    <p:cSldViewPr>
      <p:cViewPr varScale="1">
        <p:scale>
          <a:sx n="84" d="100"/>
          <a:sy n="84" d="100"/>
        </p:scale>
        <p:origin x="-336" y="-64"/>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136F26D-A0D8-4D1A-B8A1-010F9C08F47F}" type="datetimeFigureOut">
              <a:rPr lang="en-US" smtClean="0"/>
              <a:pPr/>
              <a:t>4/12/2015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91D51F3-B391-4BAB-A331-D9421A023E7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7A757E-6B75-4091-A3D6-155A3A0DC79F}" type="datetimeFigureOut">
              <a:rPr lang="en-US" smtClean="0"/>
              <a:pPr/>
              <a:t>4/12/2015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5E39E3-4564-4952-A8C2-376F3855D3B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5E39E3-4564-4952-A8C2-376F3855D3B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5E39E3-4564-4952-A8C2-376F3855D3B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5E39E3-4564-4952-A8C2-376F3855D3B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5E39E3-4564-4952-A8C2-376F3855D3B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5E39E3-4564-4952-A8C2-376F3855D3B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5E39E3-4564-4952-A8C2-376F3855D3B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5E39E3-4564-4952-A8C2-376F3855D3B2}"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A52CA5-52EF-48FB-8C15-A3AA10E36617}" type="datetimeFigureOut">
              <a:rPr lang="en-US" smtClean="0"/>
              <a:pPr/>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75039-72C0-4F32-9950-47E7B65AEF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A52CA5-52EF-48FB-8C15-A3AA10E36617}" type="datetimeFigureOut">
              <a:rPr lang="en-US" smtClean="0"/>
              <a:pPr/>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75039-72C0-4F32-9950-47E7B65AEF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A52CA5-52EF-48FB-8C15-A3AA10E36617}" type="datetimeFigureOut">
              <a:rPr lang="en-US" smtClean="0"/>
              <a:pPr/>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75039-72C0-4F32-9950-47E7B65AEF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A52CA5-52EF-48FB-8C15-A3AA10E36617}" type="datetimeFigureOut">
              <a:rPr lang="en-US" smtClean="0"/>
              <a:pPr/>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75039-72C0-4F32-9950-47E7B65AEF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A52CA5-52EF-48FB-8C15-A3AA10E36617}" type="datetimeFigureOut">
              <a:rPr lang="en-US" smtClean="0"/>
              <a:pPr/>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75039-72C0-4F32-9950-47E7B65AEF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A52CA5-52EF-48FB-8C15-A3AA10E36617}" type="datetimeFigureOut">
              <a:rPr lang="en-US" smtClean="0"/>
              <a:pPr/>
              <a:t>4/12/2015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975039-72C0-4F32-9950-47E7B65AEF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A52CA5-52EF-48FB-8C15-A3AA10E36617}" type="datetimeFigureOut">
              <a:rPr lang="en-US" smtClean="0"/>
              <a:pPr/>
              <a:t>4/12/2015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975039-72C0-4F32-9950-47E7B65AEF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A52CA5-52EF-48FB-8C15-A3AA10E36617}" type="datetimeFigureOut">
              <a:rPr lang="en-US" smtClean="0"/>
              <a:pPr/>
              <a:t>4/12/2015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975039-72C0-4F32-9950-47E7B65AEF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A52CA5-52EF-48FB-8C15-A3AA10E36617}" type="datetimeFigureOut">
              <a:rPr lang="en-US" smtClean="0"/>
              <a:pPr/>
              <a:t>4/12/2015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975039-72C0-4F32-9950-47E7B65AEF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A52CA5-52EF-48FB-8C15-A3AA10E36617}" type="datetimeFigureOut">
              <a:rPr lang="en-US" smtClean="0"/>
              <a:pPr/>
              <a:t>4/12/2015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975039-72C0-4F32-9950-47E7B65AEF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A52CA5-52EF-48FB-8C15-A3AA10E36617}" type="datetimeFigureOut">
              <a:rPr lang="en-US" smtClean="0"/>
              <a:pPr/>
              <a:t>4/12/2015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975039-72C0-4F32-9950-47E7B65AEF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6A52CA5-52EF-48FB-8C15-A3AA10E36617}" type="datetimeFigureOut">
              <a:rPr lang="en-US" smtClean="0"/>
              <a:pPr/>
              <a:t>4/12/2015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E975039-72C0-4F32-9950-47E7B65AEF1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Parables of Jesus – Lesson 2</a:t>
            </a:r>
            <a:endParaRPr lang="en-US" dirty="0"/>
          </a:p>
        </p:txBody>
      </p:sp>
      <p:pic>
        <p:nvPicPr>
          <p:cNvPr id="8" name="Content Placeholder 7" descr="ParablePNG04042015.png"/>
          <p:cNvPicPr>
            <a:picLocks noGrp="1" noChangeAspect="1"/>
          </p:cNvPicPr>
          <p:nvPr>
            <p:ph sz="half" idx="1"/>
          </p:nvPr>
        </p:nvPicPr>
        <p:blipFill>
          <a:blip r:embed="rId3" cstate="print"/>
          <a:stretch>
            <a:fillRect/>
          </a:stretch>
        </p:blipFill>
        <p:spPr>
          <a:xfrm>
            <a:off x="457200" y="1259344"/>
            <a:ext cx="4038600" cy="3275686"/>
          </a:xfrm>
        </p:spPr>
      </p:pic>
      <p:sp>
        <p:nvSpPr>
          <p:cNvPr id="6" name="Content Placeholder 5"/>
          <p:cNvSpPr>
            <a:spLocks noGrp="1"/>
          </p:cNvSpPr>
          <p:nvPr>
            <p:ph sz="half" idx="2"/>
          </p:nvPr>
        </p:nvSpPr>
        <p:spPr/>
        <p:txBody>
          <a:bodyPr>
            <a:normAutofit/>
          </a:bodyPr>
          <a:lstStyle/>
          <a:p>
            <a:pPr algn="ctr">
              <a:buNone/>
            </a:pPr>
            <a:endParaRPr lang="en-US" sz="3600" i="1" dirty="0" smtClean="0"/>
          </a:p>
          <a:p>
            <a:pPr algn="ctr">
              <a:buNone/>
            </a:pPr>
            <a:r>
              <a:rPr lang="en-US" sz="3600" i="1" dirty="0" smtClean="0"/>
              <a:t>He who has ears,</a:t>
            </a:r>
          </a:p>
          <a:p>
            <a:pPr algn="ctr">
              <a:buNone/>
            </a:pPr>
            <a:endParaRPr lang="en-US" sz="3600" i="1" dirty="0" smtClean="0"/>
          </a:p>
          <a:p>
            <a:pPr algn="ctr">
              <a:buNone/>
            </a:pPr>
            <a:r>
              <a:rPr lang="en-US" sz="3600" i="1" dirty="0" smtClean="0"/>
              <a:t>let him hear</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 of the </a:t>
            </a:r>
            <a:r>
              <a:rPr lang="en-US" dirty="0" err="1" smtClean="0"/>
              <a:t>Sower</a:t>
            </a:r>
            <a:endParaRPr lang="en-US" dirty="0"/>
          </a:p>
        </p:txBody>
      </p:sp>
      <p:sp>
        <p:nvSpPr>
          <p:cNvPr id="3" name="Content Placeholder 2"/>
          <p:cNvSpPr>
            <a:spLocks noGrp="1"/>
          </p:cNvSpPr>
          <p:nvPr>
            <p:ph idx="1"/>
          </p:nvPr>
        </p:nvSpPr>
        <p:spPr/>
        <p:txBody>
          <a:bodyPr>
            <a:normAutofit/>
          </a:bodyPr>
          <a:lstStyle/>
          <a:p>
            <a:pPr>
              <a:buNone/>
            </a:pPr>
            <a:r>
              <a:rPr lang="en-US" dirty="0" smtClean="0"/>
              <a:t>Soil #3: “among the thorns”</a:t>
            </a:r>
          </a:p>
          <a:p>
            <a:r>
              <a:rPr lang="en-US" dirty="0" smtClean="0"/>
              <a:t>The Divided Heart / The Crowded Heart</a:t>
            </a:r>
          </a:p>
          <a:p>
            <a:pPr lvl="1"/>
            <a:r>
              <a:rPr lang="en-US" sz="2400" dirty="0" smtClean="0"/>
              <a:t>Not sown in already growing patch of thorns</a:t>
            </a:r>
          </a:p>
          <a:p>
            <a:pPr lvl="1"/>
            <a:r>
              <a:rPr lang="en-US" sz="2400" dirty="0" smtClean="0"/>
              <a:t>But sown in soil which had the seeds of thorns already in it</a:t>
            </a:r>
          </a:p>
          <a:p>
            <a:pPr lvl="1"/>
            <a:r>
              <a:rPr lang="en-US" sz="2400" dirty="0" smtClean="0"/>
              <a:t>A heart full of competing concerns</a:t>
            </a:r>
          </a:p>
          <a:p>
            <a:pPr lvl="1"/>
            <a:r>
              <a:rPr lang="en-US" sz="2400" dirty="0" smtClean="0"/>
              <a:t>“The voice of God becomes dim in the clamor”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 of the </a:t>
            </a:r>
            <a:r>
              <a:rPr lang="en-US" dirty="0" err="1" smtClean="0"/>
              <a:t>Sower</a:t>
            </a:r>
            <a:endParaRPr lang="en-US" dirty="0"/>
          </a:p>
        </p:txBody>
      </p:sp>
      <p:sp>
        <p:nvSpPr>
          <p:cNvPr id="3" name="Content Placeholder 2"/>
          <p:cNvSpPr>
            <a:spLocks noGrp="1"/>
          </p:cNvSpPr>
          <p:nvPr>
            <p:ph idx="1"/>
          </p:nvPr>
        </p:nvSpPr>
        <p:spPr/>
        <p:txBody>
          <a:bodyPr>
            <a:normAutofit/>
          </a:bodyPr>
          <a:lstStyle/>
          <a:p>
            <a:pPr>
              <a:buNone/>
            </a:pPr>
            <a:r>
              <a:rPr lang="en-US" dirty="0" smtClean="0"/>
              <a:t>Soil #3: “among the thorns”</a:t>
            </a:r>
          </a:p>
          <a:p>
            <a:pPr>
              <a:buNone/>
            </a:pPr>
            <a:r>
              <a:rPr lang="en-US" dirty="0" smtClean="0"/>
              <a:t>7. What do the thorns represent?</a:t>
            </a:r>
          </a:p>
          <a:p>
            <a:pPr lvl="1"/>
            <a:r>
              <a:rPr lang="en-US" dirty="0" smtClean="0"/>
              <a:t>“worry of the world”</a:t>
            </a:r>
          </a:p>
          <a:p>
            <a:pPr lvl="1"/>
            <a:r>
              <a:rPr lang="en-US" dirty="0" smtClean="0"/>
              <a:t>“deceitfulness of wealth”</a:t>
            </a:r>
          </a:p>
          <a:p>
            <a:pPr lvl="1"/>
            <a:r>
              <a:rPr lang="en-US" dirty="0" smtClean="0"/>
              <a:t>“the desires for other things”</a:t>
            </a:r>
          </a:p>
          <a:p>
            <a:pPr lvl="1"/>
            <a:r>
              <a:rPr lang="en-US" dirty="0" smtClean="0"/>
              <a:t>“pleasures of this life”</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 of the </a:t>
            </a:r>
            <a:r>
              <a:rPr lang="en-US" dirty="0" err="1" smtClean="0"/>
              <a:t>Sower</a:t>
            </a:r>
            <a:endParaRPr lang="en-US" dirty="0"/>
          </a:p>
        </p:txBody>
      </p:sp>
      <p:sp>
        <p:nvSpPr>
          <p:cNvPr id="3" name="Content Placeholder 2"/>
          <p:cNvSpPr>
            <a:spLocks noGrp="1"/>
          </p:cNvSpPr>
          <p:nvPr>
            <p:ph idx="1"/>
          </p:nvPr>
        </p:nvSpPr>
        <p:spPr/>
        <p:txBody>
          <a:bodyPr>
            <a:normAutofit/>
          </a:bodyPr>
          <a:lstStyle/>
          <a:p>
            <a:pPr>
              <a:buNone/>
            </a:pPr>
            <a:r>
              <a:rPr lang="en-US" dirty="0" smtClean="0"/>
              <a:t>Soil #4: “the good soil”</a:t>
            </a:r>
          </a:p>
          <a:p>
            <a:pPr>
              <a:buNone/>
            </a:pPr>
            <a:endParaRPr lang="en-US" sz="2600" dirty="0" smtClean="0"/>
          </a:p>
          <a:p>
            <a:pPr>
              <a:buNone/>
            </a:pPr>
            <a:r>
              <a:rPr lang="en-US" sz="2600" dirty="0" smtClean="0"/>
              <a:t>8. What are the characteristics of the good ground?</a:t>
            </a:r>
          </a:p>
          <a:p>
            <a:pPr lvl="1"/>
            <a:r>
              <a:rPr lang="en-US" sz="2400" dirty="0" smtClean="0"/>
              <a:t>“an honest and good heart” – </a:t>
            </a:r>
            <a:r>
              <a:rPr lang="en-US" sz="2400" dirty="0" err="1" smtClean="0"/>
              <a:t>Lk</a:t>
            </a:r>
            <a:r>
              <a:rPr lang="en-US" sz="2400" dirty="0" smtClean="0"/>
              <a:t>. 8:15</a:t>
            </a:r>
          </a:p>
          <a:p>
            <a:pPr lvl="1"/>
            <a:r>
              <a:rPr lang="en-US" sz="2400" dirty="0" smtClean="0"/>
              <a:t>Not necessarily a “righteous” heart</a:t>
            </a:r>
          </a:p>
          <a:p>
            <a:pPr lvl="1"/>
            <a:r>
              <a:rPr lang="en-US" sz="2400" dirty="0" smtClean="0"/>
              <a:t>Not necessarily a “good moral person” heart</a:t>
            </a:r>
          </a:p>
          <a:p>
            <a:pPr lvl="1"/>
            <a:r>
              <a:rPr lang="en-US" sz="2400" dirty="0" smtClean="0"/>
              <a:t>Could be the heart of a wicked and sinful person</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 of the </a:t>
            </a:r>
            <a:r>
              <a:rPr lang="en-US" dirty="0" err="1" smtClean="0"/>
              <a:t>Sower</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sz="3500" dirty="0" smtClean="0"/>
              <a:t>Soil #4: “the good soil”</a:t>
            </a:r>
          </a:p>
          <a:p>
            <a:r>
              <a:rPr lang="en-US" sz="2400" dirty="0" smtClean="0"/>
              <a:t>It is soft – not like “beside the road”</a:t>
            </a:r>
          </a:p>
          <a:p>
            <a:pPr lvl="1"/>
            <a:r>
              <a:rPr lang="en-US" sz="2400" dirty="0" smtClean="0"/>
              <a:t>Mt. 13:23: “hears the word and understands it”</a:t>
            </a:r>
          </a:p>
          <a:p>
            <a:endParaRPr lang="en-US" sz="2400" dirty="0" smtClean="0"/>
          </a:p>
          <a:p>
            <a:r>
              <a:rPr lang="en-US" sz="2400" dirty="0" smtClean="0"/>
              <a:t>It is deep – not like “the rocky places”</a:t>
            </a:r>
          </a:p>
          <a:p>
            <a:pPr lvl="1"/>
            <a:r>
              <a:rPr lang="en-US" sz="2400" dirty="0" err="1" smtClean="0"/>
              <a:t>Lk</a:t>
            </a:r>
            <a:r>
              <a:rPr lang="en-US" sz="2400" dirty="0" smtClean="0"/>
              <a:t>. 8:15: “heard the word…and hold it fast”</a:t>
            </a:r>
          </a:p>
          <a:p>
            <a:endParaRPr lang="en-US" sz="2400" dirty="0" smtClean="0"/>
          </a:p>
          <a:p>
            <a:r>
              <a:rPr lang="en-US" sz="2400" dirty="0" smtClean="0"/>
              <a:t>It is undefiled – not like “among the thorns”</a:t>
            </a:r>
          </a:p>
          <a:p>
            <a:pPr lvl="1"/>
            <a:r>
              <a:rPr lang="en-US" sz="2400" dirty="0" err="1" smtClean="0"/>
              <a:t>Lk</a:t>
            </a:r>
            <a:r>
              <a:rPr lang="en-US" sz="2400" dirty="0" smtClean="0"/>
              <a:t>. 8:15: “bear fruit with perseverance”</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 of the </a:t>
            </a:r>
            <a:r>
              <a:rPr lang="en-US" dirty="0" err="1" smtClean="0"/>
              <a:t>Sower</a:t>
            </a:r>
            <a:endParaRPr lang="en-US" dirty="0"/>
          </a:p>
        </p:txBody>
      </p:sp>
      <p:sp>
        <p:nvSpPr>
          <p:cNvPr id="3" name="Content Placeholder 2"/>
          <p:cNvSpPr>
            <a:spLocks noGrp="1"/>
          </p:cNvSpPr>
          <p:nvPr>
            <p:ph idx="1"/>
          </p:nvPr>
        </p:nvSpPr>
        <p:spPr/>
        <p:txBody>
          <a:bodyPr/>
          <a:lstStyle/>
          <a:p>
            <a:pPr>
              <a:buNone/>
            </a:pPr>
            <a:r>
              <a:rPr lang="en-US" dirty="0" smtClean="0"/>
              <a:t>10. Why do you suppose that all good ground does not yield the same?</a:t>
            </a:r>
          </a:p>
          <a:p>
            <a:pPr lvl="1"/>
            <a:r>
              <a:rPr lang="en-US" dirty="0" smtClean="0"/>
              <a:t>While the “honest and good heart” is a requirement, ability and opportunity will vary</a:t>
            </a:r>
          </a:p>
          <a:p>
            <a:pPr lvl="1"/>
            <a:endParaRPr lang="en-US" dirty="0" smtClean="0"/>
          </a:p>
          <a:p>
            <a:pPr lvl="1"/>
            <a:r>
              <a:rPr lang="en-US" dirty="0" smtClean="0"/>
              <a:t>Cf. The Parable of the Talents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Parable of the </a:t>
            </a:r>
            <a:r>
              <a:rPr lang="en-US" dirty="0" err="1" smtClean="0"/>
              <a:t>Sower</a:t>
            </a:r>
            <a:endParaRPr lang="en-US" dirty="0"/>
          </a:p>
        </p:txBody>
      </p:sp>
      <p:sp>
        <p:nvSpPr>
          <p:cNvPr id="3" name="Content Placeholder 2"/>
          <p:cNvSpPr>
            <a:spLocks noGrp="1"/>
          </p:cNvSpPr>
          <p:nvPr>
            <p:ph idx="1"/>
          </p:nvPr>
        </p:nvSpPr>
        <p:spPr/>
        <p:txBody>
          <a:bodyPr>
            <a:normAutofit fontScale="85000" lnSpcReduction="20000"/>
          </a:bodyPr>
          <a:lstStyle/>
          <a:p>
            <a:pPr algn="ctr">
              <a:buNone/>
            </a:pPr>
            <a:r>
              <a:rPr lang="en-US" dirty="0" smtClean="0"/>
              <a:t>Personal Application?</a:t>
            </a:r>
          </a:p>
          <a:p>
            <a:pPr algn="ctr">
              <a:buNone/>
            </a:pPr>
            <a:endParaRPr lang="en-US" dirty="0" smtClean="0"/>
          </a:p>
          <a:p>
            <a:pPr algn="ctr">
              <a:buNone/>
            </a:pPr>
            <a:r>
              <a:rPr lang="en-US" dirty="0" smtClean="0"/>
              <a:t>Have I met myself in this parable?</a:t>
            </a:r>
          </a:p>
          <a:p>
            <a:pPr algn="ctr">
              <a:buNone/>
            </a:pPr>
            <a:endParaRPr lang="en-US" dirty="0" smtClean="0"/>
          </a:p>
          <a:p>
            <a:pPr algn="ctr">
              <a:buNone/>
            </a:pPr>
            <a:r>
              <a:rPr lang="en-US" dirty="0" smtClean="0"/>
              <a:t>What changes in my life and thinking does this parable demand of me?</a:t>
            </a:r>
          </a:p>
          <a:p>
            <a:pPr algn="ctr">
              <a:buNone/>
            </a:pPr>
            <a:endParaRPr lang="en-US" dirty="0" smtClean="0"/>
          </a:p>
          <a:p>
            <a:pPr algn="ctr">
              <a:buNone/>
            </a:pPr>
            <a:r>
              <a:rPr lang="en-US" dirty="0" smtClean="0"/>
              <a:t>“He who has ears, let him hear”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Parables of </a:t>
            </a:r>
            <a:r>
              <a:rPr lang="en-US" dirty="0" smtClean="0"/>
              <a:t>Jesus – Lesson 3</a:t>
            </a:r>
            <a:endParaRPr lang="en-US" dirty="0"/>
          </a:p>
        </p:txBody>
      </p:sp>
      <p:pic>
        <p:nvPicPr>
          <p:cNvPr id="8" name="Content Placeholder 7" descr="ParablePNG04042015.png"/>
          <p:cNvPicPr>
            <a:picLocks noGrp="1" noChangeAspect="1"/>
          </p:cNvPicPr>
          <p:nvPr>
            <p:ph sz="half" idx="1"/>
          </p:nvPr>
        </p:nvPicPr>
        <p:blipFill>
          <a:blip r:embed="rId3" cstate="print"/>
          <a:stretch>
            <a:fillRect/>
          </a:stretch>
        </p:blipFill>
        <p:spPr>
          <a:xfrm>
            <a:off x="457200" y="1259344"/>
            <a:ext cx="4038600" cy="3275686"/>
          </a:xfrm>
        </p:spPr>
      </p:pic>
      <p:sp>
        <p:nvSpPr>
          <p:cNvPr id="6" name="Content Placeholder 5"/>
          <p:cNvSpPr>
            <a:spLocks noGrp="1"/>
          </p:cNvSpPr>
          <p:nvPr>
            <p:ph sz="half" idx="2"/>
          </p:nvPr>
        </p:nvSpPr>
        <p:spPr/>
        <p:txBody>
          <a:bodyPr>
            <a:normAutofit/>
          </a:bodyPr>
          <a:lstStyle/>
          <a:p>
            <a:pPr algn="ctr">
              <a:buNone/>
            </a:pPr>
            <a:endParaRPr lang="en-US" sz="3600" i="1" dirty="0" smtClean="0"/>
          </a:p>
          <a:p>
            <a:pPr algn="ctr">
              <a:buNone/>
            </a:pPr>
            <a:r>
              <a:rPr lang="en-US" sz="3600" i="1" dirty="0" smtClean="0"/>
              <a:t>He who has ears,</a:t>
            </a:r>
          </a:p>
          <a:p>
            <a:pPr algn="ctr">
              <a:buNone/>
            </a:pPr>
            <a:endParaRPr lang="en-US" sz="3600" i="1" dirty="0" smtClean="0"/>
          </a:p>
          <a:p>
            <a:pPr algn="ctr">
              <a:buNone/>
            </a:pPr>
            <a:r>
              <a:rPr lang="en-US" sz="3600" i="1" dirty="0" smtClean="0"/>
              <a:t>let him hear</a:t>
            </a:r>
            <a:endParaRPr lang="en-US" sz="3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979"/>
            <a:ext cx="8686800" cy="857250"/>
          </a:xfrm>
        </p:spPr>
        <p:txBody>
          <a:bodyPr>
            <a:normAutofit fontScale="90000"/>
          </a:bodyPr>
          <a:lstStyle/>
          <a:p>
            <a:r>
              <a:rPr lang="en-US" dirty="0" smtClean="0"/>
              <a:t>Parable of the Seed Growing of Itself</a:t>
            </a:r>
            <a:endParaRPr lang="en-US" dirty="0"/>
          </a:p>
        </p:txBody>
      </p:sp>
      <p:sp>
        <p:nvSpPr>
          <p:cNvPr id="3" name="Content Placeholder 2"/>
          <p:cNvSpPr>
            <a:spLocks noGrp="1"/>
          </p:cNvSpPr>
          <p:nvPr>
            <p:ph idx="1"/>
          </p:nvPr>
        </p:nvSpPr>
        <p:spPr>
          <a:xfrm>
            <a:off x="381000" y="1200150"/>
            <a:ext cx="8534400" cy="3809999"/>
          </a:xfrm>
        </p:spPr>
        <p:txBody>
          <a:bodyPr>
            <a:normAutofit fontScale="92500" lnSpcReduction="10000"/>
          </a:bodyPr>
          <a:lstStyle/>
          <a:p>
            <a:pPr algn="ctr">
              <a:buNone/>
            </a:pPr>
            <a:r>
              <a:rPr lang="en-US" b="1" dirty="0" smtClean="0"/>
              <a:t>Mark 4:26-27</a:t>
            </a:r>
            <a:endParaRPr lang="en-US" dirty="0" smtClean="0"/>
          </a:p>
          <a:p>
            <a:pPr>
              <a:buNone/>
            </a:pPr>
            <a:r>
              <a:rPr lang="en-US" dirty="0" smtClean="0"/>
              <a:t> </a:t>
            </a:r>
            <a:r>
              <a:rPr lang="en-US" sz="2600" dirty="0" smtClean="0"/>
              <a:t>26 And He was saying, "The kingdom of God is like a man who casts seed upon the soil;</a:t>
            </a:r>
          </a:p>
          <a:p>
            <a:pPr>
              <a:buNone/>
            </a:pPr>
            <a:r>
              <a:rPr lang="en-US" sz="2600" dirty="0" smtClean="0"/>
              <a:t> 27 and he goes to bed at night and gets up by day, and the seed sprouts and grows--how, he himself does not know.</a:t>
            </a:r>
          </a:p>
          <a:p>
            <a:pPr>
              <a:buNone/>
            </a:pPr>
            <a:r>
              <a:rPr lang="en-US" sz="2600" dirty="0" smtClean="0"/>
              <a:t> 28 "The soil produces crops by itself; first the blade, then the head, then the mature grain in the head.</a:t>
            </a:r>
          </a:p>
          <a:p>
            <a:pPr>
              <a:buNone/>
            </a:pPr>
            <a:r>
              <a:rPr lang="en-US" sz="2600" dirty="0" smtClean="0"/>
              <a:t> 29 "But when the crop permits, he immediately puts in the sickle, because the harvest has come."</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979"/>
            <a:ext cx="8686800" cy="857250"/>
          </a:xfrm>
        </p:spPr>
        <p:txBody>
          <a:bodyPr>
            <a:normAutofit fontScale="90000"/>
          </a:bodyPr>
          <a:lstStyle/>
          <a:p>
            <a:r>
              <a:rPr lang="en-US" dirty="0" smtClean="0"/>
              <a:t>Parable of the Seed Growing of Itself</a:t>
            </a:r>
            <a:endParaRPr lang="en-US" dirty="0"/>
          </a:p>
        </p:txBody>
      </p:sp>
      <p:sp>
        <p:nvSpPr>
          <p:cNvPr id="3" name="Content Placeholder 2"/>
          <p:cNvSpPr>
            <a:spLocks noGrp="1"/>
          </p:cNvSpPr>
          <p:nvPr>
            <p:ph idx="1"/>
          </p:nvPr>
        </p:nvSpPr>
        <p:spPr>
          <a:xfrm>
            <a:off x="381000" y="1200150"/>
            <a:ext cx="8534400" cy="3809999"/>
          </a:xfrm>
        </p:spPr>
        <p:txBody>
          <a:bodyPr>
            <a:normAutofit fontScale="92500"/>
          </a:bodyPr>
          <a:lstStyle/>
          <a:p>
            <a:pPr algn="ctr">
              <a:buNone/>
            </a:pPr>
            <a:r>
              <a:rPr lang="en-US" sz="2400" dirty="0" smtClean="0"/>
              <a:t>What is the Message?</a:t>
            </a:r>
          </a:p>
          <a:p>
            <a:r>
              <a:rPr lang="en-US" sz="2400" dirty="0" smtClean="0"/>
              <a:t>The earthly story:</a:t>
            </a:r>
          </a:p>
          <a:p>
            <a:pPr>
              <a:buNone/>
            </a:pPr>
            <a:r>
              <a:rPr lang="en-US" sz="2400" dirty="0" smtClean="0"/>
              <a:t>	</a:t>
            </a:r>
            <a:r>
              <a:rPr lang="en-US" sz="2400" dirty="0" smtClean="0"/>
              <a:t>	Once the seed is sown, the only thing a </a:t>
            </a:r>
            <a:r>
              <a:rPr lang="en-US" sz="2400" dirty="0" err="1" smtClean="0"/>
              <a:t>sower</a:t>
            </a:r>
            <a:r>
              <a:rPr lang="en-US" sz="2400" dirty="0" smtClean="0"/>
              <a:t> can do 	is wait for the growth and maturing of the seed.</a:t>
            </a:r>
          </a:p>
          <a:p>
            <a:r>
              <a:rPr lang="en-US" sz="2400" dirty="0" smtClean="0"/>
              <a:t>The spiritual lesson:</a:t>
            </a:r>
          </a:p>
          <a:p>
            <a:pPr>
              <a:buNone/>
            </a:pPr>
            <a:r>
              <a:rPr lang="en-US" sz="2400" dirty="0" smtClean="0"/>
              <a:t>	</a:t>
            </a:r>
            <a:r>
              <a:rPr lang="en-US" sz="2400" dirty="0" smtClean="0"/>
              <a:t>	Once the word is preached, we can only wait for the 		fruit of conversion (emphasis on “he himself does not 	know”)</a:t>
            </a:r>
          </a:p>
          <a:p>
            <a:pPr>
              <a:buNone/>
            </a:pPr>
            <a:r>
              <a:rPr lang="en-US" sz="2400" dirty="0" smtClean="0"/>
              <a:t>	</a:t>
            </a:r>
            <a:r>
              <a:rPr lang="en-US" sz="2400" dirty="0" smtClean="0"/>
              <a:t>	Once the word is preached, we can be sure there will 	be positive results (emphasis on “the soil produces crops”)</a:t>
            </a: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979"/>
            <a:ext cx="8686800" cy="857250"/>
          </a:xfrm>
        </p:spPr>
        <p:txBody>
          <a:bodyPr>
            <a:normAutofit fontScale="90000"/>
          </a:bodyPr>
          <a:lstStyle/>
          <a:p>
            <a:r>
              <a:rPr lang="en-US" dirty="0" smtClean="0"/>
              <a:t>Parable of the Seed Growing of Itself</a:t>
            </a:r>
            <a:endParaRPr lang="en-US" dirty="0"/>
          </a:p>
        </p:txBody>
      </p:sp>
      <p:sp>
        <p:nvSpPr>
          <p:cNvPr id="3" name="Content Placeholder 2"/>
          <p:cNvSpPr>
            <a:spLocks noGrp="1"/>
          </p:cNvSpPr>
          <p:nvPr>
            <p:ph idx="1"/>
          </p:nvPr>
        </p:nvSpPr>
        <p:spPr>
          <a:xfrm>
            <a:off x="381000" y="1200150"/>
            <a:ext cx="8534400" cy="3809999"/>
          </a:xfrm>
        </p:spPr>
        <p:txBody>
          <a:bodyPr>
            <a:normAutofit/>
          </a:bodyPr>
          <a:lstStyle/>
          <a:p>
            <a:pPr marL="514350" indent="-514350">
              <a:buFont typeface="+mj-lt"/>
              <a:buAutoNum type="arabicPeriod"/>
            </a:pPr>
            <a:r>
              <a:rPr lang="en-US" dirty="0" smtClean="0"/>
              <a:t>What is the background of this parable?</a:t>
            </a:r>
          </a:p>
          <a:p>
            <a:pPr lvl="1"/>
            <a:r>
              <a:rPr lang="en-US" dirty="0" smtClean="0"/>
              <a:t>Same setting as Parable of the </a:t>
            </a:r>
            <a:r>
              <a:rPr lang="en-US" dirty="0" err="1" smtClean="0"/>
              <a:t>Sower</a:t>
            </a:r>
            <a:endParaRPr lang="en-US" dirty="0" smtClean="0"/>
          </a:p>
          <a:p>
            <a:pPr lvl="1"/>
            <a:endParaRPr lang="en-US" dirty="0" smtClean="0"/>
          </a:p>
          <a:p>
            <a:pPr lvl="1"/>
            <a:r>
              <a:rPr lang="en-US" dirty="0" smtClean="0"/>
              <a:t>It appears after Parable of the </a:t>
            </a:r>
            <a:r>
              <a:rPr lang="en-US" dirty="0" err="1" smtClean="0"/>
              <a:t>Sower</a:t>
            </a:r>
            <a:r>
              <a:rPr lang="en-US" dirty="0" smtClean="0"/>
              <a:t> and before Parable of the Mustard Seed</a:t>
            </a:r>
          </a:p>
          <a:p>
            <a:pPr lvl="1"/>
            <a:endParaRPr lang="en-US" dirty="0" smtClean="0"/>
          </a:p>
          <a:p>
            <a:pPr lvl="1"/>
            <a:r>
              <a:rPr lang="en-US" dirty="0" smtClean="0"/>
              <a:t>Spoken to the whole multitude?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 of the </a:t>
            </a:r>
            <a:r>
              <a:rPr lang="en-US" dirty="0" err="1" smtClean="0"/>
              <a:t>Sower</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What is the background of this parable?</a:t>
            </a:r>
          </a:p>
          <a:p>
            <a:pPr marL="914400" lvl="1" indent="-514350"/>
            <a:endParaRPr lang="en-US" dirty="0" smtClean="0"/>
          </a:p>
          <a:p>
            <a:pPr marL="914400" lvl="1" indent="-514350"/>
            <a:r>
              <a:rPr lang="en-US" dirty="0" smtClean="0"/>
              <a:t>The large crowd</a:t>
            </a:r>
          </a:p>
          <a:p>
            <a:pPr marL="1314450" lvl="2" indent="-514350">
              <a:buNone/>
            </a:pPr>
            <a:r>
              <a:rPr lang="en-US" dirty="0" smtClean="0"/>
              <a:t>	Mt. 13:2; Mk. 4:1; </a:t>
            </a:r>
            <a:r>
              <a:rPr lang="en-US" dirty="0" err="1" smtClean="0"/>
              <a:t>Lk</a:t>
            </a:r>
            <a:r>
              <a:rPr lang="en-US" dirty="0" smtClean="0"/>
              <a:t>. 8:4; Jn. 6:26</a:t>
            </a:r>
          </a:p>
          <a:p>
            <a:pPr marL="914400" lvl="1" indent="-514350"/>
            <a:endParaRPr lang="en-US" dirty="0" smtClean="0"/>
          </a:p>
          <a:p>
            <a:pPr marL="914400" lvl="1" indent="-514350"/>
            <a:r>
              <a:rPr lang="en-US" dirty="0" smtClean="0"/>
              <a:t>“whoever does the will of My Father”</a:t>
            </a:r>
          </a:p>
          <a:p>
            <a:pPr marL="1314450" lvl="2" indent="-514350">
              <a:buNone/>
            </a:pPr>
            <a:r>
              <a:rPr lang="en-US" dirty="0" smtClean="0"/>
              <a:t>	Mt. 12:50; Mt. 13:1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979"/>
            <a:ext cx="8686800" cy="857250"/>
          </a:xfrm>
        </p:spPr>
        <p:txBody>
          <a:bodyPr>
            <a:normAutofit fontScale="90000"/>
          </a:bodyPr>
          <a:lstStyle/>
          <a:p>
            <a:r>
              <a:rPr lang="en-US" dirty="0" smtClean="0"/>
              <a:t>Parable of the Seed Growing of Itself</a:t>
            </a:r>
            <a:endParaRPr lang="en-US" dirty="0"/>
          </a:p>
        </p:txBody>
      </p:sp>
      <p:sp>
        <p:nvSpPr>
          <p:cNvPr id="3" name="Content Placeholder 2"/>
          <p:cNvSpPr>
            <a:spLocks noGrp="1"/>
          </p:cNvSpPr>
          <p:nvPr>
            <p:ph idx="1"/>
          </p:nvPr>
        </p:nvSpPr>
        <p:spPr>
          <a:xfrm>
            <a:off x="381000" y="1200150"/>
            <a:ext cx="8534400" cy="3809999"/>
          </a:xfrm>
        </p:spPr>
        <p:txBody>
          <a:bodyPr>
            <a:normAutofit lnSpcReduction="10000"/>
          </a:bodyPr>
          <a:lstStyle/>
          <a:p>
            <a:pPr marL="514350" indent="-514350" algn="ctr">
              <a:buNone/>
            </a:pPr>
            <a:r>
              <a:rPr lang="en-US" dirty="0" smtClean="0"/>
              <a:t>Interpretation?</a:t>
            </a:r>
            <a:endParaRPr lang="en-US" dirty="0" smtClean="0"/>
          </a:p>
          <a:p>
            <a:pPr marL="514350" indent="-514350"/>
            <a:r>
              <a:rPr lang="en-US" dirty="0" smtClean="0"/>
              <a:t>Jesus does not explain this parable.</a:t>
            </a:r>
          </a:p>
          <a:p>
            <a:pPr marL="514350" indent="-514350"/>
            <a:endParaRPr lang="en-US" dirty="0" smtClean="0"/>
          </a:p>
          <a:p>
            <a:pPr marL="514350" indent="-514350"/>
            <a:r>
              <a:rPr lang="en-US" dirty="0" smtClean="0"/>
              <a:t>We should look for a “general point”.</a:t>
            </a:r>
          </a:p>
          <a:p>
            <a:pPr marL="514350" indent="-514350"/>
            <a:endParaRPr lang="en-US" dirty="0" smtClean="0"/>
          </a:p>
          <a:p>
            <a:pPr marL="514350" indent="-514350"/>
            <a:r>
              <a:rPr lang="en-US" dirty="0" smtClean="0"/>
              <a:t>Individual elements can be identified based on the “general point”.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979"/>
            <a:ext cx="8686800" cy="857250"/>
          </a:xfrm>
        </p:spPr>
        <p:txBody>
          <a:bodyPr>
            <a:normAutofit fontScale="90000"/>
          </a:bodyPr>
          <a:lstStyle/>
          <a:p>
            <a:r>
              <a:rPr lang="en-US" dirty="0" smtClean="0"/>
              <a:t>Parable of the Seed Growing of Itself</a:t>
            </a:r>
            <a:endParaRPr lang="en-US" dirty="0"/>
          </a:p>
        </p:txBody>
      </p:sp>
      <p:sp>
        <p:nvSpPr>
          <p:cNvPr id="3" name="Content Placeholder 2"/>
          <p:cNvSpPr>
            <a:spLocks noGrp="1"/>
          </p:cNvSpPr>
          <p:nvPr>
            <p:ph idx="1"/>
          </p:nvPr>
        </p:nvSpPr>
        <p:spPr>
          <a:xfrm>
            <a:off x="381000" y="1200150"/>
            <a:ext cx="8534400" cy="3809999"/>
          </a:xfrm>
        </p:spPr>
        <p:txBody>
          <a:bodyPr>
            <a:normAutofit/>
          </a:bodyPr>
          <a:lstStyle/>
          <a:p>
            <a:pPr marL="514350" indent="-514350">
              <a:buNone/>
            </a:pPr>
            <a:r>
              <a:rPr lang="en-US" dirty="0" smtClean="0"/>
              <a:t>2.	Who is the </a:t>
            </a:r>
            <a:r>
              <a:rPr lang="en-US" dirty="0" err="1" smtClean="0"/>
              <a:t>Sower</a:t>
            </a:r>
            <a:r>
              <a:rPr lang="en-US" dirty="0" smtClean="0"/>
              <a:t>?</a:t>
            </a:r>
          </a:p>
          <a:p>
            <a:pPr marL="914400" lvl="1" indent="-514350">
              <a:buNone/>
            </a:pPr>
            <a:r>
              <a:rPr lang="en-US" dirty="0" smtClean="0"/>
              <a:t>	Jesus does not identify – just like the Parable of the </a:t>
            </a:r>
            <a:r>
              <a:rPr lang="en-US" dirty="0" err="1" smtClean="0"/>
              <a:t>Sower</a:t>
            </a:r>
            <a:endParaRPr lang="en-US" dirty="0" smtClean="0"/>
          </a:p>
          <a:p>
            <a:pPr marL="514350" indent="-514350">
              <a:buNone/>
            </a:pPr>
            <a:endParaRPr lang="en-US" dirty="0" smtClean="0"/>
          </a:p>
          <a:p>
            <a:pPr marL="514350" indent="-514350">
              <a:buNone/>
            </a:pPr>
            <a:r>
              <a:rPr lang="en-US" dirty="0" smtClean="0"/>
              <a:t>3.	What is the seed?</a:t>
            </a:r>
          </a:p>
          <a:p>
            <a:pPr marL="914400" lvl="1" indent="-514350">
              <a:buNone/>
            </a:pPr>
            <a:r>
              <a:rPr lang="en-US" dirty="0" smtClean="0"/>
              <a:t>	Jesus does not identify – </a:t>
            </a:r>
            <a:r>
              <a:rPr lang="en-US" u="sng" dirty="0" smtClean="0"/>
              <a:t>unlike</a:t>
            </a:r>
            <a:r>
              <a:rPr lang="en-US" dirty="0" smtClean="0"/>
              <a:t> the Parable of the </a:t>
            </a:r>
            <a:r>
              <a:rPr lang="en-US" dirty="0" err="1" smtClean="0"/>
              <a:t>Sower</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979"/>
            <a:ext cx="8686800" cy="857250"/>
          </a:xfrm>
        </p:spPr>
        <p:txBody>
          <a:bodyPr>
            <a:normAutofit fontScale="90000"/>
          </a:bodyPr>
          <a:lstStyle/>
          <a:p>
            <a:r>
              <a:rPr lang="en-US" dirty="0" smtClean="0"/>
              <a:t>Parable of the Seed Growing of Itself</a:t>
            </a:r>
            <a:endParaRPr lang="en-US" dirty="0"/>
          </a:p>
        </p:txBody>
      </p:sp>
      <p:sp>
        <p:nvSpPr>
          <p:cNvPr id="3" name="Content Placeholder 2"/>
          <p:cNvSpPr>
            <a:spLocks noGrp="1"/>
          </p:cNvSpPr>
          <p:nvPr>
            <p:ph idx="1"/>
          </p:nvPr>
        </p:nvSpPr>
        <p:spPr>
          <a:xfrm>
            <a:off x="381000" y="1200150"/>
            <a:ext cx="8534400" cy="3809999"/>
          </a:xfrm>
        </p:spPr>
        <p:txBody>
          <a:bodyPr>
            <a:normAutofit/>
          </a:bodyPr>
          <a:lstStyle/>
          <a:p>
            <a:pPr marL="514350" indent="-514350">
              <a:buNone/>
            </a:pPr>
            <a:r>
              <a:rPr lang="en-US" dirty="0" smtClean="0"/>
              <a:t>3a.	What is the soil?</a:t>
            </a:r>
          </a:p>
          <a:p>
            <a:pPr marL="914400" lvl="1" indent="-514350"/>
            <a:endParaRPr lang="en-US" dirty="0" smtClean="0"/>
          </a:p>
          <a:p>
            <a:pPr marL="914400" lvl="1" indent="-514350"/>
            <a:r>
              <a:rPr lang="en-US" dirty="0" smtClean="0"/>
              <a:t>Jesus does not identify</a:t>
            </a:r>
          </a:p>
          <a:p>
            <a:pPr marL="914400" lvl="1" indent="-514350"/>
            <a:endParaRPr lang="en-US" dirty="0" smtClean="0"/>
          </a:p>
          <a:p>
            <a:pPr marL="914400" lvl="1" indent="-514350"/>
            <a:r>
              <a:rPr lang="en-US" dirty="0" smtClean="0"/>
              <a:t>“Honest and good heart”?</a:t>
            </a:r>
          </a:p>
          <a:p>
            <a:pPr marL="514350" indent="-514350"/>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979"/>
            <a:ext cx="8686800" cy="857250"/>
          </a:xfrm>
        </p:spPr>
        <p:txBody>
          <a:bodyPr>
            <a:normAutofit fontScale="90000"/>
          </a:bodyPr>
          <a:lstStyle/>
          <a:p>
            <a:r>
              <a:rPr lang="en-US" dirty="0" smtClean="0"/>
              <a:t>Parable of the Seed Growing of Itself</a:t>
            </a:r>
            <a:endParaRPr lang="en-US" dirty="0"/>
          </a:p>
        </p:txBody>
      </p:sp>
      <p:sp>
        <p:nvSpPr>
          <p:cNvPr id="3" name="Content Placeholder 2"/>
          <p:cNvSpPr>
            <a:spLocks noGrp="1"/>
          </p:cNvSpPr>
          <p:nvPr>
            <p:ph idx="1"/>
          </p:nvPr>
        </p:nvSpPr>
        <p:spPr>
          <a:xfrm>
            <a:off x="381000" y="1200150"/>
            <a:ext cx="8534400" cy="3809999"/>
          </a:xfrm>
        </p:spPr>
        <p:txBody>
          <a:bodyPr>
            <a:normAutofit lnSpcReduction="10000"/>
          </a:bodyPr>
          <a:lstStyle/>
          <a:p>
            <a:pPr marL="514350" indent="-514350">
              <a:buNone/>
            </a:pPr>
            <a:r>
              <a:rPr lang="en-US" dirty="0" smtClean="0"/>
              <a:t>4.	What is the relation of the </a:t>
            </a:r>
            <a:r>
              <a:rPr lang="en-US" dirty="0" err="1" smtClean="0"/>
              <a:t>sower</a:t>
            </a:r>
            <a:r>
              <a:rPr lang="en-US" dirty="0" smtClean="0"/>
              <a:t> to the seed springing and growing up?</a:t>
            </a:r>
          </a:p>
          <a:p>
            <a:pPr marL="914400" lvl="1" indent="-514350"/>
            <a:endParaRPr lang="en-US" dirty="0" smtClean="0"/>
          </a:p>
          <a:p>
            <a:pPr marL="914400" lvl="1" indent="-514350"/>
            <a:r>
              <a:rPr lang="en-US" dirty="0" err="1" smtClean="0"/>
              <a:t>Sower</a:t>
            </a:r>
            <a:r>
              <a:rPr lang="en-US" dirty="0" smtClean="0"/>
              <a:t>: “goes to bed at night and gets up by day”</a:t>
            </a:r>
          </a:p>
          <a:p>
            <a:pPr marL="914400" lvl="1" indent="-514350"/>
            <a:endParaRPr lang="en-US" dirty="0" smtClean="0"/>
          </a:p>
          <a:p>
            <a:pPr marL="914400" lvl="1" indent="-514350"/>
            <a:r>
              <a:rPr lang="en-US" dirty="0" smtClean="0"/>
              <a:t>Seed: “spouts and grows – how, he himself does not know”</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979"/>
            <a:ext cx="8686800" cy="857250"/>
          </a:xfrm>
        </p:spPr>
        <p:txBody>
          <a:bodyPr>
            <a:normAutofit fontScale="90000"/>
          </a:bodyPr>
          <a:lstStyle/>
          <a:p>
            <a:r>
              <a:rPr lang="en-US" dirty="0" smtClean="0"/>
              <a:t>Parable of the Seed Growing of Itself</a:t>
            </a:r>
            <a:endParaRPr lang="en-US" dirty="0"/>
          </a:p>
        </p:txBody>
      </p:sp>
      <p:sp>
        <p:nvSpPr>
          <p:cNvPr id="3" name="Content Placeholder 2"/>
          <p:cNvSpPr>
            <a:spLocks noGrp="1"/>
          </p:cNvSpPr>
          <p:nvPr>
            <p:ph idx="1"/>
          </p:nvPr>
        </p:nvSpPr>
        <p:spPr>
          <a:xfrm>
            <a:off x="381000" y="1200150"/>
            <a:ext cx="8534400" cy="3809999"/>
          </a:xfrm>
        </p:spPr>
        <p:txBody>
          <a:bodyPr>
            <a:normAutofit lnSpcReduction="10000"/>
          </a:bodyPr>
          <a:lstStyle/>
          <a:p>
            <a:pPr marL="514350" indent="-514350">
              <a:buNone/>
            </a:pPr>
            <a:r>
              <a:rPr lang="en-US" dirty="0" smtClean="0"/>
              <a:t>5.	What does the statement “the earth </a:t>
            </a:r>
            <a:r>
              <a:rPr lang="en-US" dirty="0" err="1" smtClean="0"/>
              <a:t>bringeth</a:t>
            </a:r>
            <a:r>
              <a:rPr lang="en-US" dirty="0" smtClean="0"/>
              <a:t> forth fruit of herself” suggest?</a:t>
            </a:r>
          </a:p>
          <a:p>
            <a:pPr marL="914400" lvl="1" indent="-514350"/>
            <a:endParaRPr lang="en-US" dirty="0" smtClean="0"/>
          </a:p>
          <a:p>
            <a:pPr marL="914400" lvl="1" indent="-514350"/>
            <a:r>
              <a:rPr lang="en-US" dirty="0" smtClean="0"/>
              <a:t>There is an element(s) to the process that is out of the control of the </a:t>
            </a:r>
            <a:r>
              <a:rPr lang="en-US" dirty="0" err="1" smtClean="0"/>
              <a:t>sower</a:t>
            </a:r>
            <a:endParaRPr lang="en-US" dirty="0" smtClean="0"/>
          </a:p>
          <a:p>
            <a:pPr marL="914400" lvl="1" indent="-514350"/>
            <a:endParaRPr lang="en-US" dirty="0" smtClean="0"/>
          </a:p>
          <a:p>
            <a:pPr marL="914400" lvl="1" indent="-514350"/>
            <a:r>
              <a:rPr lang="en-US" dirty="0" smtClean="0"/>
              <a:t>Seeds will grow and harvest will come in the right soil, climate, situation</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979"/>
            <a:ext cx="8686800" cy="857250"/>
          </a:xfrm>
        </p:spPr>
        <p:txBody>
          <a:bodyPr>
            <a:normAutofit fontScale="90000"/>
          </a:bodyPr>
          <a:lstStyle/>
          <a:p>
            <a:r>
              <a:rPr lang="en-US" dirty="0" smtClean="0"/>
              <a:t>Parable of the Seed Growing of Itself</a:t>
            </a:r>
            <a:endParaRPr lang="en-US" dirty="0"/>
          </a:p>
        </p:txBody>
      </p:sp>
      <p:sp>
        <p:nvSpPr>
          <p:cNvPr id="3" name="Content Placeholder 2"/>
          <p:cNvSpPr>
            <a:spLocks noGrp="1"/>
          </p:cNvSpPr>
          <p:nvPr>
            <p:ph idx="1"/>
          </p:nvPr>
        </p:nvSpPr>
        <p:spPr>
          <a:xfrm>
            <a:off x="381000" y="1200150"/>
            <a:ext cx="8534400" cy="3809999"/>
          </a:xfrm>
        </p:spPr>
        <p:txBody>
          <a:bodyPr>
            <a:normAutofit lnSpcReduction="10000"/>
          </a:bodyPr>
          <a:lstStyle/>
          <a:p>
            <a:pPr marL="514350" indent="-514350">
              <a:buNone/>
            </a:pPr>
            <a:r>
              <a:rPr lang="en-US" dirty="0" smtClean="0"/>
              <a:t>6.	What is the “fruit” that is in view in this parable?</a:t>
            </a:r>
          </a:p>
          <a:p>
            <a:pPr marL="514350" indent="-514350">
              <a:buNone/>
            </a:pPr>
            <a:r>
              <a:rPr lang="en-US" dirty="0" smtClean="0"/>
              <a:t>7.	What does the progression of “the blade” to “the ear” to “the full corn in the ear” describe?</a:t>
            </a:r>
          </a:p>
          <a:p>
            <a:pPr marL="914400" lvl="1" indent="-514350"/>
            <a:r>
              <a:rPr lang="en-US" dirty="0" smtClean="0"/>
              <a:t>Stages of growth don’t appear significant</a:t>
            </a:r>
          </a:p>
          <a:p>
            <a:pPr marL="914400" lvl="1" indent="-514350"/>
            <a:r>
              <a:rPr lang="en-US" dirty="0" smtClean="0"/>
              <a:t>“Mature grain” is the desired and expected result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979"/>
            <a:ext cx="8686800" cy="857250"/>
          </a:xfrm>
        </p:spPr>
        <p:txBody>
          <a:bodyPr>
            <a:normAutofit fontScale="90000"/>
          </a:bodyPr>
          <a:lstStyle/>
          <a:p>
            <a:r>
              <a:rPr lang="en-US" dirty="0" smtClean="0"/>
              <a:t>Parable of the Seed Growing of Itself</a:t>
            </a:r>
            <a:endParaRPr lang="en-US" dirty="0"/>
          </a:p>
        </p:txBody>
      </p:sp>
      <p:sp>
        <p:nvSpPr>
          <p:cNvPr id="3" name="Content Placeholder 2"/>
          <p:cNvSpPr>
            <a:spLocks noGrp="1"/>
          </p:cNvSpPr>
          <p:nvPr>
            <p:ph idx="1"/>
          </p:nvPr>
        </p:nvSpPr>
        <p:spPr>
          <a:xfrm>
            <a:off x="381000" y="1200150"/>
            <a:ext cx="8534400" cy="3809999"/>
          </a:xfrm>
        </p:spPr>
        <p:txBody>
          <a:bodyPr>
            <a:normAutofit/>
          </a:bodyPr>
          <a:lstStyle/>
          <a:p>
            <a:pPr marL="514350" indent="-514350">
              <a:buNone/>
            </a:pPr>
            <a:r>
              <a:rPr lang="en-US" dirty="0" smtClean="0"/>
              <a:t>8.	Who is he that puts in the sickle?</a:t>
            </a:r>
          </a:p>
          <a:p>
            <a:pPr marL="514350" indent="-514350">
              <a:buNone/>
            </a:pPr>
            <a:r>
              <a:rPr lang="en-US" dirty="0" smtClean="0"/>
              <a:t>9.	Unto what “harvest” does the parable refer?</a:t>
            </a:r>
          </a:p>
          <a:p>
            <a:pPr marL="914400" lvl="1" indent="-514350"/>
            <a:r>
              <a:rPr lang="en-US" dirty="0" smtClean="0"/>
              <a:t>In the context of the word produces fruit, it would seem neither reaper nor harvest have a specific meaning</a:t>
            </a:r>
          </a:p>
          <a:p>
            <a:pPr marL="914400" lvl="1" indent="-514350"/>
            <a:r>
              <a:rPr lang="en-US" dirty="0" smtClean="0"/>
              <a:t>Jesus at final judgment?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979"/>
            <a:ext cx="8686800" cy="857250"/>
          </a:xfrm>
        </p:spPr>
        <p:txBody>
          <a:bodyPr>
            <a:normAutofit fontScale="90000"/>
          </a:bodyPr>
          <a:lstStyle/>
          <a:p>
            <a:r>
              <a:rPr lang="en-US" dirty="0" smtClean="0"/>
              <a:t>Parable of the Seed Growing of Itself</a:t>
            </a:r>
            <a:endParaRPr lang="en-US" dirty="0"/>
          </a:p>
        </p:txBody>
      </p:sp>
      <p:sp>
        <p:nvSpPr>
          <p:cNvPr id="3" name="Content Placeholder 2"/>
          <p:cNvSpPr>
            <a:spLocks noGrp="1"/>
          </p:cNvSpPr>
          <p:nvPr>
            <p:ph idx="1"/>
          </p:nvPr>
        </p:nvSpPr>
        <p:spPr>
          <a:xfrm>
            <a:off x="381000" y="1200150"/>
            <a:ext cx="8534400" cy="3809999"/>
          </a:xfrm>
        </p:spPr>
        <p:txBody>
          <a:bodyPr>
            <a:normAutofit/>
          </a:bodyPr>
          <a:lstStyle/>
          <a:p>
            <a:pPr marL="514350" indent="-514350">
              <a:buNone/>
            </a:pPr>
            <a:r>
              <a:rPr lang="en-US" dirty="0" smtClean="0"/>
              <a:t>10.	What is the relation of the seed to the 	harvest?</a:t>
            </a:r>
          </a:p>
          <a:p>
            <a:pPr marL="914400" lvl="1" indent="-514350"/>
            <a:endParaRPr lang="en-US" dirty="0" smtClean="0"/>
          </a:p>
          <a:p>
            <a:pPr marL="914400" lvl="1" indent="-514350"/>
            <a:r>
              <a:rPr lang="en-US" dirty="0" smtClean="0"/>
              <a:t>Harvest is only possible when the seed is sown</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979"/>
            <a:ext cx="8686800" cy="857250"/>
          </a:xfrm>
        </p:spPr>
        <p:txBody>
          <a:bodyPr>
            <a:normAutofit fontScale="90000"/>
          </a:bodyPr>
          <a:lstStyle/>
          <a:p>
            <a:r>
              <a:rPr lang="en-US" dirty="0" smtClean="0"/>
              <a:t>Parable of the Seed Growing of Itself</a:t>
            </a:r>
            <a:endParaRPr lang="en-US" dirty="0"/>
          </a:p>
        </p:txBody>
      </p:sp>
      <p:sp>
        <p:nvSpPr>
          <p:cNvPr id="3" name="Content Placeholder 2"/>
          <p:cNvSpPr>
            <a:spLocks noGrp="1"/>
          </p:cNvSpPr>
          <p:nvPr>
            <p:ph idx="1"/>
          </p:nvPr>
        </p:nvSpPr>
        <p:spPr>
          <a:xfrm>
            <a:off x="381000" y="1200150"/>
            <a:ext cx="8534400" cy="3809999"/>
          </a:xfrm>
        </p:spPr>
        <p:txBody>
          <a:bodyPr>
            <a:normAutofit lnSpcReduction="10000"/>
          </a:bodyPr>
          <a:lstStyle/>
          <a:p>
            <a:pPr marL="514350" indent="-514350"/>
            <a:r>
              <a:rPr lang="en-US" dirty="0" smtClean="0"/>
              <a:t>Lesson Summary</a:t>
            </a:r>
          </a:p>
          <a:p>
            <a:pPr marL="914400" lvl="1" indent="-514350"/>
            <a:r>
              <a:rPr lang="en-US" dirty="0" smtClean="0"/>
              <a:t>We cannot know how the word will affect a person</a:t>
            </a:r>
          </a:p>
          <a:p>
            <a:pPr marL="914400" lvl="1" indent="-514350"/>
            <a:r>
              <a:rPr lang="en-US" dirty="0" smtClean="0"/>
              <a:t>There is a part of the conversion process that only God knows</a:t>
            </a:r>
          </a:p>
          <a:p>
            <a:pPr marL="914400" lvl="1" indent="-514350"/>
            <a:r>
              <a:rPr lang="en-US" dirty="0" smtClean="0"/>
              <a:t>We can be sure that the word planted in an hones and good heart will produce harvest</a:t>
            </a:r>
          </a:p>
          <a:p>
            <a:pPr marL="914400" lvl="1" indent="-514350"/>
            <a:r>
              <a:rPr lang="en-US" dirty="0" smtClean="0"/>
              <a:t>We must not give up planting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 of the </a:t>
            </a:r>
            <a:r>
              <a:rPr lang="en-US" dirty="0" err="1" smtClean="0"/>
              <a:t>Sower</a:t>
            </a:r>
            <a:endParaRPr lang="en-US" dirty="0"/>
          </a:p>
        </p:txBody>
      </p:sp>
      <p:sp>
        <p:nvSpPr>
          <p:cNvPr id="3" name="Content Placeholder 2"/>
          <p:cNvSpPr>
            <a:spLocks noGrp="1"/>
          </p:cNvSpPr>
          <p:nvPr>
            <p:ph idx="1"/>
          </p:nvPr>
        </p:nvSpPr>
        <p:spPr/>
        <p:txBody>
          <a:bodyPr>
            <a:normAutofit lnSpcReduction="10000"/>
          </a:bodyPr>
          <a:lstStyle/>
          <a:p>
            <a:pPr marL="514350" indent="-514350">
              <a:buAutoNum type="arabicPeriod" startAt="2"/>
            </a:pPr>
            <a:r>
              <a:rPr lang="en-US" dirty="0" smtClean="0"/>
              <a:t>Who is the </a:t>
            </a:r>
            <a:r>
              <a:rPr lang="en-US" dirty="0" err="1" smtClean="0"/>
              <a:t>sower</a:t>
            </a:r>
            <a:r>
              <a:rPr lang="en-US" dirty="0" smtClean="0"/>
              <a:t>?</a:t>
            </a:r>
          </a:p>
          <a:p>
            <a:pPr marL="914400" lvl="1" indent="-514350"/>
            <a:endParaRPr lang="en-US" dirty="0" smtClean="0"/>
          </a:p>
          <a:p>
            <a:pPr marL="914400" lvl="1" indent="-514350"/>
            <a:r>
              <a:rPr lang="en-US" dirty="0" smtClean="0"/>
              <a:t>Jesus does not identify</a:t>
            </a:r>
          </a:p>
          <a:p>
            <a:pPr marL="914400" lvl="1" indent="-514350"/>
            <a:endParaRPr lang="en-US" dirty="0" smtClean="0"/>
          </a:p>
          <a:p>
            <a:pPr marL="914400" lvl="1" indent="-514350"/>
            <a:r>
              <a:rPr lang="en-US" dirty="0" smtClean="0"/>
              <a:t>Jesus Himself? Mt. 13:13</a:t>
            </a:r>
          </a:p>
          <a:p>
            <a:pPr marL="914400" lvl="1" indent="-514350"/>
            <a:endParaRPr lang="en-US" dirty="0" smtClean="0"/>
          </a:p>
          <a:p>
            <a:pPr marL="914400" lvl="1" indent="-514350"/>
            <a:r>
              <a:rPr lang="en-US" dirty="0" smtClean="0"/>
              <a:t>Disciples/Anyone who preaches Word?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 of the </a:t>
            </a:r>
            <a:r>
              <a:rPr lang="en-US" dirty="0" err="1" smtClean="0"/>
              <a:t>Sower</a:t>
            </a:r>
            <a:endParaRPr lang="en-US" dirty="0"/>
          </a:p>
        </p:txBody>
      </p:sp>
      <p:sp>
        <p:nvSpPr>
          <p:cNvPr id="3" name="Content Placeholder 2"/>
          <p:cNvSpPr>
            <a:spLocks noGrp="1"/>
          </p:cNvSpPr>
          <p:nvPr>
            <p:ph idx="1"/>
          </p:nvPr>
        </p:nvSpPr>
        <p:spPr/>
        <p:txBody>
          <a:bodyPr>
            <a:normAutofit lnSpcReduction="10000"/>
          </a:bodyPr>
          <a:lstStyle/>
          <a:p>
            <a:pPr marL="514350" indent="-514350">
              <a:buAutoNum type="arabicPeriod" startAt="3"/>
            </a:pPr>
            <a:r>
              <a:rPr lang="en-US" dirty="0" smtClean="0"/>
              <a:t>What is the seed?</a:t>
            </a:r>
          </a:p>
          <a:p>
            <a:pPr marL="914400" lvl="1" indent="-514350"/>
            <a:r>
              <a:rPr lang="en-US" dirty="0" smtClean="0"/>
              <a:t>Mt. 13:19 – “the word of the kingdom”</a:t>
            </a:r>
          </a:p>
          <a:p>
            <a:pPr marL="914400" lvl="1" indent="-514350"/>
            <a:r>
              <a:rPr lang="en-US" dirty="0" smtClean="0"/>
              <a:t>Mk. 4:14 – “the </a:t>
            </a:r>
            <a:r>
              <a:rPr lang="en-US" dirty="0" err="1" smtClean="0"/>
              <a:t>sower</a:t>
            </a:r>
            <a:r>
              <a:rPr lang="en-US" dirty="0" smtClean="0"/>
              <a:t> sows the word”</a:t>
            </a:r>
          </a:p>
          <a:p>
            <a:pPr marL="914400" lvl="1" indent="-514350"/>
            <a:r>
              <a:rPr lang="en-US" dirty="0" err="1" smtClean="0"/>
              <a:t>Lk</a:t>
            </a:r>
            <a:r>
              <a:rPr lang="en-US" dirty="0" smtClean="0"/>
              <a:t>. 8:11 – “the seed is the word of God”</a:t>
            </a:r>
          </a:p>
          <a:p>
            <a:pPr marL="914400" lvl="1" indent="-514350"/>
            <a:endParaRPr lang="en-US" dirty="0" smtClean="0"/>
          </a:p>
          <a:p>
            <a:pPr marL="914400" lvl="1" indent="-514350"/>
            <a:r>
              <a:rPr lang="en-US" dirty="0" smtClean="0"/>
              <a:t>Matthew infers by use of “the word”</a:t>
            </a:r>
          </a:p>
          <a:p>
            <a:pPr marL="1314450" lvl="2" indent="-514350">
              <a:buNone/>
            </a:pPr>
            <a:r>
              <a:rPr lang="en-US" dirty="0" smtClean="0"/>
              <a:t>	Mt. 13:19, 20, 22, 23</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 of the </a:t>
            </a:r>
            <a:r>
              <a:rPr lang="en-US" dirty="0" err="1" smtClean="0"/>
              <a:t>Sower</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AutoNum type="arabicPeriod" startAt="3"/>
            </a:pPr>
            <a:r>
              <a:rPr lang="en-US" sz="4600" dirty="0" smtClean="0"/>
              <a:t>What is the seed?</a:t>
            </a:r>
          </a:p>
          <a:p>
            <a:pPr marL="514350" indent="-514350"/>
            <a:endParaRPr lang="en-US" dirty="0" smtClean="0"/>
          </a:p>
          <a:p>
            <a:pPr marL="514350" indent="-514350"/>
            <a:r>
              <a:rPr lang="en-US" dirty="0" smtClean="0"/>
              <a:t>EARNHART:</a:t>
            </a:r>
          </a:p>
          <a:p>
            <a:pPr marL="914400" lvl="1" indent="-514350">
              <a:buNone/>
            </a:pPr>
            <a:r>
              <a:rPr lang="en-US" dirty="0" smtClean="0"/>
              <a:t>	“This parable is telling us in plain language that the word of God is in and of itself the germinating seed of life, not the word plus some mysterious workings of the Holy Spirit.” p. 38</a:t>
            </a:r>
          </a:p>
          <a:p>
            <a:pPr marL="914400" lvl="1" indent="-514350">
              <a:buNone/>
            </a:pPr>
            <a:endParaRPr lang="en-US" dirty="0" smtClean="0"/>
          </a:p>
          <a:p>
            <a:pPr marL="914400" lvl="1" indent="-514350">
              <a:buNone/>
            </a:pPr>
            <a:r>
              <a:rPr lang="en-US" dirty="0" smtClean="0"/>
              <a:t>	“Even Satan knows where the power is. ‘Then the devil comes and takes away the word from their heart, so that they will not believe and be saved.’ </a:t>
            </a:r>
            <a:r>
              <a:rPr lang="en-US" dirty="0" err="1" smtClean="0"/>
              <a:t>Lk</a:t>
            </a:r>
            <a:r>
              <a:rPr lang="en-US" dirty="0" smtClean="0"/>
              <a:t>. 8:12” p. 39</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 of the </a:t>
            </a:r>
            <a:r>
              <a:rPr lang="en-US" dirty="0" err="1" smtClean="0"/>
              <a:t>Sower</a:t>
            </a:r>
            <a:endParaRPr lang="en-US" dirty="0"/>
          </a:p>
        </p:txBody>
      </p:sp>
      <p:sp>
        <p:nvSpPr>
          <p:cNvPr id="3" name="Content Placeholder 2"/>
          <p:cNvSpPr>
            <a:spLocks noGrp="1"/>
          </p:cNvSpPr>
          <p:nvPr>
            <p:ph idx="1"/>
          </p:nvPr>
        </p:nvSpPr>
        <p:spPr/>
        <p:txBody>
          <a:bodyPr>
            <a:normAutofit/>
          </a:bodyPr>
          <a:lstStyle/>
          <a:p>
            <a:pPr marL="514350" indent="-514350">
              <a:buAutoNum type="arabicPeriod" startAt="4"/>
            </a:pPr>
            <a:r>
              <a:rPr lang="en-US" sz="3500" dirty="0" smtClean="0"/>
              <a:t>What do the four different soil types represent?</a:t>
            </a:r>
          </a:p>
          <a:p>
            <a:pPr marL="914400" lvl="1" indent="-514350"/>
            <a:r>
              <a:rPr lang="en-US" sz="2400" dirty="0" smtClean="0"/>
              <a:t>Each soil represents a type of heart or a condition of heart</a:t>
            </a:r>
          </a:p>
          <a:p>
            <a:pPr marL="914400" lvl="1" indent="-514350"/>
            <a:r>
              <a:rPr lang="en-US" sz="2400" dirty="0" smtClean="0"/>
              <a:t>Heart = Mind</a:t>
            </a:r>
          </a:p>
          <a:p>
            <a:pPr marL="914400" lvl="1" indent="-514350"/>
            <a:r>
              <a:rPr lang="en-US" sz="2400" dirty="0" smtClean="0"/>
              <a:t>The mind is inferred in all accounts by terms that indicate “mind”: hear/heard, believe, joy, worries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 of the </a:t>
            </a:r>
            <a:r>
              <a:rPr lang="en-US" dirty="0" err="1" smtClean="0"/>
              <a:t>Sower</a:t>
            </a:r>
            <a:endParaRPr lang="en-US" dirty="0"/>
          </a:p>
        </p:txBody>
      </p:sp>
      <p:sp>
        <p:nvSpPr>
          <p:cNvPr id="3" name="Content Placeholder 2"/>
          <p:cNvSpPr>
            <a:spLocks noGrp="1"/>
          </p:cNvSpPr>
          <p:nvPr>
            <p:ph idx="1"/>
          </p:nvPr>
        </p:nvSpPr>
        <p:spPr/>
        <p:txBody>
          <a:bodyPr>
            <a:normAutofit lnSpcReduction="10000"/>
          </a:bodyPr>
          <a:lstStyle/>
          <a:p>
            <a:pPr marL="514350" indent="-514350">
              <a:buNone/>
            </a:pPr>
            <a:r>
              <a:rPr lang="en-US" dirty="0" smtClean="0"/>
              <a:t>Soil #1: “beside the road”</a:t>
            </a:r>
          </a:p>
          <a:p>
            <a:pPr marL="914400" lvl="1" indent="-514350"/>
            <a:r>
              <a:rPr lang="en-US" dirty="0" smtClean="0"/>
              <a:t>The Hard Heart</a:t>
            </a:r>
          </a:p>
          <a:p>
            <a:pPr marL="914400" lvl="1" indent="-514350"/>
            <a:r>
              <a:rPr lang="en-US" dirty="0" smtClean="0"/>
              <a:t>Hears but “does not understand it” – Mt. 13:19</a:t>
            </a:r>
          </a:p>
          <a:p>
            <a:pPr marL="914400" lvl="1" indent="-514350"/>
            <a:r>
              <a:rPr lang="en-US" dirty="0" smtClean="0"/>
              <a:t>No response to the message</a:t>
            </a:r>
          </a:p>
          <a:p>
            <a:pPr marL="914400" lvl="1" indent="-514350"/>
            <a:r>
              <a:rPr lang="en-US" dirty="0" smtClean="0"/>
              <a:t>“Hopeless in unyielding hardness”</a:t>
            </a:r>
          </a:p>
          <a:p>
            <a:pPr marL="514350" indent="-514350">
              <a:buNone/>
            </a:pPr>
            <a:r>
              <a:rPr lang="en-US" dirty="0" smtClean="0"/>
              <a:t>5. What do the birds represent?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 of the </a:t>
            </a:r>
            <a:r>
              <a:rPr lang="en-US" dirty="0" err="1" smtClean="0"/>
              <a:t>Sower</a:t>
            </a:r>
            <a:endParaRPr lang="en-US" dirty="0"/>
          </a:p>
        </p:txBody>
      </p:sp>
      <p:sp>
        <p:nvSpPr>
          <p:cNvPr id="3" name="Content Placeholder 2"/>
          <p:cNvSpPr>
            <a:spLocks noGrp="1"/>
          </p:cNvSpPr>
          <p:nvPr>
            <p:ph idx="1"/>
          </p:nvPr>
        </p:nvSpPr>
        <p:spPr/>
        <p:txBody>
          <a:bodyPr>
            <a:normAutofit/>
          </a:bodyPr>
          <a:lstStyle/>
          <a:p>
            <a:pPr marL="514350" indent="-514350">
              <a:buNone/>
            </a:pPr>
            <a:r>
              <a:rPr lang="en-US" dirty="0" smtClean="0"/>
              <a:t>Soil #2: “the rocky places”</a:t>
            </a:r>
          </a:p>
          <a:p>
            <a:pPr marL="914400" lvl="1" indent="-514350"/>
            <a:r>
              <a:rPr lang="en-US" dirty="0" smtClean="0"/>
              <a:t>The Shallow Heart</a:t>
            </a:r>
          </a:p>
          <a:p>
            <a:pPr marL="914400" lvl="1" indent="-514350"/>
            <a:r>
              <a:rPr lang="en-US" dirty="0" smtClean="0"/>
              <a:t>A purely/mostly emotional response</a:t>
            </a:r>
          </a:p>
          <a:p>
            <a:pPr marL="914400" lvl="1" indent="-514350"/>
            <a:r>
              <a:rPr lang="en-US" dirty="0" smtClean="0"/>
              <a:t>Word has not gone down deeply into understanding and will</a:t>
            </a:r>
          </a:p>
          <a:p>
            <a:pPr marL="914400" lvl="1" indent="-514350"/>
            <a:r>
              <a:rPr lang="en-US" dirty="0" smtClean="0"/>
              <a:t>“They have entertained no long thoughts”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 of the </a:t>
            </a:r>
            <a:r>
              <a:rPr lang="en-US" dirty="0" err="1" smtClean="0"/>
              <a:t>Sower</a:t>
            </a:r>
            <a:endParaRPr lang="en-US" dirty="0"/>
          </a:p>
        </p:txBody>
      </p:sp>
      <p:sp>
        <p:nvSpPr>
          <p:cNvPr id="3" name="Content Placeholder 2"/>
          <p:cNvSpPr>
            <a:spLocks noGrp="1"/>
          </p:cNvSpPr>
          <p:nvPr>
            <p:ph idx="1"/>
          </p:nvPr>
        </p:nvSpPr>
        <p:spPr/>
        <p:txBody>
          <a:bodyPr>
            <a:normAutofit/>
          </a:bodyPr>
          <a:lstStyle/>
          <a:p>
            <a:pPr marL="514350" indent="-514350">
              <a:buNone/>
            </a:pPr>
            <a:r>
              <a:rPr lang="en-US" dirty="0" smtClean="0"/>
              <a:t>Soil #2: “the rocky places”</a:t>
            </a:r>
          </a:p>
          <a:p>
            <a:pPr marL="514350" indent="-514350">
              <a:buNone/>
            </a:pPr>
            <a:r>
              <a:rPr lang="en-US" dirty="0" smtClean="0"/>
              <a:t>6. What does the sun represent?</a:t>
            </a:r>
          </a:p>
          <a:p>
            <a:pPr marL="914400" lvl="1" indent="-514350"/>
            <a:r>
              <a:rPr lang="en-US" dirty="0" smtClean="0"/>
              <a:t>A change in circumstances</a:t>
            </a:r>
          </a:p>
          <a:p>
            <a:pPr marL="914400" lvl="1" indent="-514350"/>
            <a:r>
              <a:rPr lang="en-US" dirty="0" smtClean="0"/>
              <a:t>“Affliction”, “persecution”, “temptation”</a:t>
            </a:r>
          </a:p>
          <a:p>
            <a:pPr marL="914400" lvl="1" indent="-514350"/>
            <a:r>
              <a:rPr lang="en-US" dirty="0" smtClean="0"/>
              <a:t>“Immediately he falls away”</a:t>
            </a:r>
          </a:p>
          <a:p>
            <a:pPr marL="914400" lvl="1" indent="-514350"/>
            <a:r>
              <a:rPr lang="en-US" dirty="0" smtClean="0"/>
              <a:t>Cf. “Immediately receives it with joy”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754</TotalTime>
  <Words>970</Words>
  <Application>Microsoft Office PowerPoint</Application>
  <PresentationFormat>On-screen Show (16:9)</PresentationFormat>
  <Paragraphs>189</Paragraphs>
  <Slides>29</Slides>
  <Notes>7</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Parables of Jesus – Lesson 2</vt:lpstr>
      <vt:lpstr>Parable of the Sower</vt:lpstr>
      <vt:lpstr>Parable of the Sower</vt:lpstr>
      <vt:lpstr>Parable of the Sower</vt:lpstr>
      <vt:lpstr>Parable of the Sower</vt:lpstr>
      <vt:lpstr>Parable of the Sower</vt:lpstr>
      <vt:lpstr>Parable of the Sower</vt:lpstr>
      <vt:lpstr>Parable of the Sower</vt:lpstr>
      <vt:lpstr>Parable of the Sower</vt:lpstr>
      <vt:lpstr>Parable of the Sower</vt:lpstr>
      <vt:lpstr>Parable of the Sower</vt:lpstr>
      <vt:lpstr>Parable of the Sower</vt:lpstr>
      <vt:lpstr>Parable of the Sower</vt:lpstr>
      <vt:lpstr>Parable of the Sower</vt:lpstr>
      <vt:lpstr>Parable of the Sower</vt:lpstr>
      <vt:lpstr>Parables of Jesus – Lesson 3</vt:lpstr>
      <vt:lpstr>Parable of the Seed Growing of Itself</vt:lpstr>
      <vt:lpstr>Parable of the Seed Growing of Itself</vt:lpstr>
      <vt:lpstr>Parable of the Seed Growing of Itself</vt:lpstr>
      <vt:lpstr>Parable of the Seed Growing of Itself</vt:lpstr>
      <vt:lpstr>Parable of the Seed Growing of Itself</vt:lpstr>
      <vt:lpstr>Parable of the Seed Growing of Itself</vt:lpstr>
      <vt:lpstr>Parable of the Seed Growing of Itself</vt:lpstr>
      <vt:lpstr>Parable of the Seed Growing of Itself</vt:lpstr>
      <vt:lpstr>Parable of the Seed Growing of Itself</vt:lpstr>
      <vt:lpstr>Parable of the Seed Growing of Itself</vt:lpstr>
      <vt:lpstr>Parable of the Seed Growing of Itself</vt:lpstr>
      <vt:lpstr>Parable of the Seed Growing of Itself</vt:lpstr>
      <vt:lpstr>Slide 29</vt:lpstr>
    </vt:vector>
  </TitlesOfParts>
  <Company>Windows 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Dennis Oliver</dc:creator>
  <cp:lastModifiedBy>Dennis Oliver</cp:lastModifiedBy>
  <cp:revision>47</cp:revision>
  <dcterms:created xsi:type="dcterms:W3CDTF">2015-04-04T23:31:13Z</dcterms:created>
  <dcterms:modified xsi:type="dcterms:W3CDTF">2015-04-12T13:22:12Z</dcterms:modified>
</cp:coreProperties>
</file>