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89" autoAdjust="0"/>
    <p:restoredTop sz="94660"/>
  </p:normalViewPr>
  <p:slideViewPr>
    <p:cSldViewPr snapToGrid="0" snapToObjects="1">
      <p:cViewPr>
        <p:scale>
          <a:sx n="72" d="100"/>
          <a:sy n="72" d="100"/>
        </p:scale>
        <p:origin x="-1416" y="-696"/>
      </p:cViewPr>
      <p:guideLst>
        <p:guide orient="horz" pos="162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slide" Target="slides/slide29.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37" Type="http://schemas.openxmlformats.org/officeDocument/2006/relationships/theme" Target="theme/theme1.xml"/><Relationship Id="rId3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CDB3CC-F982-40F9-8DD6-BCC9AFBF44BD}" type="datetime1">
              <a:rPr lang="en-US" smtClean="0"/>
              <a:pPr/>
              <a:t>6/1/15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pPr/>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pPr/>
              <a:t>6/1/15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pPr/>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pPr/>
              <a:t>6/1/15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pPr/>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pPr/>
              <a:t>6/1/15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pPr/>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6/1/15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C2560D-EC28-3B41-86E8-18F1CE0113B4}" type="datetimeFigureOut">
              <a:rPr lang="en-US" smtClean="0"/>
              <a:pPr/>
              <a:t>6/1/15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pPr/>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C2560D-EC28-3B41-86E8-18F1CE0113B4}" type="datetimeFigureOut">
              <a:rPr lang="en-US" smtClean="0"/>
              <a:pPr/>
              <a:t>6/1/15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pPr/>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C2560D-EC28-3B41-86E8-18F1CE0113B4}" type="datetimeFigureOut">
              <a:rPr lang="en-US" smtClean="0"/>
              <a:pPr/>
              <a:t>6/1/15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pPr/>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pPr/>
              <a:t>6/1/15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pPr/>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pPr/>
              <a:t>6/1/15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pPr/>
              <a:t>6/1/15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pPr/>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13" cstate="screen">
            <a:extLst>
              <a:ext uri="{28A0092B-C50C-407E-A947-70E740481C1C}">
                <a14:useLocalDpi xmlns:a14="http://schemas.microsoft.com/office/drawing/2010/main"/>
              </a:ext>
            </a:extLst>
          </a:blip>
          <a:srcRect/>
          <a:stretch/>
        </p:blipFill>
        <p:spPr>
          <a:xfrm>
            <a:off x="-1" y="0"/>
            <a:ext cx="9155217" cy="5143500"/>
          </a:xfrm>
          <a:prstGeom prst="rect">
            <a:avLst/>
          </a:prstGeom>
        </p:spPr>
      </p:pic>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pPr/>
              <a:t>6/1/15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pPr/>
              <a:t>‹#›</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457200" rtl="0" eaLnBrk="1" latinLnBrk="0" hangingPunct="1">
        <a:spcBef>
          <a:spcPct val="0"/>
        </a:spcBef>
        <a:buNone/>
        <a:defRPr sz="4400" b="1" kern="1200" cap="small">
          <a:solidFill>
            <a:schemeClr val="tx1"/>
          </a:solidFill>
          <a:effectLst>
            <a:glow rad="101600">
              <a:schemeClr val="bg1">
                <a:alpha val="75000"/>
              </a:schemeClr>
            </a:glow>
          </a:effectLst>
          <a:latin typeface="Narkisim" pitchFamily="34" charset="-79"/>
          <a:ea typeface="+mj-ea"/>
          <a:cs typeface="Narkisim" pitchFamily="34" charset="-79"/>
        </a:defRPr>
      </a:lvl1pPr>
    </p:titleStyle>
    <p:bodyStyle>
      <a:lvl1pPr marL="342900" indent="-342900" algn="l" defTabSz="457200" rtl="0" eaLnBrk="1" latinLnBrk="0" hangingPunct="1">
        <a:spcBef>
          <a:spcPct val="20000"/>
        </a:spcBef>
        <a:buFont typeface="Arial"/>
        <a:buChar char="•"/>
        <a:defRPr sz="3200" kern="1200">
          <a:solidFill>
            <a:schemeClr val="bg1"/>
          </a:solidFill>
          <a:effectLst>
            <a:glow rad="190500">
              <a:schemeClr val="tx1">
                <a:alpha val="44000"/>
              </a:schemeClr>
            </a:glow>
          </a:effectLst>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1"/>
          </a:solidFill>
          <a:effectLst>
            <a:glow rad="190500">
              <a:schemeClr val="tx1">
                <a:alpha val="44000"/>
              </a:schemeClr>
            </a:glow>
          </a:effectLst>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bg1"/>
          </a:solidFill>
          <a:effectLst>
            <a:glow rad="190500">
              <a:schemeClr val="tx1">
                <a:alpha val="44000"/>
              </a:schemeClr>
            </a:glow>
          </a:effectLst>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bg1"/>
          </a:solidFill>
          <a:effectLst>
            <a:glow rad="190500">
              <a:schemeClr val="tx1">
                <a:alpha val="44000"/>
              </a:schemeClr>
            </a:glow>
          </a:effectLst>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bg1"/>
          </a:solidFill>
          <a:effectLst>
            <a:glow rad="190500">
              <a:schemeClr val="tx1">
                <a:alpha val="44000"/>
              </a:schemeClr>
            </a:glow>
          </a:effectLst>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819" y="2806618"/>
            <a:ext cx="8021608" cy="1552384"/>
          </a:xfrm>
        </p:spPr>
        <p:txBody>
          <a:bodyPr>
            <a:noAutofit/>
          </a:bodyPr>
          <a:lstStyle/>
          <a:p>
            <a:pPr algn="l"/>
            <a:r>
              <a:rPr lang="en-US" sz="6000" dirty="0" smtClean="0"/>
              <a:t>Understanding</a:t>
            </a:r>
            <a:br>
              <a:rPr lang="en-US" sz="6000" dirty="0" smtClean="0"/>
            </a:br>
            <a:r>
              <a:rPr lang="en-US" sz="6000" dirty="0" smtClean="0"/>
              <a:t>Matthew 24</a:t>
            </a:r>
            <a:endParaRPr lang="en-US" sz="6000" dirty="0"/>
          </a:p>
        </p:txBody>
      </p:sp>
    </p:spTree>
    <p:extLst>
      <p:ext uri="{BB962C8B-B14F-4D97-AF65-F5344CB8AC3E}">
        <p14:creationId xmlns:p14="http://schemas.microsoft.com/office/powerpoint/2010/main" val="293966347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“Day of the Lord”</a:t>
            </a:r>
            <a:endParaRPr lang="en-US" dirty="0"/>
          </a:p>
        </p:txBody>
      </p:sp>
      <p:sp>
        <p:nvSpPr>
          <p:cNvPr id="5" name="TextBox 4"/>
          <p:cNvSpPr txBox="1"/>
          <p:nvPr/>
        </p:nvSpPr>
        <p:spPr>
          <a:xfrm>
            <a:off x="766559" y="1575108"/>
            <a:ext cx="7612318" cy="2862322"/>
          </a:xfrm>
          <a:prstGeom prst="rect">
            <a:avLst/>
          </a:prstGeom>
          <a:noFill/>
        </p:spPr>
        <p:txBody>
          <a:bodyPr wrap="square" rtlCol="0">
            <a:spAutoFit/>
          </a:bodyPr>
          <a:lstStyle/>
          <a:p>
            <a:r>
              <a:rPr lang="en-US" sz="3600" dirty="0">
                <a:solidFill>
                  <a:srgbClr val="FFFFFF"/>
                </a:solidFill>
              </a:rPr>
              <a:t>(Amos 8:9)</a:t>
            </a:r>
          </a:p>
          <a:p>
            <a:r>
              <a:rPr lang="en-US" sz="3600" dirty="0" smtClean="0">
                <a:solidFill>
                  <a:srgbClr val="FFFFFF"/>
                </a:solidFill>
              </a:rPr>
              <a:t>“</a:t>
            </a:r>
            <a:r>
              <a:rPr lang="en-US" sz="3600" dirty="0">
                <a:solidFill>
                  <a:srgbClr val="FFFFFF"/>
                </a:solidFill>
              </a:rPr>
              <a:t>It will come about in that day,” declares the Lord GOD, “That I will make the sun go down at noon And make the earth dark in broad daylight.”</a:t>
            </a:r>
            <a:endParaRPr lang="en-US" sz="3600" dirty="0">
              <a:solidFill>
                <a:srgbClr val="FFFFFF"/>
              </a:solidFill>
              <a:effectLst>
                <a:glow rad="304800">
                  <a:schemeClr val="tx1">
                    <a:alpha val="78000"/>
                  </a:schemeClr>
                </a:glow>
              </a:effectLst>
            </a:endParaRPr>
          </a:p>
        </p:txBody>
      </p:sp>
    </p:spTree>
    <p:extLst>
      <p:ext uri="{BB962C8B-B14F-4D97-AF65-F5344CB8AC3E}">
        <p14:creationId xmlns:p14="http://schemas.microsoft.com/office/powerpoint/2010/main" val="3625150403"/>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“Day of the Lord”</a:t>
            </a:r>
            <a:endParaRPr lang="en-US" dirty="0"/>
          </a:p>
        </p:txBody>
      </p:sp>
      <p:sp>
        <p:nvSpPr>
          <p:cNvPr id="5" name="TextBox 4"/>
          <p:cNvSpPr txBox="1"/>
          <p:nvPr/>
        </p:nvSpPr>
        <p:spPr>
          <a:xfrm>
            <a:off x="766559" y="1575108"/>
            <a:ext cx="7612318" cy="3108544"/>
          </a:xfrm>
          <a:prstGeom prst="rect">
            <a:avLst/>
          </a:prstGeom>
          <a:noFill/>
        </p:spPr>
        <p:txBody>
          <a:bodyPr wrap="square" rtlCol="0">
            <a:spAutoFit/>
          </a:bodyPr>
          <a:lstStyle/>
          <a:p>
            <a:r>
              <a:rPr lang="en-US" sz="2800" dirty="0">
                <a:solidFill>
                  <a:srgbClr val="FFFFFF"/>
                </a:solidFill>
              </a:rPr>
              <a:t>(</a:t>
            </a:r>
            <a:r>
              <a:rPr lang="en-US" sz="2800" dirty="0" err="1">
                <a:solidFill>
                  <a:srgbClr val="FFFFFF"/>
                </a:solidFill>
              </a:rPr>
              <a:t>Zeph</a:t>
            </a:r>
            <a:r>
              <a:rPr lang="en-US" sz="2800" dirty="0">
                <a:solidFill>
                  <a:srgbClr val="FFFFFF"/>
                </a:solidFill>
              </a:rPr>
              <a:t> 1:14–15)</a:t>
            </a:r>
          </a:p>
          <a:p>
            <a:r>
              <a:rPr lang="en-US" sz="2800" dirty="0">
                <a:solidFill>
                  <a:srgbClr val="FFFFFF"/>
                </a:solidFill>
              </a:rPr>
              <a:t>“Near is the great day of the LORD, Near and coming very quickly; Listen, the day of the LORD! In it the warrior cries out bitterly. A day of wrath is that day, A day of trouble and distress, A day of destruction and desolation, A day of darkness and gloom, A day of clouds and thick darkness,”</a:t>
            </a:r>
            <a:endParaRPr lang="en-US" sz="2800" dirty="0">
              <a:solidFill>
                <a:srgbClr val="FFFFFF"/>
              </a:solidFill>
              <a:effectLst>
                <a:glow rad="304800">
                  <a:schemeClr val="tx1">
                    <a:alpha val="78000"/>
                  </a:schemeClr>
                </a:glow>
              </a:effectLst>
            </a:endParaRPr>
          </a:p>
        </p:txBody>
      </p:sp>
    </p:spTree>
    <p:extLst>
      <p:ext uri="{BB962C8B-B14F-4D97-AF65-F5344CB8AC3E}">
        <p14:creationId xmlns:p14="http://schemas.microsoft.com/office/powerpoint/2010/main" val="1112815649"/>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“Day of the Lord”</a:t>
            </a:r>
            <a:endParaRPr lang="en-US" dirty="0"/>
          </a:p>
        </p:txBody>
      </p:sp>
      <p:sp>
        <p:nvSpPr>
          <p:cNvPr id="5" name="TextBox 4"/>
          <p:cNvSpPr txBox="1"/>
          <p:nvPr/>
        </p:nvSpPr>
        <p:spPr>
          <a:xfrm>
            <a:off x="766559" y="1786757"/>
            <a:ext cx="7612318" cy="2246769"/>
          </a:xfrm>
          <a:prstGeom prst="rect">
            <a:avLst/>
          </a:prstGeom>
          <a:noFill/>
        </p:spPr>
        <p:txBody>
          <a:bodyPr wrap="square" rtlCol="0">
            <a:spAutoFit/>
          </a:bodyPr>
          <a:lstStyle/>
          <a:p>
            <a:r>
              <a:rPr lang="en-US" sz="2800" dirty="0">
                <a:solidFill>
                  <a:srgbClr val="FFFFFF"/>
                </a:solidFill>
              </a:rPr>
              <a:t>(Is 29:6)</a:t>
            </a:r>
          </a:p>
          <a:p>
            <a:r>
              <a:rPr lang="en-US" sz="2800" dirty="0">
                <a:solidFill>
                  <a:srgbClr val="FFFFFF"/>
                </a:solidFill>
              </a:rPr>
              <a:t>“From the LORD of hosts you will be punished with thunder and earthquake and loud noise, With whirlwind and tempest and the flame of a consuming fire.”</a:t>
            </a:r>
            <a:endParaRPr lang="en-US" sz="2800" dirty="0">
              <a:solidFill>
                <a:srgbClr val="FFFFFF"/>
              </a:solidFill>
              <a:effectLst>
                <a:glow rad="304800">
                  <a:schemeClr val="tx1">
                    <a:alpha val="78000"/>
                  </a:schemeClr>
                </a:glow>
              </a:effectLst>
            </a:endParaRPr>
          </a:p>
        </p:txBody>
      </p:sp>
    </p:spTree>
    <p:extLst>
      <p:ext uri="{BB962C8B-B14F-4D97-AF65-F5344CB8AC3E}">
        <p14:creationId xmlns:p14="http://schemas.microsoft.com/office/powerpoint/2010/main" val="2727781804"/>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“Day of the Lord”</a:t>
            </a:r>
            <a:endParaRPr lang="en-US" dirty="0"/>
          </a:p>
        </p:txBody>
      </p:sp>
      <p:sp>
        <p:nvSpPr>
          <p:cNvPr id="5" name="TextBox 4"/>
          <p:cNvSpPr txBox="1"/>
          <p:nvPr/>
        </p:nvSpPr>
        <p:spPr>
          <a:xfrm>
            <a:off x="766559" y="1522197"/>
            <a:ext cx="7612318" cy="2677656"/>
          </a:xfrm>
          <a:prstGeom prst="rect">
            <a:avLst/>
          </a:prstGeom>
          <a:noFill/>
        </p:spPr>
        <p:txBody>
          <a:bodyPr wrap="square" rtlCol="0">
            <a:spAutoFit/>
          </a:bodyPr>
          <a:lstStyle/>
          <a:p>
            <a:r>
              <a:rPr lang="en-US" sz="2800" dirty="0">
                <a:solidFill>
                  <a:srgbClr val="FFFFFF"/>
                </a:solidFill>
              </a:rPr>
              <a:t>(</a:t>
            </a:r>
            <a:r>
              <a:rPr lang="en-US" sz="2800" dirty="0" err="1">
                <a:solidFill>
                  <a:srgbClr val="FFFFFF"/>
                </a:solidFill>
              </a:rPr>
              <a:t>Jer</a:t>
            </a:r>
            <a:r>
              <a:rPr lang="en-US" sz="2800" dirty="0">
                <a:solidFill>
                  <a:srgbClr val="FFFFFF"/>
                </a:solidFill>
              </a:rPr>
              <a:t> 14:12)</a:t>
            </a:r>
          </a:p>
          <a:p>
            <a:r>
              <a:rPr lang="en-US" sz="2800" dirty="0" smtClean="0">
                <a:solidFill>
                  <a:srgbClr val="FFFFFF"/>
                </a:solidFill>
              </a:rPr>
              <a:t>“When </a:t>
            </a:r>
            <a:r>
              <a:rPr lang="en-US" sz="2800" dirty="0">
                <a:solidFill>
                  <a:srgbClr val="FFFFFF"/>
                </a:solidFill>
              </a:rPr>
              <a:t>they fast, I am not going to listen to their cry; and when they offer burnt offering and grain offering, I am not going to accept them. Rather I am going to make an end of them by the sword, famine and pestilence.</a:t>
            </a:r>
            <a:r>
              <a:rPr lang="en-US" sz="2800" dirty="0" smtClean="0">
                <a:solidFill>
                  <a:srgbClr val="FFFFFF"/>
                </a:solidFill>
              </a:rPr>
              <a:t>”</a:t>
            </a:r>
            <a:endParaRPr lang="en-US" sz="2800" dirty="0">
              <a:solidFill>
                <a:srgbClr val="FFFFFF"/>
              </a:solidFill>
              <a:effectLst>
                <a:glow rad="304800">
                  <a:schemeClr val="tx1">
                    <a:alpha val="78000"/>
                  </a:schemeClr>
                </a:glow>
              </a:effectLst>
            </a:endParaRPr>
          </a:p>
        </p:txBody>
      </p:sp>
    </p:spTree>
    <p:extLst>
      <p:ext uri="{BB962C8B-B14F-4D97-AF65-F5344CB8AC3E}">
        <p14:creationId xmlns:p14="http://schemas.microsoft.com/office/powerpoint/2010/main" val="3639519288"/>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“Day of the Lord”</a:t>
            </a:r>
            <a:endParaRPr lang="en-US" dirty="0"/>
          </a:p>
        </p:txBody>
      </p:sp>
      <p:sp>
        <p:nvSpPr>
          <p:cNvPr id="5" name="TextBox 4"/>
          <p:cNvSpPr txBox="1"/>
          <p:nvPr/>
        </p:nvSpPr>
        <p:spPr>
          <a:xfrm>
            <a:off x="766559" y="1522197"/>
            <a:ext cx="7612318" cy="2677656"/>
          </a:xfrm>
          <a:prstGeom prst="rect">
            <a:avLst/>
          </a:prstGeom>
          <a:noFill/>
        </p:spPr>
        <p:txBody>
          <a:bodyPr wrap="square" rtlCol="0">
            <a:spAutoFit/>
          </a:bodyPr>
          <a:lstStyle/>
          <a:p>
            <a:r>
              <a:rPr lang="en-US" sz="2800" dirty="0">
                <a:solidFill>
                  <a:srgbClr val="FFFFFF"/>
                </a:solidFill>
              </a:rPr>
              <a:t>(</a:t>
            </a:r>
            <a:r>
              <a:rPr lang="en-US" sz="2800" dirty="0" err="1">
                <a:solidFill>
                  <a:srgbClr val="FFFFFF"/>
                </a:solidFill>
              </a:rPr>
              <a:t>Ezek</a:t>
            </a:r>
            <a:r>
              <a:rPr lang="en-US" sz="2800" dirty="0">
                <a:solidFill>
                  <a:srgbClr val="FFFFFF"/>
                </a:solidFill>
              </a:rPr>
              <a:t> 5:12)</a:t>
            </a:r>
          </a:p>
          <a:p>
            <a:r>
              <a:rPr lang="en-US" sz="2800" dirty="0" smtClean="0">
                <a:solidFill>
                  <a:srgbClr val="FFFFFF"/>
                </a:solidFill>
              </a:rPr>
              <a:t>“One </a:t>
            </a:r>
            <a:r>
              <a:rPr lang="en-US" sz="2800" dirty="0">
                <a:solidFill>
                  <a:srgbClr val="FFFFFF"/>
                </a:solidFill>
              </a:rPr>
              <a:t>third of you will die by plague or be consumed by famine among you, one third will fall by the sword around you, and one third I will scatter to every wind, and I will unsheathe a sword behind them.”</a:t>
            </a:r>
            <a:endParaRPr lang="en-US" sz="2800" dirty="0">
              <a:solidFill>
                <a:srgbClr val="FFFFFF"/>
              </a:solidFill>
              <a:effectLst>
                <a:glow rad="304800">
                  <a:schemeClr val="tx1">
                    <a:alpha val="78000"/>
                  </a:schemeClr>
                </a:glow>
              </a:effectLst>
            </a:endParaRPr>
          </a:p>
        </p:txBody>
      </p:sp>
    </p:spTree>
    <p:extLst>
      <p:ext uri="{BB962C8B-B14F-4D97-AF65-F5344CB8AC3E}">
        <p14:creationId xmlns:p14="http://schemas.microsoft.com/office/powerpoint/2010/main" val="2879372050"/>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“Day of the Lord”</a:t>
            </a:r>
            <a:endParaRPr lang="en-US" dirty="0"/>
          </a:p>
        </p:txBody>
      </p:sp>
      <p:sp>
        <p:nvSpPr>
          <p:cNvPr id="5" name="TextBox 4"/>
          <p:cNvSpPr txBox="1"/>
          <p:nvPr/>
        </p:nvSpPr>
        <p:spPr>
          <a:xfrm>
            <a:off x="615849" y="1381101"/>
            <a:ext cx="8053311" cy="3416320"/>
          </a:xfrm>
          <a:prstGeom prst="rect">
            <a:avLst/>
          </a:prstGeom>
          <a:noFill/>
        </p:spPr>
        <p:txBody>
          <a:bodyPr wrap="square" rtlCol="0">
            <a:spAutoFit/>
          </a:bodyPr>
          <a:lstStyle/>
          <a:p>
            <a:r>
              <a:rPr lang="en-US" sz="2400" dirty="0">
                <a:solidFill>
                  <a:srgbClr val="FFFFFF"/>
                </a:solidFill>
              </a:rPr>
              <a:t>(Is 9:19–21)</a:t>
            </a:r>
          </a:p>
          <a:p>
            <a:r>
              <a:rPr lang="en-US" sz="2400" dirty="0">
                <a:solidFill>
                  <a:srgbClr val="FFFFFF"/>
                </a:solidFill>
              </a:rPr>
              <a:t>“By the fury of the LORD of hosts the land is burned up, And the people are like fuel for the fire; No man spares his brother. They slice off what is on the right hand but still are hungry, And they eat what is on the left hand but they are not satisfied; Each of them eats the flesh of his own arm. Manasseh devours Ephraim, and Ephraim Manasseh, And together they are against Judah. In spite of all this, His anger does not turn away And His hand is still stretched out.”</a:t>
            </a:r>
            <a:endParaRPr lang="en-US" sz="2400" dirty="0">
              <a:solidFill>
                <a:srgbClr val="FFFFFF"/>
              </a:solidFill>
              <a:effectLst>
                <a:glow rad="304800">
                  <a:schemeClr val="tx1">
                    <a:alpha val="78000"/>
                  </a:schemeClr>
                </a:glow>
              </a:effectLst>
            </a:endParaRPr>
          </a:p>
        </p:txBody>
      </p:sp>
    </p:spTree>
    <p:extLst>
      <p:ext uri="{BB962C8B-B14F-4D97-AF65-F5344CB8AC3E}">
        <p14:creationId xmlns:p14="http://schemas.microsoft.com/office/powerpoint/2010/main" val="2046080732"/>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“Day of the Lord”</a:t>
            </a:r>
            <a:endParaRPr lang="en-US" dirty="0"/>
          </a:p>
        </p:txBody>
      </p:sp>
      <p:sp>
        <p:nvSpPr>
          <p:cNvPr id="5" name="TextBox 4"/>
          <p:cNvSpPr txBox="1"/>
          <p:nvPr/>
        </p:nvSpPr>
        <p:spPr>
          <a:xfrm>
            <a:off x="615849" y="1381101"/>
            <a:ext cx="8053311" cy="3416320"/>
          </a:xfrm>
          <a:prstGeom prst="rect">
            <a:avLst/>
          </a:prstGeom>
          <a:noFill/>
        </p:spPr>
        <p:txBody>
          <a:bodyPr wrap="square" rtlCol="0">
            <a:spAutoFit/>
          </a:bodyPr>
          <a:lstStyle/>
          <a:p>
            <a:r>
              <a:rPr lang="en-US" sz="3600" dirty="0">
                <a:solidFill>
                  <a:srgbClr val="FFFFFF"/>
                </a:solidFill>
              </a:rPr>
              <a:t>(Is 19:2)</a:t>
            </a:r>
          </a:p>
          <a:p>
            <a:r>
              <a:rPr lang="en-US" sz="3600" dirty="0" smtClean="0">
                <a:solidFill>
                  <a:srgbClr val="FFFFFF"/>
                </a:solidFill>
              </a:rPr>
              <a:t>“So </a:t>
            </a:r>
            <a:r>
              <a:rPr lang="en-US" sz="3600" dirty="0">
                <a:solidFill>
                  <a:srgbClr val="FFFFFF"/>
                </a:solidFill>
              </a:rPr>
              <a:t>I will incite Egyptians against Egyptians; And they will each fight against his brother and each against his neighbor, City against city and kingdom against kingdom.”</a:t>
            </a:r>
            <a:endParaRPr lang="en-US" sz="3600" dirty="0">
              <a:solidFill>
                <a:srgbClr val="FFFFFF"/>
              </a:solidFill>
              <a:effectLst>
                <a:glow rad="304800">
                  <a:schemeClr val="tx1">
                    <a:alpha val="78000"/>
                  </a:schemeClr>
                </a:glow>
              </a:effectLst>
            </a:endParaRPr>
          </a:p>
        </p:txBody>
      </p:sp>
    </p:spTree>
    <p:extLst>
      <p:ext uri="{BB962C8B-B14F-4D97-AF65-F5344CB8AC3E}">
        <p14:creationId xmlns:p14="http://schemas.microsoft.com/office/powerpoint/2010/main" val="2755265502"/>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“Day of the Lord”</a:t>
            </a:r>
            <a:endParaRPr lang="en-US" dirty="0"/>
          </a:p>
        </p:txBody>
      </p:sp>
      <p:sp>
        <p:nvSpPr>
          <p:cNvPr id="5" name="TextBox 4"/>
          <p:cNvSpPr txBox="1"/>
          <p:nvPr/>
        </p:nvSpPr>
        <p:spPr>
          <a:xfrm>
            <a:off x="633489" y="1751486"/>
            <a:ext cx="8053311" cy="2308324"/>
          </a:xfrm>
          <a:prstGeom prst="rect">
            <a:avLst/>
          </a:prstGeom>
          <a:noFill/>
        </p:spPr>
        <p:txBody>
          <a:bodyPr wrap="square" rtlCol="0">
            <a:spAutoFit/>
          </a:bodyPr>
          <a:lstStyle/>
          <a:p>
            <a:r>
              <a:rPr lang="en-US" sz="3600" dirty="0">
                <a:solidFill>
                  <a:srgbClr val="FFFFFF"/>
                </a:solidFill>
              </a:rPr>
              <a:t>(Is 13:6)</a:t>
            </a:r>
          </a:p>
          <a:p>
            <a:r>
              <a:rPr lang="en-US" sz="3600" dirty="0">
                <a:solidFill>
                  <a:srgbClr val="FFFFFF"/>
                </a:solidFill>
              </a:rPr>
              <a:t>“Wail, for the day of the LORD is near! It will come as destruction from the Almighty.”</a:t>
            </a:r>
            <a:endParaRPr lang="en-US" sz="3600" dirty="0">
              <a:solidFill>
                <a:srgbClr val="FFFFFF"/>
              </a:solidFill>
              <a:effectLst>
                <a:glow rad="304800">
                  <a:schemeClr val="tx1">
                    <a:alpha val="78000"/>
                  </a:schemeClr>
                </a:glow>
              </a:effectLst>
            </a:endParaRPr>
          </a:p>
        </p:txBody>
      </p:sp>
    </p:spTree>
    <p:extLst>
      <p:ext uri="{BB962C8B-B14F-4D97-AF65-F5344CB8AC3E}">
        <p14:creationId xmlns:p14="http://schemas.microsoft.com/office/powerpoint/2010/main" val="2864550508"/>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“Day of the Lord”</a:t>
            </a:r>
            <a:endParaRPr lang="en-US" dirty="0"/>
          </a:p>
        </p:txBody>
      </p:sp>
      <p:sp>
        <p:nvSpPr>
          <p:cNvPr id="5" name="TextBox 4"/>
          <p:cNvSpPr txBox="1"/>
          <p:nvPr/>
        </p:nvSpPr>
        <p:spPr>
          <a:xfrm>
            <a:off x="633489" y="1628027"/>
            <a:ext cx="8053311" cy="2862322"/>
          </a:xfrm>
          <a:prstGeom prst="rect">
            <a:avLst/>
          </a:prstGeom>
          <a:noFill/>
        </p:spPr>
        <p:txBody>
          <a:bodyPr wrap="square" rtlCol="0">
            <a:spAutoFit/>
          </a:bodyPr>
          <a:lstStyle/>
          <a:p>
            <a:r>
              <a:rPr lang="en-US" sz="3600" dirty="0">
                <a:solidFill>
                  <a:srgbClr val="FFFFFF"/>
                </a:solidFill>
              </a:rPr>
              <a:t>(Is 13:9)</a:t>
            </a:r>
          </a:p>
          <a:p>
            <a:r>
              <a:rPr lang="en-US" sz="3600" dirty="0">
                <a:solidFill>
                  <a:srgbClr val="FFFFFF"/>
                </a:solidFill>
              </a:rPr>
              <a:t>“Behold, the day of the LORD is coming, Cruel, with fury and burning anger, To make the land a desolation; And He will exterminate its sinners from it.”</a:t>
            </a:r>
            <a:endParaRPr lang="en-US" sz="3600" dirty="0">
              <a:solidFill>
                <a:srgbClr val="FFFFFF"/>
              </a:solidFill>
              <a:effectLst>
                <a:glow rad="304800">
                  <a:schemeClr val="tx1">
                    <a:alpha val="78000"/>
                  </a:schemeClr>
                </a:glow>
              </a:effectLst>
            </a:endParaRPr>
          </a:p>
        </p:txBody>
      </p:sp>
    </p:spTree>
    <p:extLst>
      <p:ext uri="{BB962C8B-B14F-4D97-AF65-F5344CB8AC3E}">
        <p14:creationId xmlns:p14="http://schemas.microsoft.com/office/powerpoint/2010/main" val="1787643800"/>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“Day of the Lord”</a:t>
            </a:r>
            <a:endParaRPr lang="en-US" dirty="0"/>
          </a:p>
        </p:txBody>
      </p:sp>
      <p:sp>
        <p:nvSpPr>
          <p:cNvPr id="5" name="TextBox 4"/>
          <p:cNvSpPr txBox="1"/>
          <p:nvPr/>
        </p:nvSpPr>
        <p:spPr>
          <a:xfrm>
            <a:off x="633489" y="1628027"/>
            <a:ext cx="8053311" cy="2308324"/>
          </a:xfrm>
          <a:prstGeom prst="rect">
            <a:avLst/>
          </a:prstGeom>
          <a:noFill/>
        </p:spPr>
        <p:txBody>
          <a:bodyPr wrap="square" rtlCol="0">
            <a:spAutoFit/>
          </a:bodyPr>
          <a:lstStyle/>
          <a:p>
            <a:r>
              <a:rPr lang="en-US" sz="3600" dirty="0">
                <a:solidFill>
                  <a:srgbClr val="FFFFFF"/>
                </a:solidFill>
              </a:rPr>
              <a:t>(Joel 1:15)</a:t>
            </a:r>
          </a:p>
          <a:p>
            <a:r>
              <a:rPr lang="en-US" sz="3600" dirty="0">
                <a:solidFill>
                  <a:srgbClr val="FFFFFF"/>
                </a:solidFill>
              </a:rPr>
              <a:t>“Alas for the day! For the day of the LORD is near, And it will come as destruction from the Almighty.”</a:t>
            </a:r>
            <a:endParaRPr lang="en-US" sz="3600" dirty="0">
              <a:solidFill>
                <a:srgbClr val="FFFFFF"/>
              </a:solidFill>
              <a:effectLst>
                <a:glow rad="304800">
                  <a:schemeClr val="tx1">
                    <a:alpha val="78000"/>
                  </a:schemeClr>
                </a:glow>
              </a:effectLst>
            </a:endParaRPr>
          </a:p>
        </p:txBody>
      </p:sp>
    </p:spTree>
    <p:extLst>
      <p:ext uri="{BB962C8B-B14F-4D97-AF65-F5344CB8AC3E}">
        <p14:creationId xmlns:p14="http://schemas.microsoft.com/office/powerpoint/2010/main" val="2015120586"/>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“Key”</a:t>
            </a:r>
            <a:endParaRPr lang="en-US" dirty="0"/>
          </a:p>
        </p:txBody>
      </p:sp>
      <p:sp>
        <p:nvSpPr>
          <p:cNvPr id="3" name="Content Placeholder 2"/>
          <p:cNvSpPr>
            <a:spLocks noGrp="1"/>
          </p:cNvSpPr>
          <p:nvPr>
            <p:ph idx="1"/>
          </p:nvPr>
        </p:nvSpPr>
        <p:spPr>
          <a:xfrm>
            <a:off x="457200" y="1200151"/>
            <a:ext cx="8229600" cy="3732725"/>
          </a:xfrm>
        </p:spPr>
        <p:txBody>
          <a:bodyPr>
            <a:normAutofit fontScale="92500"/>
          </a:bodyPr>
          <a:lstStyle/>
          <a:p>
            <a:r>
              <a:rPr lang="en-US" dirty="0" smtClean="0"/>
              <a:t>The verse to keep in mind is verse 34.</a:t>
            </a:r>
          </a:p>
          <a:p>
            <a:r>
              <a:rPr lang="en-US" dirty="0" smtClean="0"/>
              <a:t>This language is plain and a continuation of the context in chapter 23 (v. 36).</a:t>
            </a:r>
          </a:p>
          <a:p>
            <a:r>
              <a:rPr lang="en-US" dirty="0" smtClean="0"/>
              <a:t>This theme of a judgment on Jerusalem in the days of the present generation is not isolated to this context (Matt. 3:7-12; 21:33-46; </a:t>
            </a:r>
            <a:r>
              <a:rPr lang="en-US" dirty="0" err="1" smtClean="0"/>
              <a:t>Lk</a:t>
            </a:r>
            <a:r>
              <a:rPr lang="en-US" dirty="0" smtClean="0"/>
              <a:t>. 19:41-44; 21:20-28; 23:28-29; 1 Thess. 2:14-16).</a:t>
            </a:r>
            <a:endParaRPr lang="en-US" dirty="0"/>
          </a:p>
        </p:txBody>
      </p:sp>
    </p:spTree>
    <p:extLst>
      <p:ext uri="{BB962C8B-B14F-4D97-AF65-F5344CB8AC3E}">
        <p14:creationId xmlns:p14="http://schemas.microsoft.com/office/powerpoint/2010/main" val="2285699065"/>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“Day of the Lord”</a:t>
            </a:r>
            <a:endParaRPr lang="en-US" dirty="0"/>
          </a:p>
        </p:txBody>
      </p:sp>
      <p:sp>
        <p:nvSpPr>
          <p:cNvPr id="5" name="TextBox 4"/>
          <p:cNvSpPr txBox="1"/>
          <p:nvPr/>
        </p:nvSpPr>
        <p:spPr>
          <a:xfrm>
            <a:off x="633489" y="1257642"/>
            <a:ext cx="8053311" cy="3539431"/>
          </a:xfrm>
          <a:prstGeom prst="rect">
            <a:avLst/>
          </a:prstGeom>
          <a:noFill/>
        </p:spPr>
        <p:txBody>
          <a:bodyPr wrap="square" rtlCol="0">
            <a:spAutoFit/>
          </a:bodyPr>
          <a:lstStyle/>
          <a:p>
            <a:r>
              <a:rPr lang="en-US" sz="2800" dirty="0">
                <a:solidFill>
                  <a:srgbClr val="FFFFFF"/>
                </a:solidFill>
              </a:rPr>
              <a:t>(Is 65:8–9)</a:t>
            </a:r>
          </a:p>
          <a:p>
            <a:r>
              <a:rPr lang="en-US" sz="2800" dirty="0">
                <a:solidFill>
                  <a:srgbClr val="FFFFFF"/>
                </a:solidFill>
              </a:rPr>
              <a:t>“Thus says the LORD, “As the new wine is found in the cluster, And one says, ‘Do not destroy it, for there is benefit in it,’ So I will act on behalf of My servants In order not to destroy all of them. “I will bring forth offspring from Jacob, And an heir of My mountains from Judah; Even My chosen ones shall inherit it, And My servants will dwell there.”</a:t>
            </a:r>
            <a:endParaRPr lang="en-US" sz="2800" dirty="0">
              <a:solidFill>
                <a:srgbClr val="FFFFFF"/>
              </a:solidFill>
              <a:effectLst>
                <a:glow rad="304800">
                  <a:schemeClr val="tx1">
                    <a:alpha val="78000"/>
                  </a:schemeClr>
                </a:glow>
              </a:effectLst>
            </a:endParaRPr>
          </a:p>
        </p:txBody>
      </p:sp>
    </p:spTree>
    <p:extLst>
      <p:ext uri="{BB962C8B-B14F-4D97-AF65-F5344CB8AC3E}">
        <p14:creationId xmlns:p14="http://schemas.microsoft.com/office/powerpoint/2010/main" val="1103540552"/>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“Day of the Lord”</a:t>
            </a:r>
            <a:endParaRPr lang="en-US" dirty="0"/>
          </a:p>
        </p:txBody>
      </p:sp>
      <p:sp>
        <p:nvSpPr>
          <p:cNvPr id="5" name="TextBox 4"/>
          <p:cNvSpPr txBox="1"/>
          <p:nvPr/>
        </p:nvSpPr>
        <p:spPr>
          <a:xfrm>
            <a:off x="394581" y="1204436"/>
            <a:ext cx="8292219" cy="3539431"/>
          </a:xfrm>
          <a:prstGeom prst="rect">
            <a:avLst/>
          </a:prstGeom>
          <a:noFill/>
        </p:spPr>
        <p:txBody>
          <a:bodyPr wrap="square" rtlCol="0">
            <a:spAutoFit/>
          </a:bodyPr>
          <a:lstStyle/>
          <a:p>
            <a:r>
              <a:rPr lang="en-US" sz="2800" dirty="0">
                <a:solidFill>
                  <a:srgbClr val="FFFFFF"/>
                </a:solidFill>
              </a:rPr>
              <a:t>(Is 13:1)</a:t>
            </a:r>
          </a:p>
          <a:p>
            <a:r>
              <a:rPr lang="en-US" sz="2800" dirty="0">
                <a:solidFill>
                  <a:srgbClr val="FFFFFF"/>
                </a:solidFill>
              </a:rPr>
              <a:t>“The oracle concerning Babylon which Isaiah the son of </a:t>
            </a:r>
            <a:r>
              <a:rPr lang="en-US" sz="2800" dirty="0" err="1">
                <a:solidFill>
                  <a:srgbClr val="FFFFFF"/>
                </a:solidFill>
              </a:rPr>
              <a:t>Amoz</a:t>
            </a:r>
            <a:r>
              <a:rPr lang="en-US" sz="2800" dirty="0">
                <a:solidFill>
                  <a:srgbClr val="FFFFFF"/>
                </a:solidFill>
              </a:rPr>
              <a:t> saw.</a:t>
            </a:r>
            <a:r>
              <a:rPr lang="en-US" sz="2800" dirty="0" smtClean="0">
                <a:solidFill>
                  <a:srgbClr val="FFFFFF"/>
                </a:solidFill>
              </a:rPr>
              <a:t>”</a:t>
            </a:r>
          </a:p>
          <a:p>
            <a:endParaRPr lang="en-US" sz="2800" dirty="0">
              <a:solidFill>
                <a:srgbClr val="FFFFFF"/>
              </a:solidFill>
              <a:effectLst>
                <a:glow rad="304800">
                  <a:schemeClr val="tx1">
                    <a:alpha val="78000"/>
                  </a:schemeClr>
                </a:glow>
              </a:effectLst>
            </a:endParaRPr>
          </a:p>
          <a:p>
            <a:r>
              <a:rPr lang="en-US" sz="2800" dirty="0">
                <a:solidFill>
                  <a:srgbClr val="FFFFFF"/>
                </a:solidFill>
              </a:rPr>
              <a:t>(Is 13:9)</a:t>
            </a:r>
          </a:p>
          <a:p>
            <a:r>
              <a:rPr lang="en-US" sz="2800" dirty="0" smtClean="0">
                <a:solidFill>
                  <a:srgbClr val="FFFFFF"/>
                </a:solidFill>
              </a:rPr>
              <a:t>“Behold, the day of the LORD is coming, Cruel, with fury and burning anger, To make the land a desolation; And He will exterminate its sinners from it.”</a:t>
            </a:r>
            <a:endParaRPr lang="en-US" sz="2800" dirty="0">
              <a:solidFill>
                <a:srgbClr val="FFFFFF"/>
              </a:solidFill>
              <a:effectLst>
                <a:glow rad="304800">
                  <a:schemeClr val="tx1">
                    <a:alpha val="78000"/>
                  </a:schemeClr>
                </a:glow>
              </a:effectLst>
            </a:endParaRPr>
          </a:p>
        </p:txBody>
      </p:sp>
    </p:spTree>
    <p:extLst>
      <p:ext uri="{BB962C8B-B14F-4D97-AF65-F5344CB8AC3E}">
        <p14:creationId xmlns:p14="http://schemas.microsoft.com/office/powerpoint/2010/main" val="3791973054"/>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“Day of the Lord”</a:t>
            </a:r>
            <a:endParaRPr lang="en-US" dirty="0"/>
          </a:p>
        </p:txBody>
      </p:sp>
      <p:sp>
        <p:nvSpPr>
          <p:cNvPr id="5" name="TextBox 4"/>
          <p:cNvSpPr txBox="1"/>
          <p:nvPr/>
        </p:nvSpPr>
        <p:spPr>
          <a:xfrm>
            <a:off x="394581" y="1204436"/>
            <a:ext cx="8292219" cy="3816429"/>
          </a:xfrm>
          <a:prstGeom prst="rect">
            <a:avLst/>
          </a:prstGeom>
          <a:noFill/>
        </p:spPr>
        <p:txBody>
          <a:bodyPr wrap="square" rtlCol="0">
            <a:spAutoFit/>
          </a:bodyPr>
          <a:lstStyle/>
          <a:p>
            <a:r>
              <a:rPr lang="en-US" sz="2200" dirty="0">
                <a:solidFill>
                  <a:srgbClr val="FFFFFF"/>
                </a:solidFill>
              </a:rPr>
              <a:t>(</a:t>
            </a:r>
            <a:r>
              <a:rPr lang="en-US" sz="2200" dirty="0" err="1">
                <a:solidFill>
                  <a:srgbClr val="FFFFFF"/>
                </a:solidFill>
              </a:rPr>
              <a:t>Jer</a:t>
            </a:r>
            <a:r>
              <a:rPr lang="en-US" sz="2200" dirty="0">
                <a:solidFill>
                  <a:srgbClr val="FFFFFF"/>
                </a:solidFill>
              </a:rPr>
              <a:t> 46:8–10)</a:t>
            </a:r>
          </a:p>
          <a:p>
            <a:r>
              <a:rPr lang="en-US" sz="2200" dirty="0">
                <a:solidFill>
                  <a:srgbClr val="FFFFFF"/>
                </a:solidFill>
              </a:rPr>
              <a:t>“Egypt rises like the Nile, Even like the rivers whose waters surge about; And He has said, “I will rise and cover that land; I will surely destroy the city and its inhabitants.” Go up, you horses, and drive madly, you chariots, That the mighty men may march forward: Ethiopia and Put, that handle the shield, And the </a:t>
            </a:r>
            <a:r>
              <a:rPr lang="en-US" sz="2200" dirty="0" err="1">
                <a:solidFill>
                  <a:srgbClr val="FFFFFF"/>
                </a:solidFill>
              </a:rPr>
              <a:t>Lydians</a:t>
            </a:r>
            <a:r>
              <a:rPr lang="en-US" sz="2200" dirty="0">
                <a:solidFill>
                  <a:srgbClr val="FFFFFF"/>
                </a:solidFill>
              </a:rPr>
              <a:t>, that handle and bend the bow. For that day belongs to the Lord GOD of hosts, A day of vengeance, so as to avenge Himself on His foes; And the sword will devour and be satiated And drink its fill of their blood; For there will be a slaughter for the Lord GOD of hosts, In the land of the north by the river Euphrates.”</a:t>
            </a:r>
            <a:endParaRPr lang="en-US" sz="2200" dirty="0">
              <a:solidFill>
                <a:srgbClr val="FFFFFF"/>
              </a:solidFill>
              <a:effectLst>
                <a:glow rad="304800">
                  <a:schemeClr val="tx1">
                    <a:alpha val="78000"/>
                  </a:schemeClr>
                </a:glow>
              </a:effectLst>
            </a:endParaRPr>
          </a:p>
        </p:txBody>
      </p:sp>
    </p:spTree>
    <p:extLst>
      <p:ext uri="{BB962C8B-B14F-4D97-AF65-F5344CB8AC3E}">
        <p14:creationId xmlns:p14="http://schemas.microsoft.com/office/powerpoint/2010/main" val="4161720019"/>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“Day of the Lord”</a:t>
            </a:r>
            <a:endParaRPr lang="en-US" dirty="0"/>
          </a:p>
        </p:txBody>
      </p:sp>
      <p:sp>
        <p:nvSpPr>
          <p:cNvPr id="5" name="TextBox 4"/>
          <p:cNvSpPr txBox="1"/>
          <p:nvPr/>
        </p:nvSpPr>
        <p:spPr>
          <a:xfrm>
            <a:off x="394581" y="1204436"/>
            <a:ext cx="8292219" cy="2862322"/>
          </a:xfrm>
          <a:prstGeom prst="rect">
            <a:avLst/>
          </a:prstGeom>
          <a:noFill/>
        </p:spPr>
        <p:txBody>
          <a:bodyPr wrap="square" rtlCol="0">
            <a:spAutoFit/>
          </a:bodyPr>
          <a:lstStyle/>
          <a:p>
            <a:r>
              <a:rPr lang="en-US" sz="3600" dirty="0">
                <a:solidFill>
                  <a:srgbClr val="FFFFFF"/>
                </a:solidFill>
              </a:rPr>
              <a:t>(</a:t>
            </a:r>
            <a:r>
              <a:rPr lang="en-US" sz="3600" dirty="0" err="1" smtClean="0">
                <a:solidFill>
                  <a:srgbClr val="FFFFFF"/>
                </a:solidFill>
              </a:rPr>
              <a:t>Obad</a:t>
            </a:r>
            <a:r>
              <a:rPr lang="en-US" sz="3600" dirty="0" smtClean="0">
                <a:solidFill>
                  <a:srgbClr val="FFFFFF"/>
                </a:solidFill>
              </a:rPr>
              <a:t> 15</a:t>
            </a:r>
            <a:r>
              <a:rPr lang="en-US" sz="3600" dirty="0">
                <a:solidFill>
                  <a:srgbClr val="FFFFFF"/>
                </a:solidFill>
              </a:rPr>
              <a:t>)</a:t>
            </a:r>
          </a:p>
          <a:p>
            <a:r>
              <a:rPr lang="en-US" sz="3600" dirty="0" smtClean="0">
                <a:solidFill>
                  <a:srgbClr val="FFFFFF"/>
                </a:solidFill>
              </a:rPr>
              <a:t>“For </a:t>
            </a:r>
            <a:r>
              <a:rPr lang="en-US" sz="3600" dirty="0">
                <a:solidFill>
                  <a:srgbClr val="FFFFFF"/>
                </a:solidFill>
              </a:rPr>
              <a:t>the day of the LORD draws near on all the nations. As you have done, it will be done to you. Your dealings will return on your own head.”</a:t>
            </a:r>
            <a:endParaRPr lang="en-US" sz="3600" dirty="0">
              <a:solidFill>
                <a:srgbClr val="FFFFFF"/>
              </a:solidFill>
              <a:effectLst>
                <a:glow rad="304800">
                  <a:schemeClr val="tx1">
                    <a:alpha val="78000"/>
                  </a:schemeClr>
                </a:glow>
              </a:effectLst>
            </a:endParaRPr>
          </a:p>
        </p:txBody>
      </p:sp>
    </p:spTree>
    <p:extLst>
      <p:ext uri="{BB962C8B-B14F-4D97-AF65-F5344CB8AC3E}">
        <p14:creationId xmlns:p14="http://schemas.microsoft.com/office/powerpoint/2010/main" val="304995106"/>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“Day of the Lord”</a:t>
            </a:r>
            <a:endParaRPr lang="en-US" dirty="0"/>
          </a:p>
        </p:txBody>
      </p:sp>
      <p:sp>
        <p:nvSpPr>
          <p:cNvPr id="5" name="TextBox 4"/>
          <p:cNvSpPr txBox="1"/>
          <p:nvPr/>
        </p:nvSpPr>
        <p:spPr>
          <a:xfrm>
            <a:off x="394581" y="1063229"/>
            <a:ext cx="8531127" cy="3539431"/>
          </a:xfrm>
          <a:prstGeom prst="rect">
            <a:avLst/>
          </a:prstGeom>
          <a:noFill/>
        </p:spPr>
        <p:txBody>
          <a:bodyPr wrap="square" rtlCol="0">
            <a:spAutoFit/>
          </a:bodyPr>
          <a:lstStyle/>
          <a:p>
            <a:r>
              <a:rPr lang="en-US" sz="2800" dirty="0">
                <a:solidFill>
                  <a:srgbClr val="FFFFFF"/>
                </a:solidFill>
              </a:rPr>
              <a:t>(Amos 5:1)</a:t>
            </a:r>
          </a:p>
          <a:p>
            <a:r>
              <a:rPr lang="en-US" sz="2800" dirty="0">
                <a:solidFill>
                  <a:srgbClr val="FFFFFF"/>
                </a:solidFill>
              </a:rPr>
              <a:t>“Hear this word which I take up for you as a dirge, O house of Israel:</a:t>
            </a:r>
            <a:r>
              <a:rPr lang="en-US" sz="2800" dirty="0" smtClean="0">
                <a:solidFill>
                  <a:srgbClr val="FFFFFF"/>
                </a:solidFill>
              </a:rPr>
              <a:t>”</a:t>
            </a:r>
          </a:p>
          <a:p>
            <a:endParaRPr lang="en-US" sz="2800" dirty="0">
              <a:solidFill>
                <a:srgbClr val="FFFFFF"/>
              </a:solidFill>
              <a:effectLst>
                <a:glow rad="304800">
                  <a:schemeClr val="tx1">
                    <a:alpha val="78000"/>
                  </a:schemeClr>
                </a:glow>
              </a:effectLst>
            </a:endParaRPr>
          </a:p>
          <a:p>
            <a:r>
              <a:rPr lang="es-ES_tradnl" sz="2800" dirty="0">
                <a:solidFill>
                  <a:srgbClr val="FFFFFF"/>
                </a:solidFill>
              </a:rPr>
              <a:t>(Amos 5:18)</a:t>
            </a:r>
          </a:p>
          <a:p>
            <a:r>
              <a:rPr lang="es-ES_tradnl" sz="2800" dirty="0" smtClean="0">
                <a:solidFill>
                  <a:srgbClr val="FFFFFF"/>
                </a:solidFill>
              </a:rPr>
              <a:t>“Alas, </a:t>
            </a:r>
            <a:r>
              <a:rPr lang="es-ES_tradnl" sz="2800" dirty="0" err="1" smtClean="0">
                <a:solidFill>
                  <a:srgbClr val="FFFFFF"/>
                </a:solidFill>
              </a:rPr>
              <a:t>you</a:t>
            </a:r>
            <a:r>
              <a:rPr lang="es-ES_tradnl" sz="2800" dirty="0" smtClean="0">
                <a:solidFill>
                  <a:srgbClr val="FFFFFF"/>
                </a:solidFill>
              </a:rPr>
              <a:t> </a:t>
            </a:r>
            <a:r>
              <a:rPr lang="es-ES_tradnl" sz="2800" dirty="0" err="1" smtClean="0">
                <a:solidFill>
                  <a:srgbClr val="FFFFFF"/>
                </a:solidFill>
              </a:rPr>
              <a:t>who</a:t>
            </a:r>
            <a:r>
              <a:rPr lang="es-ES_tradnl" sz="2800" dirty="0" smtClean="0">
                <a:solidFill>
                  <a:srgbClr val="FFFFFF"/>
                </a:solidFill>
              </a:rPr>
              <a:t> are </a:t>
            </a:r>
            <a:r>
              <a:rPr lang="es-ES_tradnl" sz="2800" dirty="0" err="1" smtClean="0">
                <a:solidFill>
                  <a:srgbClr val="FFFFFF"/>
                </a:solidFill>
              </a:rPr>
              <a:t>longing</a:t>
            </a:r>
            <a:r>
              <a:rPr lang="es-ES_tradnl" sz="2800" dirty="0" smtClean="0">
                <a:solidFill>
                  <a:srgbClr val="FFFFFF"/>
                </a:solidFill>
              </a:rPr>
              <a:t> </a:t>
            </a:r>
            <a:r>
              <a:rPr lang="es-ES_tradnl" sz="2800" dirty="0" err="1" smtClean="0">
                <a:solidFill>
                  <a:srgbClr val="FFFFFF"/>
                </a:solidFill>
              </a:rPr>
              <a:t>for</a:t>
            </a:r>
            <a:r>
              <a:rPr lang="es-ES_tradnl" sz="2800" dirty="0" smtClean="0">
                <a:solidFill>
                  <a:srgbClr val="FFFFFF"/>
                </a:solidFill>
              </a:rPr>
              <a:t> </a:t>
            </a:r>
            <a:r>
              <a:rPr lang="es-ES_tradnl" sz="2800" dirty="0" err="1" smtClean="0">
                <a:solidFill>
                  <a:srgbClr val="FFFFFF"/>
                </a:solidFill>
              </a:rPr>
              <a:t>the</a:t>
            </a:r>
            <a:r>
              <a:rPr lang="es-ES_tradnl" sz="2800" dirty="0" smtClean="0">
                <a:solidFill>
                  <a:srgbClr val="FFFFFF"/>
                </a:solidFill>
              </a:rPr>
              <a:t> </a:t>
            </a:r>
            <a:r>
              <a:rPr lang="es-ES_tradnl" sz="2800" dirty="0" err="1" smtClean="0">
                <a:solidFill>
                  <a:srgbClr val="FFFFFF"/>
                </a:solidFill>
              </a:rPr>
              <a:t>day</a:t>
            </a:r>
            <a:r>
              <a:rPr lang="es-ES_tradnl" sz="2800" dirty="0" smtClean="0">
                <a:solidFill>
                  <a:srgbClr val="FFFFFF"/>
                </a:solidFill>
              </a:rPr>
              <a:t> of </a:t>
            </a:r>
            <a:r>
              <a:rPr lang="es-ES_tradnl" sz="2800" dirty="0" err="1" smtClean="0">
                <a:solidFill>
                  <a:srgbClr val="FFFFFF"/>
                </a:solidFill>
              </a:rPr>
              <a:t>the</a:t>
            </a:r>
            <a:r>
              <a:rPr lang="es-ES_tradnl" sz="2800" dirty="0" smtClean="0">
                <a:solidFill>
                  <a:srgbClr val="FFFFFF"/>
                </a:solidFill>
              </a:rPr>
              <a:t> LORD, </a:t>
            </a:r>
            <a:r>
              <a:rPr lang="es-ES_tradnl" sz="2800" dirty="0" err="1" smtClean="0">
                <a:solidFill>
                  <a:srgbClr val="FFFFFF"/>
                </a:solidFill>
              </a:rPr>
              <a:t>For</a:t>
            </a:r>
            <a:r>
              <a:rPr lang="es-ES_tradnl" sz="2800" dirty="0" smtClean="0">
                <a:solidFill>
                  <a:srgbClr val="FFFFFF"/>
                </a:solidFill>
              </a:rPr>
              <a:t> </a:t>
            </a:r>
            <a:r>
              <a:rPr lang="es-ES_tradnl" sz="2800" dirty="0" err="1" smtClean="0">
                <a:solidFill>
                  <a:srgbClr val="FFFFFF"/>
                </a:solidFill>
              </a:rPr>
              <a:t>what</a:t>
            </a:r>
            <a:r>
              <a:rPr lang="es-ES_tradnl" sz="2800" dirty="0" smtClean="0">
                <a:solidFill>
                  <a:srgbClr val="FFFFFF"/>
                </a:solidFill>
              </a:rPr>
              <a:t> </a:t>
            </a:r>
            <a:r>
              <a:rPr lang="es-ES_tradnl" sz="2800" dirty="0" err="1" smtClean="0">
                <a:solidFill>
                  <a:srgbClr val="FFFFFF"/>
                </a:solidFill>
              </a:rPr>
              <a:t>purpose</a:t>
            </a:r>
            <a:r>
              <a:rPr lang="es-ES_tradnl" sz="2800" i="1" dirty="0" smtClean="0">
                <a:solidFill>
                  <a:srgbClr val="FFFFFF"/>
                </a:solidFill>
              </a:rPr>
              <a:t> </a:t>
            </a:r>
            <a:r>
              <a:rPr lang="es-ES_tradnl" sz="2800" i="1" dirty="0" err="1" smtClean="0">
                <a:solidFill>
                  <a:srgbClr val="FFFFFF"/>
                </a:solidFill>
              </a:rPr>
              <a:t>will</a:t>
            </a:r>
            <a:r>
              <a:rPr lang="es-ES_tradnl" sz="2800" dirty="0" smtClean="0">
                <a:solidFill>
                  <a:srgbClr val="FFFFFF"/>
                </a:solidFill>
              </a:rPr>
              <a:t> </a:t>
            </a:r>
            <a:r>
              <a:rPr lang="es-ES_tradnl" sz="2800" dirty="0" err="1" smtClean="0">
                <a:solidFill>
                  <a:srgbClr val="FFFFFF"/>
                </a:solidFill>
              </a:rPr>
              <a:t>the</a:t>
            </a:r>
            <a:r>
              <a:rPr lang="es-ES_tradnl" sz="2800" dirty="0" smtClean="0">
                <a:solidFill>
                  <a:srgbClr val="FFFFFF"/>
                </a:solidFill>
              </a:rPr>
              <a:t> </a:t>
            </a:r>
            <a:r>
              <a:rPr lang="es-ES_tradnl" sz="2800" dirty="0" err="1" smtClean="0">
                <a:solidFill>
                  <a:srgbClr val="FFFFFF"/>
                </a:solidFill>
              </a:rPr>
              <a:t>day</a:t>
            </a:r>
            <a:r>
              <a:rPr lang="es-ES_tradnl" sz="2800" dirty="0" smtClean="0">
                <a:solidFill>
                  <a:srgbClr val="FFFFFF"/>
                </a:solidFill>
              </a:rPr>
              <a:t> of </a:t>
            </a:r>
            <a:r>
              <a:rPr lang="es-ES_tradnl" sz="2800" dirty="0" err="1" smtClean="0">
                <a:solidFill>
                  <a:srgbClr val="FFFFFF"/>
                </a:solidFill>
              </a:rPr>
              <a:t>the</a:t>
            </a:r>
            <a:r>
              <a:rPr lang="es-ES_tradnl" sz="2800" dirty="0" smtClean="0">
                <a:solidFill>
                  <a:srgbClr val="FFFFFF"/>
                </a:solidFill>
              </a:rPr>
              <a:t> LORD</a:t>
            </a:r>
            <a:r>
              <a:rPr lang="es-ES_tradnl" sz="2800" i="1" dirty="0" smtClean="0">
                <a:solidFill>
                  <a:srgbClr val="FFFFFF"/>
                </a:solidFill>
              </a:rPr>
              <a:t> be</a:t>
            </a:r>
            <a:r>
              <a:rPr lang="es-ES_tradnl" sz="2800" dirty="0" smtClean="0">
                <a:solidFill>
                  <a:srgbClr val="FFFFFF"/>
                </a:solidFill>
              </a:rPr>
              <a:t> </a:t>
            </a:r>
            <a:r>
              <a:rPr lang="es-ES_tradnl" sz="2800" dirty="0" err="1" smtClean="0">
                <a:solidFill>
                  <a:srgbClr val="FFFFFF"/>
                </a:solidFill>
              </a:rPr>
              <a:t>to</a:t>
            </a:r>
            <a:r>
              <a:rPr lang="es-ES_tradnl" sz="2800" dirty="0" smtClean="0">
                <a:solidFill>
                  <a:srgbClr val="FFFFFF"/>
                </a:solidFill>
              </a:rPr>
              <a:t> </a:t>
            </a:r>
            <a:r>
              <a:rPr lang="es-ES_tradnl" sz="2800" dirty="0" err="1" smtClean="0">
                <a:solidFill>
                  <a:srgbClr val="FFFFFF"/>
                </a:solidFill>
              </a:rPr>
              <a:t>you</a:t>
            </a:r>
            <a:r>
              <a:rPr lang="es-ES_tradnl" sz="2800" dirty="0" smtClean="0">
                <a:solidFill>
                  <a:srgbClr val="FFFFFF"/>
                </a:solidFill>
              </a:rPr>
              <a:t>? </a:t>
            </a:r>
            <a:r>
              <a:rPr lang="es-ES_tradnl" sz="2800" dirty="0" err="1" smtClean="0">
                <a:solidFill>
                  <a:srgbClr val="FFFFFF"/>
                </a:solidFill>
              </a:rPr>
              <a:t>It</a:t>
            </a:r>
            <a:r>
              <a:rPr lang="es-ES_tradnl" sz="2800" dirty="0" smtClean="0">
                <a:solidFill>
                  <a:srgbClr val="FFFFFF"/>
                </a:solidFill>
              </a:rPr>
              <a:t> </a:t>
            </a:r>
            <a:r>
              <a:rPr lang="es-ES_tradnl" sz="2800" i="1" dirty="0" err="1" smtClean="0">
                <a:solidFill>
                  <a:srgbClr val="FFFFFF"/>
                </a:solidFill>
              </a:rPr>
              <a:t>will</a:t>
            </a:r>
            <a:r>
              <a:rPr lang="es-ES_tradnl" sz="2800" i="1" dirty="0" smtClean="0">
                <a:solidFill>
                  <a:srgbClr val="FFFFFF"/>
                </a:solidFill>
              </a:rPr>
              <a:t> be </a:t>
            </a:r>
            <a:r>
              <a:rPr lang="es-ES_tradnl" sz="2800" dirty="0" err="1" smtClean="0">
                <a:solidFill>
                  <a:srgbClr val="FFFFFF"/>
                </a:solidFill>
              </a:rPr>
              <a:t>darkness</a:t>
            </a:r>
            <a:r>
              <a:rPr lang="es-ES_tradnl" sz="2800" dirty="0" smtClean="0">
                <a:solidFill>
                  <a:srgbClr val="FFFFFF"/>
                </a:solidFill>
              </a:rPr>
              <a:t> and </a:t>
            </a:r>
            <a:r>
              <a:rPr lang="es-ES_tradnl" sz="2800" dirty="0" err="1" smtClean="0">
                <a:solidFill>
                  <a:srgbClr val="FFFFFF"/>
                </a:solidFill>
              </a:rPr>
              <a:t>not</a:t>
            </a:r>
            <a:r>
              <a:rPr lang="es-ES_tradnl" sz="2800" dirty="0" smtClean="0">
                <a:solidFill>
                  <a:srgbClr val="FFFFFF"/>
                </a:solidFill>
              </a:rPr>
              <a:t> light;”</a:t>
            </a:r>
            <a:endParaRPr lang="en-US" sz="2800" dirty="0">
              <a:solidFill>
                <a:srgbClr val="FFFFFF"/>
              </a:solidFill>
              <a:effectLst>
                <a:glow rad="304800">
                  <a:schemeClr val="tx1">
                    <a:alpha val="78000"/>
                  </a:schemeClr>
                </a:glow>
              </a:effectLst>
            </a:endParaRPr>
          </a:p>
        </p:txBody>
      </p:sp>
    </p:spTree>
    <p:extLst>
      <p:ext uri="{BB962C8B-B14F-4D97-AF65-F5344CB8AC3E}">
        <p14:creationId xmlns:p14="http://schemas.microsoft.com/office/powerpoint/2010/main" val="1976714471"/>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“Day of the Lord”</a:t>
            </a:r>
            <a:endParaRPr lang="en-US" dirty="0"/>
          </a:p>
        </p:txBody>
      </p:sp>
      <p:sp>
        <p:nvSpPr>
          <p:cNvPr id="5" name="TextBox 4"/>
          <p:cNvSpPr txBox="1"/>
          <p:nvPr/>
        </p:nvSpPr>
        <p:spPr>
          <a:xfrm>
            <a:off x="394581" y="1221970"/>
            <a:ext cx="8531127" cy="3170099"/>
          </a:xfrm>
          <a:prstGeom prst="rect">
            <a:avLst/>
          </a:prstGeom>
          <a:noFill/>
        </p:spPr>
        <p:txBody>
          <a:bodyPr wrap="square" rtlCol="0">
            <a:spAutoFit/>
          </a:bodyPr>
          <a:lstStyle/>
          <a:p>
            <a:r>
              <a:rPr lang="en-US" sz="2000" dirty="0">
                <a:solidFill>
                  <a:srgbClr val="FFFFFF"/>
                </a:solidFill>
              </a:rPr>
              <a:t>(Joel 2:1)</a:t>
            </a:r>
          </a:p>
          <a:p>
            <a:r>
              <a:rPr lang="en-US" sz="2000" dirty="0">
                <a:solidFill>
                  <a:srgbClr val="FFFFFF"/>
                </a:solidFill>
              </a:rPr>
              <a:t>“Blow a trumpet in Zion, And sound an alarm on My holy mountain! Let all the inhabitants of the land tremble, For the day of the LORD is coming; Surely it is near,</a:t>
            </a:r>
            <a:r>
              <a:rPr lang="en-US" sz="2000" dirty="0" smtClean="0">
                <a:solidFill>
                  <a:srgbClr val="FFFFFF"/>
                </a:solidFill>
              </a:rPr>
              <a:t>”</a:t>
            </a:r>
          </a:p>
          <a:p>
            <a:endParaRPr lang="en-US" sz="2000" dirty="0">
              <a:solidFill>
                <a:srgbClr val="FFFFFF"/>
              </a:solidFill>
              <a:effectLst>
                <a:glow rad="304800">
                  <a:schemeClr val="tx1">
                    <a:alpha val="78000"/>
                  </a:schemeClr>
                </a:glow>
              </a:effectLst>
            </a:endParaRPr>
          </a:p>
          <a:p>
            <a:r>
              <a:rPr lang="nl-NL" sz="2000" dirty="0">
                <a:solidFill>
                  <a:srgbClr val="FFFFFF"/>
                </a:solidFill>
              </a:rPr>
              <a:t>(Joel 2:12–13)</a:t>
            </a:r>
          </a:p>
          <a:p>
            <a:r>
              <a:rPr lang="nl-NL" sz="2000" dirty="0" smtClean="0">
                <a:solidFill>
                  <a:srgbClr val="FFFFFF"/>
                </a:solidFill>
              </a:rPr>
              <a:t>“</a:t>
            </a:r>
            <a:r>
              <a:rPr lang="nl-NL" sz="2000" dirty="0" err="1" smtClean="0">
                <a:solidFill>
                  <a:srgbClr val="FFFFFF"/>
                </a:solidFill>
              </a:rPr>
              <a:t>Yet</a:t>
            </a:r>
            <a:r>
              <a:rPr lang="nl-NL" sz="2000" dirty="0" smtClean="0">
                <a:solidFill>
                  <a:srgbClr val="FFFFFF"/>
                </a:solidFill>
              </a:rPr>
              <a:t> even </a:t>
            </a:r>
            <a:r>
              <a:rPr lang="nl-NL" sz="2000" dirty="0" err="1" smtClean="0">
                <a:solidFill>
                  <a:srgbClr val="FFFFFF"/>
                </a:solidFill>
              </a:rPr>
              <a:t>now</a:t>
            </a:r>
            <a:r>
              <a:rPr lang="nl-NL" sz="2000" dirty="0" smtClean="0">
                <a:solidFill>
                  <a:srgbClr val="FFFFFF"/>
                </a:solidFill>
              </a:rPr>
              <a:t>,” </a:t>
            </a:r>
            <a:r>
              <a:rPr lang="nl-NL" sz="2000" dirty="0" err="1" smtClean="0">
                <a:solidFill>
                  <a:srgbClr val="FFFFFF"/>
                </a:solidFill>
              </a:rPr>
              <a:t>declares</a:t>
            </a:r>
            <a:r>
              <a:rPr lang="nl-NL" sz="2000" dirty="0" smtClean="0">
                <a:solidFill>
                  <a:srgbClr val="FFFFFF"/>
                </a:solidFill>
              </a:rPr>
              <a:t> the LORD, “Return </a:t>
            </a:r>
            <a:r>
              <a:rPr lang="nl-NL" sz="2000" dirty="0" err="1" smtClean="0">
                <a:solidFill>
                  <a:srgbClr val="FFFFFF"/>
                </a:solidFill>
              </a:rPr>
              <a:t>to</a:t>
            </a:r>
            <a:r>
              <a:rPr lang="nl-NL" sz="2000" dirty="0" smtClean="0">
                <a:solidFill>
                  <a:srgbClr val="FFFFFF"/>
                </a:solidFill>
              </a:rPr>
              <a:t> Me </a:t>
            </a:r>
            <a:r>
              <a:rPr lang="nl-NL" sz="2000" dirty="0" err="1" smtClean="0">
                <a:solidFill>
                  <a:srgbClr val="FFFFFF"/>
                </a:solidFill>
              </a:rPr>
              <a:t>with</a:t>
            </a:r>
            <a:r>
              <a:rPr lang="nl-NL" sz="2000" dirty="0" smtClean="0">
                <a:solidFill>
                  <a:srgbClr val="FFFFFF"/>
                </a:solidFill>
              </a:rPr>
              <a:t> </a:t>
            </a:r>
            <a:r>
              <a:rPr lang="nl-NL" sz="2000" dirty="0" err="1" smtClean="0">
                <a:solidFill>
                  <a:srgbClr val="FFFFFF"/>
                </a:solidFill>
              </a:rPr>
              <a:t>all</a:t>
            </a:r>
            <a:r>
              <a:rPr lang="nl-NL" sz="2000" dirty="0" smtClean="0">
                <a:solidFill>
                  <a:srgbClr val="FFFFFF"/>
                </a:solidFill>
              </a:rPr>
              <a:t> </a:t>
            </a:r>
            <a:r>
              <a:rPr lang="nl-NL" sz="2000" dirty="0" err="1" smtClean="0">
                <a:solidFill>
                  <a:srgbClr val="FFFFFF"/>
                </a:solidFill>
              </a:rPr>
              <a:t>your</a:t>
            </a:r>
            <a:r>
              <a:rPr lang="nl-NL" sz="2000" dirty="0" smtClean="0">
                <a:solidFill>
                  <a:srgbClr val="FFFFFF"/>
                </a:solidFill>
              </a:rPr>
              <a:t> </a:t>
            </a:r>
            <a:r>
              <a:rPr lang="nl-NL" sz="2000" dirty="0" err="1" smtClean="0">
                <a:solidFill>
                  <a:srgbClr val="FFFFFF"/>
                </a:solidFill>
              </a:rPr>
              <a:t>heart</a:t>
            </a:r>
            <a:r>
              <a:rPr lang="nl-NL" sz="2000" dirty="0" smtClean="0">
                <a:solidFill>
                  <a:srgbClr val="FFFFFF"/>
                </a:solidFill>
              </a:rPr>
              <a:t>, </a:t>
            </a:r>
            <a:r>
              <a:rPr lang="nl-NL" sz="2000" dirty="0" err="1" smtClean="0">
                <a:solidFill>
                  <a:srgbClr val="FFFFFF"/>
                </a:solidFill>
              </a:rPr>
              <a:t>And</a:t>
            </a:r>
            <a:r>
              <a:rPr lang="nl-NL" sz="2000" dirty="0" smtClean="0">
                <a:solidFill>
                  <a:srgbClr val="FFFFFF"/>
                </a:solidFill>
              </a:rPr>
              <a:t> </a:t>
            </a:r>
            <a:r>
              <a:rPr lang="nl-NL" sz="2000" dirty="0" err="1" smtClean="0">
                <a:solidFill>
                  <a:srgbClr val="FFFFFF"/>
                </a:solidFill>
              </a:rPr>
              <a:t>with</a:t>
            </a:r>
            <a:r>
              <a:rPr lang="nl-NL" sz="2000" dirty="0" smtClean="0">
                <a:solidFill>
                  <a:srgbClr val="FFFFFF"/>
                </a:solidFill>
              </a:rPr>
              <a:t> </a:t>
            </a:r>
            <a:r>
              <a:rPr lang="nl-NL" sz="2000" dirty="0" err="1" smtClean="0">
                <a:solidFill>
                  <a:srgbClr val="FFFFFF"/>
                </a:solidFill>
              </a:rPr>
              <a:t>fasting</a:t>
            </a:r>
            <a:r>
              <a:rPr lang="nl-NL" sz="2000" dirty="0" smtClean="0">
                <a:solidFill>
                  <a:srgbClr val="FFFFFF"/>
                </a:solidFill>
              </a:rPr>
              <a:t>, </a:t>
            </a:r>
            <a:r>
              <a:rPr lang="nl-NL" sz="2000" dirty="0" err="1" smtClean="0">
                <a:solidFill>
                  <a:srgbClr val="FFFFFF"/>
                </a:solidFill>
              </a:rPr>
              <a:t>weeping</a:t>
            </a:r>
            <a:r>
              <a:rPr lang="nl-NL" sz="2000" dirty="0" smtClean="0">
                <a:solidFill>
                  <a:srgbClr val="FFFFFF"/>
                </a:solidFill>
              </a:rPr>
              <a:t> </a:t>
            </a:r>
            <a:r>
              <a:rPr lang="nl-NL" sz="2000" dirty="0" err="1" smtClean="0">
                <a:solidFill>
                  <a:srgbClr val="FFFFFF"/>
                </a:solidFill>
              </a:rPr>
              <a:t>and</a:t>
            </a:r>
            <a:r>
              <a:rPr lang="nl-NL" sz="2000" dirty="0" smtClean="0">
                <a:solidFill>
                  <a:srgbClr val="FFFFFF"/>
                </a:solidFill>
              </a:rPr>
              <a:t> </a:t>
            </a:r>
            <a:r>
              <a:rPr lang="nl-NL" sz="2000" dirty="0" err="1" smtClean="0">
                <a:solidFill>
                  <a:srgbClr val="FFFFFF"/>
                </a:solidFill>
              </a:rPr>
              <a:t>mourning</a:t>
            </a:r>
            <a:r>
              <a:rPr lang="nl-NL" sz="2000" dirty="0" smtClean="0">
                <a:solidFill>
                  <a:srgbClr val="FFFFFF"/>
                </a:solidFill>
              </a:rPr>
              <a:t>; </a:t>
            </a:r>
            <a:r>
              <a:rPr lang="nl-NL" sz="2000" dirty="0" err="1" smtClean="0">
                <a:solidFill>
                  <a:srgbClr val="FFFFFF"/>
                </a:solidFill>
              </a:rPr>
              <a:t>And</a:t>
            </a:r>
            <a:r>
              <a:rPr lang="nl-NL" sz="2000" dirty="0" smtClean="0">
                <a:solidFill>
                  <a:srgbClr val="FFFFFF"/>
                </a:solidFill>
              </a:rPr>
              <a:t> </a:t>
            </a:r>
            <a:r>
              <a:rPr lang="nl-NL" sz="2000" dirty="0" err="1" smtClean="0">
                <a:solidFill>
                  <a:srgbClr val="FFFFFF"/>
                </a:solidFill>
              </a:rPr>
              <a:t>rend</a:t>
            </a:r>
            <a:r>
              <a:rPr lang="nl-NL" sz="2000" dirty="0" smtClean="0">
                <a:solidFill>
                  <a:srgbClr val="FFFFFF"/>
                </a:solidFill>
              </a:rPr>
              <a:t> </a:t>
            </a:r>
            <a:r>
              <a:rPr lang="nl-NL" sz="2000" dirty="0" err="1" smtClean="0">
                <a:solidFill>
                  <a:srgbClr val="FFFFFF"/>
                </a:solidFill>
              </a:rPr>
              <a:t>your</a:t>
            </a:r>
            <a:r>
              <a:rPr lang="nl-NL" sz="2000" dirty="0" smtClean="0">
                <a:solidFill>
                  <a:srgbClr val="FFFFFF"/>
                </a:solidFill>
              </a:rPr>
              <a:t> </a:t>
            </a:r>
            <a:r>
              <a:rPr lang="nl-NL" sz="2000" dirty="0" err="1" smtClean="0">
                <a:solidFill>
                  <a:srgbClr val="FFFFFF"/>
                </a:solidFill>
              </a:rPr>
              <a:t>heart</a:t>
            </a:r>
            <a:r>
              <a:rPr lang="nl-NL" sz="2000" dirty="0" smtClean="0">
                <a:solidFill>
                  <a:srgbClr val="FFFFFF"/>
                </a:solidFill>
              </a:rPr>
              <a:t> </a:t>
            </a:r>
            <a:r>
              <a:rPr lang="nl-NL" sz="2000" dirty="0" err="1" smtClean="0">
                <a:solidFill>
                  <a:srgbClr val="FFFFFF"/>
                </a:solidFill>
              </a:rPr>
              <a:t>and</a:t>
            </a:r>
            <a:r>
              <a:rPr lang="nl-NL" sz="2000" dirty="0" smtClean="0">
                <a:solidFill>
                  <a:srgbClr val="FFFFFF"/>
                </a:solidFill>
              </a:rPr>
              <a:t> </a:t>
            </a:r>
            <a:r>
              <a:rPr lang="nl-NL" sz="2000" dirty="0" err="1" smtClean="0">
                <a:solidFill>
                  <a:srgbClr val="FFFFFF"/>
                </a:solidFill>
              </a:rPr>
              <a:t>not</a:t>
            </a:r>
            <a:r>
              <a:rPr lang="nl-NL" sz="2000" dirty="0" smtClean="0">
                <a:solidFill>
                  <a:srgbClr val="FFFFFF"/>
                </a:solidFill>
              </a:rPr>
              <a:t> </a:t>
            </a:r>
            <a:r>
              <a:rPr lang="nl-NL" sz="2000" dirty="0" err="1" smtClean="0">
                <a:solidFill>
                  <a:srgbClr val="FFFFFF"/>
                </a:solidFill>
              </a:rPr>
              <a:t>your</a:t>
            </a:r>
            <a:r>
              <a:rPr lang="nl-NL" sz="2000" dirty="0" smtClean="0">
                <a:solidFill>
                  <a:srgbClr val="FFFFFF"/>
                </a:solidFill>
              </a:rPr>
              <a:t> </a:t>
            </a:r>
            <a:r>
              <a:rPr lang="nl-NL" sz="2000" dirty="0" err="1" smtClean="0">
                <a:solidFill>
                  <a:srgbClr val="FFFFFF"/>
                </a:solidFill>
              </a:rPr>
              <a:t>garments</a:t>
            </a:r>
            <a:r>
              <a:rPr lang="nl-NL" sz="2000" dirty="0" smtClean="0">
                <a:solidFill>
                  <a:srgbClr val="FFFFFF"/>
                </a:solidFill>
              </a:rPr>
              <a:t>.” </a:t>
            </a:r>
            <a:r>
              <a:rPr lang="nl-NL" sz="2000" dirty="0" err="1" smtClean="0">
                <a:solidFill>
                  <a:srgbClr val="FFFFFF"/>
                </a:solidFill>
              </a:rPr>
              <a:t>Now</a:t>
            </a:r>
            <a:r>
              <a:rPr lang="nl-NL" sz="2000" dirty="0" smtClean="0">
                <a:solidFill>
                  <a:srgbClr val="FFFFFF"/>
                </a:solidFill>
              </a:rPr>
              <a:t> return </a:t>
            </a:r>
            <a:r>
              <a:rPr lang="nl-NL" sz="2000" dirty="0" err="1" smtClean="0">
                <a:solidFill>
                  <a:srgbClr val="FFFFFF"/>
                </a:solidFill>
              </a:rPr>
              <a:t>to</a:t>
            </a:r>
            <a:r>
              <a:rPr lang="nl-NL" sz="2000" dirty="0" smtClean="0">
                <a:solidFill>
                  <a:srgbClr val="FFFFFF"/>
                </a:solidFill>
              </a:rPr>
              <a:t> the LORD </a:t>
            </a:r>
            <a:r>
              <a:rPr lang="nl-NL" sz="2000" dirty="0" err="1" smtClean="0">
                <a:solidFill>
                  <a:srgbClr val="FFFFFF"/>
                </a:solidFill>
              </a:rPr>
              <a:t>your</a:t>
            </a:r>
            <a:r>
              <a:rPr lang="nl-NL" sz="2000" dirty="0" smtClean="0">
                <a:solidFill>
                  <a:srgbClr val="FFFFFF"/>
                </a:solidFill>
              </a:rPr>
              <a:t> God, For He is </a:t>
            </a:r>
            <a:r>
              <a:rPr lang="nl-NL" sz="2000" dirty="0" err="1" smtClean="0">
                <a:solidFill>
                  <a:srgbClr val="FFFFFF"/>
                </a:solidFill>
              </a:rPr>
              <a:t>gracious</a:t>
            </a:r>
            <a:r>
              <a:rPr lang="nl-NL" sz="2000" dirty="0" smtClean="0">
                <a:solidFill>
                  <a:srgbClr val="FFFFFF"/>
                </a:solidFill>
              </a:rPr>
              <a:t> </a:t>
            </a:r>
            <a:r>
              <a:rPr lang="nl-NL" sz="2000" dirty="0" err="1" smtClean="0">
                <a:solidFill>
                  <a:srgbClr val="FFFFFF"/>
                </a:solidFill>
              </a:rPr>
              <a:t>and</a:t>
            </a:r>
            <a:r>
              <a:rPr lang="nl-NL" sz="2000" dirty="0" smtClean="0">
                <a:solidFill>
                  <a:srgbClr val="FFFFFF"/>
                </a:solidFill>
              </a:rPr>
              <a:t> </a:t>
            </a:r>
            <a:r>
              <a:rPr lang="nl-NL" sz="2000" dirty="0" err="1" smtClean="0">
                <a:solidFill>
                  <a:srgbClr val="FFFFFF"/>
                </a:solidFill>
              </a:rPr>
              <a:t>compassionate</a:t>
            </a:r>
            <a:r>
              <a:rPr lang="nl-NL" sz="2000" dirty="0" smtClean="0">
                <a:solidFill>
                  <a:srgbClr val="FFFFFF"/>
                </a:solidFill>
              </a:rPr>
              <a:t>, Slow </a:t>
            </a:r>
            <a:r>
              <a:rPr lang="nl-NL" sz="2000" dirty="0" err="1" smtClean="0">
                <a:solidFill>
                  <a:srgbClr val="FFFFFF"/>
                </a:solidFill>
              </a:rPr>
              <a:t>to</a:t>
            </a:r>
            <a:r>
              <a:rPr lang="nl-NL" sz="2000" dirty="0" smtClean="0">
                <a:solidFill>
                  <a:srgbClr val="FFFFFF"/>
                </a:solidFill>
              </a:rPr>
              <a:t> </a:t>
            </a:r>
            <a:r>
              <a:rPr lang="nl-NL" sz="2000" dirty="0" err="1" smtClean="0">
                <a:solidFill>
                  <a:srgbClr val="FFFFFF"/>
                </a:solidFill>
              </a:rPr>
              <a:t>anger</a:t>
            </a:r>
            <a:r>
              <a:rPr lang="nl-NL" sz="2000" dirty="0" smtClean="0">
                <a:solidFill>
                  <a:srgbClr val="FFFFFF"/>
                </a:solidFill>
              </a:rPr>
              <a:t>, </a:t>
            </a:r>
            <a:r>
              <a:rPr lang="nl-NL" sz="2000" dirty="0" err="1" smtClean="0">
                <a:solidFill>
                  <a:srgbClr val="FFFFFF"/>
                </a:solidFill>
              </a:rPr>
              <a:t>abounding</a:t>
            </a:r>
            <a:r>
              <a:rPr lang="nl-NL" sz="2000" dirty="0" smtClean="0">
                <a:solidFill>
                  <a:srgbClr val="FFFFFF"/>
                </a:solidFill>
              </a:rPr>
              <a:t> in </a:t>
            </a:r>
            <a:r>
              <a:rPr lang="nl-NL" sz="2000" dirty="0" err="1" smtClean="0">
                <a:solidFill>
                  <a:srgbClr val="FFFFFF"/>
                </a:solidFill>
              </a:rPr>
              <a:t>lovingkindness</a:t>
            </a:r>
            <a:r>
              <a:rPr lang="nl-NL" sz="2000" dirty="0" smtClean="0">
                <a:solidFill>
                  <a:srgbClr val="FFFFFF"/>
                </a:solidFill>
              </a:rPr>
              <a:t> </a:t>
            </a:r>
            <a:r>
              <a:rPr lang="nl-NL" sz="2000" dirty="0" err="1" smtClean="0">
                <a:solidFill>
                  <a:srgbClr val="FFFFFF"/>
                </a:solidFill>
              </a:rPr>
              <a:t>And</a:t>
            </a:r>
            <a:r>
              <a:rPr lang="nl-NL" sz="2000" dirty="0" smtClean="0">
                <a:solidFill>
                  <a:srgbClr val="FFFFFF"/>
                </a:solidFill>
              </a:rPr>
              <a:t> relenting of </a:t>
            </a:r>
            <a:r>
              <a:rPr lang="nl-NL" sz="2000" dirty="0" err="1" smtClean="0">
                <a:solidFill>
                  <a:srgbClr val="FFFFFF"/>
                </a:solidFill>
              </a:rPr>
              <a:t>evil</a:t>
            </a:r>
            <a:r>
              <a:rPr lang="nl-NL" sz="2000" dirty="0" smtClean="0">
                <a:solidFill>
                  <a:srgbClr val="FFFFFF"/>
                </a:solidFill>
              </a:rPr>
              <a:t>.”</a:t>
            </a:r>
            <a:endParaRPr lang="en-US" sz="2000" dirty="0">
              <a:solidFill>
                <a:srgbClr val="FFFFFF"/>
              </a:solidFill>
              <a:effectLst>
                <a:glow rad="304800">
                  <a:schemeClr val="tx1">
                    <a:alpha val="78000"/>
                  </a:schemeClr>
                </a:glow>
              </a:effectLst>
            </a:endParaRPr>
          </a:p>
        </p:txBody>
      </p:sp>
    </p:spTree>
    <p:extLst>
      <p:ext uri="{BB962C8B-B14F-4D97-AF65-F5344CB8AC3E}">
        <p14:creationId xmlns:p14="http://schemas.microsoft.com/office/powerpoint/2010/main" val="2090865222"/>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“Day of the Lord”</a:t>
            </a:r>
            <a:endParaRPr lang="en-US" dirty="0"/>
          </a:p>
        </p:txBody>
      </p:sp>
      <p:sp>
        <p:nvSpPr>
          <p:cNvPr id="5" name="TextBox 4"/>
          <p:cNvSpPr txBox="1"/>
          <p:nvPr/>
        </p:nvSpPr>
        <p:spPr>
          <a:xfrm>
            <a:off x="394581" y="1221970"/>
            <a:ext cx="8531127" cy="3046988"/>
          </a:xfrm>
          <a:prstGeom prst="rect">
            <a:avLst/>
          </a:prstGeom>
          <a:noFill/>
        </p:spPr>
        <p:txBody>
          <a:bodyPr wrap="square" rtlCol="0">
            <a:spAutoFit/>
          </a:bodyPr>
          <a:lstStyle/>
          <a:p>
            <a:r>
              <a:rPr lang="en-US" sz="3200" dirty="0">
                <a:solidFill>
                  <a:srgbClr val="FFFFFF"/>
                </a:solidFill>
              </a:rPr>
              <a:t>(</a:t>
            </a:r>
            <a:r>
              <a:rPr lang="en-US" sz="3200" dirty="0" err="1">
                <a:solidFill>
                  <a:srgbClr val="FFFFFF"/>
                </a:solidFill>
              </a:rPr>
              <a:t>Jer</a:t>
            </a:r>
            <a:r>
              <a:rPr lang="en-US" sz="3200" dirty="0">
                <a:solidFill>
                  <a:srgbClr val="FFFFFF"/>
                </a:solidFill>
              </a:rPr>
              <a:t> 14:12)</a:t>
            </a:r>
          </a:p>
          <a:p>
            <a:r>
              <a:rPr lang="en-US" sz="3200" dirty="0" smtClean="0">
                <a:solidFill>
                  <a:srgbClr val="FFFFFF"/>
                </a:solidFill>
              </a:rPr>
              <a:t>“</a:t>
            </a:r>
            <a:r>
              <a:rPr lang="en-US" sz="3200" dirty="0">
                <a:solidFill>
                  <a:srgbClr val="FFFFFF"/>
                </a:solidFill>
              </a:rPr>
              <a:t>When they fast, I am not going to listen to their cry; and when they offer burnt offering and grain offering, I am not going to accept them. Rather I am going to make an end of them by the sword, famine and pestilence.</a:t>
            </a:r>
            <a:r>
              <a:rPr lang="en-US" sz="3200" dirty="0" smtClean="0">
                <a:solidFill>
                  <a:srgbClr val="FFFFFF"/>
                </a:solidFill>
              </a:rPr>
              <a:t>”</a:t>
            </a:r>
            <a:endParaRPr lang="en-US" sz="3200" dirty="0">
              <a:solidFill>
                <a:srgbClr val="FFFFFF"/>
              </a:solidFill>
              <a:effectLst>
                <a:glow rad="304800">
                  <a:schemeClr val="tx1">
                    <a:alpha val="78000"/>
                  </a:schemeClr>
                </a:glow>
              </a:effectLst>
            </a:endParaRPr>
          </a:p>
        </p:txBody>
      </p:sp>
    </p:spTree>
    <p:extLst>
      <p:ext uri="{BB962C8B-B14F-4D97-AF65-F5344CB8AC3E}">
        <p14:creationId xmlns:p14="http://schemas.microsoft.com/office/powerpoint/2010/main" val="80777296"/>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“Day of the Lord”</a:t>
            </a:r>
            <a:endParaRPr lang="en-US" dirty="0"/>
          </a:p>
        </p:txBody>
      </p:sp>
      <p:sp>
        <p:nvSpPr>
          <p:cNvPr id="5" name="TextBox 4"/>
          <p:cNvSpPr txBox="1"/>
          <p:nvPr/>
        </p:nvSpPr>
        <p:spPr>
          <a:xfrm>
            <a:off x="394581" y="1539443"/>
            <a:ext cx="8531127" cy="2554545"/>
          </a:xfrm>
          <a:prstGeom prst="rect">
            <a:avLst/>
          </a:prstGeom>
          <a:noFill/>
        </p:spPr>
        <p:txBody>
          <a:bodyPr wrap="square" rtlCol="0">
            <a:spAutoFit/>
          </a:bodyPr>
          <a:lstStyle/>
          <a:p>
            <a:r>
              <a:rPr lang="en-US" sz="3200" dirty="0">
                <a:solidFill>
                  <a:srgbClr val="FFFFFF"/>
                </a:solidFill>
              </a:rPr>
              <a:t>(Rom 10:18)</a:t>
            </a:r>
          </a:p>
          <a:p>
            <a:r>
              <a:rPr lang="en-US" sz="3200" dirty="0">
                <a:solidFill>
                  <a:srgbClr val="FFFFFF"/>
                </a:solidFill>
              </a:rPr>
              <a:t>“But I say, surely they have never heard, have they? Indeed they have; “THEIR VOICE HAS GONE OUT INTO ALL THE EARTH, AND THEIR WORDS TO THE ENDS OF THE WORLD.</a:t>
            </a:r>
            <a:r>
              <a:rPr lang="en-US" sz="3200" dirty="0" smtClean="0">
                <a:solidFill>
                  <a:srgbClr val="FFFFFF"/>
                </a:solidFill>
              </a:rPr>
              <a:t>”</a:t>
            </a:r>
            <a:endParaRPr lang="en-US" sz="3200" dirty="0">
              <a:solidFill>
                <a:srgbClr val="FFFFFF"/>
              </a:solidFill>
              <a:effectLst>
                <a:glow rad="304800">
                  <a:schemeClr val="tx1">
                    <a:alpha val="78000"/>
                  </a:schemeClr>
                </a:glow>
              </a:effectLst>
            </a:endParaRPr>
          </a:p>
        </p:txBody>
      </p:sp>
    </p:spTree>
    <p:extLst>
      <p:ext uri="{BB962C8B-B14F-4D97-AF65-F5344CB8AC3E}">
        <p14:creationId xmlns:p14="http://schemas.microsoft.com/office/powerpoint/2010/main" val="110228239"/>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“Day of the Lord”</a:t>
            </a:r>
            <a:endParaRPr lang="en-US" dirty="0"/>
          </a:p>
        </p:txBody>
      </p:sp>
      <p:sp>
        <p:nvSpPr>
          <p:cNvPr id="5" name="TextBox 4"/>
          <p:cNvSpPr txBox="1"/>
          <p:nvPr/>
        </p:nvSpPr>
        <p:spPr>
          <a:xfrm>
            <a:off x="394581" y="1539443"/>
            <a:ext cx="8531127" cy="3139321"/>
          </a:xfrm>
          <a:prstGeom prst="rect">
            <a:avLst/>
          </a:prstGeom>
          <a:noFill/>
        </p:spPr>
        <p:txBody>
          <a:bodyPr wrap="square" rtlCol="0">
            <a:spAutoFit/>
          </a:bodyPr>
          <a:lstStyle/>
          <a:p>
            <a:r>
              <a:rPr lang="en-US" sz="2200" dirty="0">
                <a:solidFill>
                  <a:srgbClr val="FFFFFF"/>
                </a:solidFill>
              </a:rPr>
              <a:t>(Col 1:6)</a:t>
            </a:r>
          </a:p>
          <a:p>
            <a:r>
              <a:rPr lang="en-US" sz="2200" dirty="0">
                <a:solidFill>
                  <a:srgbClr val="FFFFFF"/>
                </a:solidFill>
              </a:rPr>
              <a:t>“which has come to you, just as in all the world also it is constantly bearing fruit and increasing, even as it has been doing in you also since the day you heard of it and understood the grace of God in truth;</a:t>
            </a:r>
            <a:r>
              <a:rPr lang="en-US" sz="2200" dirty="0" smtClean="0">
                <a:solidFill>
                  <a:srgbClr val="FFFFFF"/>
                </a:solidFill>
              </a:rPr>
              <a:t>”</a:t>
            </a:r>
          </a:p>
          <a:p>
            <a:r>
              <a:rPr lang="en-US" sz="2200" dirty="0">
                <a:solidFill>
                  <a:srgbClr val="FFFFFF"/>
                </a:solidFill>
              </a:rPr>
              <a:t>(Col 1:23)</a:t>
            </a:r>
          </a:p>
          <a:p>
            <a:r>
              <a:rPr lang="en-US" sz="2200" dirty="0" smtClean="0">
                <a:solidFill>
                  <a:srgbClr val="FFFFFF"/>
                </a:solidFill>
              </a:rPr>
              <a:t>“if indeed you continue in the faith firmly established and steadfast, and not moved away from the hope of the gospel that you have heard, which was proclaimed in all creation under heaven, and of which I, Paul, was made a minister.”</a:t>
            </a:r>
            <a:endParaRPr lang="en-US" sz="2200" dirty="0">
              <a:solidFill>
                <a:srgbClr val="FFFFFF"/>
              </a:solidFill>
              <a:effectLst>
                <a:glow rad="304800">
                  <a:schemeClr val="tx1">
                    <a:alpha val="78000"/>
                  </a:schemeClr>
                </a:glow>
              </a:effectLst>
            </a:endParaRPr>
          </a:p>
        </p:txBody>
      </p:sp>
    </p:spTree>
    <p:extLst>
      <p:ext uri="{BB962C8B-B14F-4D97-AF65-F5344CB8AC3E}">
        <p14:creationId xmlns:p14="http://schemas.microsoft.com/office/powerpoint/2010/main" val="2092741110"/>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“Day of the Lord”</a:t>
            </a:r>
            <a:endParaRPr lang="en-US" dirty="0"/>
          </a:p>
        </p:txBody>
      </p:sp>
      <p:sp>
        <p:nvSpPr>
          <p:cNvPr id="5" name="TextBox 4"/>
          <p:cNvSpPr txBox="1"/>
          <p:nvPr/>
        </p:nvSpPr>
        <p:spPr>
          <a:xfrm>
            <a:off x="394581" y="1539443"/>
            <a:ext cx="8531127" cy="3139321"/>
          </a:xfrm>
          <a:prstGeom prst="rect">
            <a:avLst/>
          </a:prstGeom>
          <a:noFill/>
        </p:spPr>
        <p:txBody>
          <a:bodyPr wrap="square" rtlCol="0">
            <a:spAutoFit/>
          </a:bodyPr>
          <a:lstStyle/>
          <a:p>
            <a:r>
              <a:rPr lang="en-US" sz="2200" dirty="0">
                <a:solidFill>
                  <a:srgbClr val="FFFFFF"/>
                </a:solidFill>
              </a:rPr>
              <a:t>(Col 1:6)</a:t>
            </a:r>
          </a:p>
          <a:p>
            <a:r>
              <a:rPr lang="en-US" sz="2200" dirty="0">
                <a:solidFill>
                  <a:srgbClr val="FFFFFF"/>
                </a:solidFill>
              </a:rPr>
              <a:t>“which has come to you, just as in all the world also it is constantly bearing fruit and increasing, even as it has been doing in you also since the day you heard of it and understood the grace of God in truth;</a:t>
            </a:r>
            <a:r>
              <a:rPr lang="en-US" sz="2200" dirty="0" smtClean="0">
                <a:solidFill>
                  <a:srgbClr val="FFFFFF"/>
                </a:solidFill>
              </a:rPr>
              <a:t>”</a:t>
            </a:r>
          </a:p>
          <a:p>
            <a:r>
              <a:rPr lang="en-US" sz="2200" dirty="0">
                <a:solidFill>
                  <a:srgbClr val="FFFFFF"/>
                </a:solidFill>
              </a:rPr>
              <a:t>(Col 1:23)</a:t>
            </a:r>
          </a:p>
          <a:p>
            <a:r>
              <a:rPr lang="en-US" sz="2200" dirty="0" smtClean="0">
                <a:solidFill>
                  <a:srgbClr val="FFFFFF"/>
                </a:solidFill>
              </a:rPr>
              <a:t>“if indeed you continue in the faith firmly established and steadfast, and not moved away from the hope of the gospel that you have heard, which was proclaimed in all creation under heaven, and of which I, Paul, was made a minister.”</a:t>
            </a:r>
            <a:endParaRPr lang="en-US" sz="2200" dirty="0">
              <a:solidFill>
                <a:srgbClr val="FFFFFF"/>
              </a:solidFill>
              <a:effectLst>
                <a:glow rad="304800">
                  <a:schemeClr val="tx1">
                    <a:alpha val="78000"/>
                  </a:schemeClr>
                </a:glow>
              </a:effectLst>
            </a:endParaRPr>
          </a:p>
        </p:txBody>
      </p:sp>
    </p:spTree>
    <p:extLst>
      <p:ext uri="{BB962C8B-B14F-4D97-AF65-F5344CB8AC3E}">
        <p14:creationId xmlns:p14="http://schemas.microsoft.com/office/powerpoint/2010/main" val="2757374798"/>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“Day of the Lord”</a:t>
            </a:r>
            <a:endParaRPr lang="en-US" dirty="0"/>
          </a:p>
        </p:txBody>
      </p:sp>
      <p:sp>
        <p:nvSpPr>
          <p:cNvPr id="5" name="TextBox 4"/>
          <p:cNvSpPr txBox="1"/>
          <p:nvPr/>
        </p:nvSpPr>
        <p:spPr>
          <a:xfrm>
            <a:off x="457200" y="1575101"/>
            <a:ext cx="8047940" cy="3108544"/>
          </a:xfrm>
          <a:prstGeom prst="rect">
            <a:avLst/>
          </a:prstGeom>
          <a:noFill/>
        </p:spPr>
        <p:txBody>
          <a:bodyPr wrap="square" rtlCol="0">
            <a:spAutoFit/>
          </a:bodyPr>
          <a:lstStyle/>
          <a:p>
            <a:r>
              <a:rPr lang="en-US" sz="2800" dirty="0">
                <a:solidFill>
                  <a:srgbClr val="FFFFFF"/>
                </a:solidFill>
                <a:effectLst/>
              </a:rPr>
              <a:t>(Is 13:9–10)</a:t>
            </a:r>
          </a:p>
          <a:p>
            <a:r>
              <a:rPr lang="en-US" sz="2800" dirty="0">
                <a:solidFill>
                  <a:srgbClr val="FFFFFF"/>
                </a:solidFill>
                <a:effectLst/>
              </a:rPr>
              <a:t>“Behold, the day of the LORD is coming, Cruel, with fury and burning anger, To make the land a desolation; And He will exterminate its sinners from it. For the stars of heaven and their constellations Will not flash forth their light; The sun will be dark when it rises And the moon will not shed its light.”</a:t>
            </a:r>
          </a:p>
        </p:txBody>
      </p:sp>
    </p:spTree>
    <p:extLst>
      <p:ext uri="{BB962C8B-B14F-4D97-AF65-F5344CB8AC3E}">
        <p14:creationId xmlns:p14="http://schemas.microsoft.com/office/powerpoint/2010/main" val="1482640856"/>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“Day of the Lord”</a:t>
            </a:r>
            <a:endParaRPr lang="en-US" dirty="0"/>
          </a:p>
        </p:txBody>
      </p:sp>
      <p:sp>
        <p:nvSpPr>
          <p:cNvPr id="5" name="TextBox 4"/>
          <p:cNvSpPr txBox="1"/>
          <p:nvPr/>
        </p:nvSpPr>
        <p:spPr>
          <a:xfrm>
            <a:off x="299877" y="1575101"/>
            <a:ext cx="8590552" cy="3170099"/>
          </a:xfrm>
          <a:prstGeom prst="rect">
            <a:avLst/>
          </a:prstGeom>
          <a:noFill/>
        </p:spPr>
        <p:txBody>
          <a:bodyPr wrap="square" rtlCol="0">
            <a:spAutoFit/>
          </a:bodyPr>
          <a:lstStyle/>
          <a:p>
            <a:r>
              <a:rPr lang="en-US" sz="2000" dirty="0">
                <a:solidFill>
                  <a:srgbClr val="FFFFFF"/>
                </a:solidFill>
              </a:rPr>
              <a:t>(</a:t>
            </a:r>
            <a:r>
              <a:rPr lang="en-US" sz="2000" dirty="0" err="1">
                <a:solidFill>
                  <a:srgbClr val="FFFFFF"/>
                </a:solidFill>
              </a:rPr>
              <a:t>Jer</a:t>
            </a:r>
            <a:r>
              <a:rPr lang="en-US" sz="2000" dirty="0">
                <a:solidFill>
                  <a:srgbClr val="FFFFFF"/>
                </a:solidFill>
              </a:rPr>
              <a:t> 4:23–28)</a:t>
            </a:r>
          </a:p>
          <a:p>
            <a:r>
              <a:rPr lang="en-US" sz="2000" dirty="0">
                <a:solidFill>
                  <a:srgbClr val="FFFFFF"/>
                </a:solidFill>
              </a:rPr>
              <a:t>“I looked on the earth, and behold, </a:t>
            </a:r>
            <a:r>
              <a:rPr lang="en-US" sz="2000" i="1" dirty="0">
                <a:solidFill>
                  <a:srgbClr val="FFFFFF"/>
                </a:solidFill>
              </a:rPr>
              <a:t>it was</a:t>
            </a:r>
            <a:r>
              <a:rPr lang="en-US" sz="2000" dirty="0">
                <a:solidFill>
                  <a:srgbClr val="FFFFFF"/>
                </a:solidFill>
              </a:rPr>
              <a:t> formless and void; And to the heavens, and they had no light. I looked on the mountains, and behold, they were quaking, And all the hills moved to and fro. I looked, and behold, there was no man, And all the birds of the heavens had fled. I looked, and behold, the fruitful land was a wilderness, And all its cities were pulled down Before the LORD, before His fierce anger. For thus says the LORD, “The whole land shall be a desolation, Yet I will not execute a complete destruction. “For this the earth shall mourn And the heavens above be dark, Because I have spoken, I have purposed, And I will not change My mind, nor will I turn from it.</a:t>
            </a:r>
            <a:r>
              <a:rPr lang="en-US" sz="2000" dirty="0" smtClean="0">
                <a:solidFill>
                  <a:srgbClr val="FFFFFF"/>
                </a:solidFill>
              </a:rPr>
              <a:t>”</a:t>
            </a:r>
            <a:endParaRPr lang="en-US" sz="2000" dirty="0">
              <a:solidFill>
                <a:srgbClr val="FFFFFF"/>
              </a:solidFill>
              <a:effectLst>
                <a:glow rad="304800">
                  <a:schemeClr val="tx1">
                    <a:alpha val="78000"/>
                  </a:schemeClr>
                </a:glow>
              </a:effectLst>
            </a:endParaRPr>
          </a:p>
        </p:txBody>
      </p:sp>
    </p:spTree>
    <p:extLst>
      <p:ext uri="{BB962C8B-B14F-4D97-AF65-F5344CB8AC3E}">
        <p14:creationId xmlns:p14="http://schemas.microsoft.com/office/powerpoint/2010/main" val="4164488721"/>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“Day of the Lord”</a:t>
            </a:r>
            <a:endParaRPr lang="en-US" dirty="0"/>
          </a:p>
        </p:txBody>
      </p:sp>
      <p:sp>
        <p:nvSpPr>
          <p:cNvPr id="5" name="TextBox 4"/>
          <p:cNvSpPr txBox="1"/>
          <p:nvPr/>
        </p:nvSpPr>
        <p:spPr>
          <a:xfrm>
            <a:off x="519602" y="1733839"/>
            <a:ext cx="8167198" cy="2677656"/>
          </a:xfrm>
          <a:prstGeom prst="rect">
            <a:avLst/>
          </a:prstGeom>
          <a:noFill/>
        </p:spPr>
        <p:txBody>
          <a:bodyPr wrap="square" rtlCol="0">
            <a:spAutoFit/>
          </a:bodyPr>
          <a:lstStyle/>
          <a:p>
            <a:r>
              <a:rPr lang="en-US" sz="2800" dirty="0">
                <a:solidFill>
                  <a:srgbClr val="FFFFFF"/>
                </a:solidFill>
              </a:rPr>
              <a:t>(</a:t>
            </a:r>
            <a:r>
              <a:rPr lang="en-US" sz="2800" dirty="0" err="1">
                <a:solidFill>
                  <a:srgbClr val="FFFFFF"/>
                </a:solidFill>
              </a:rPr>
              <a:t>Ezek</a:t>
            </a:r>
            <a:r>
              <a:rPr lang="en-US" sz="2800" dirty="0">
                <a:solidFill>
                  <a:srgbClr val="FFFFFF"/>
                </a:solidFill>
              </a:rPr>
              <a:t> 32:7–8)</a:t>
            </a:r>
          </a:p>
          <a:p>
            <a:r>
              <a:rPr lang="en-US" sz="2800" dirty="0" smtClean="0">
                <a:solidFill>
                  <a:srgbClr val="FFFFFF"/>
                </a:solidFill>
              </a:rPr>
              <a:t>“And </a:t>
            </a:r>
            <a:r>
              <a:rPr lang="en-US" sz="2800" dirty="0">
                <a:solidFill>
                  <a:srgbClr val="FFFFFF"/>
                </a:solidFill>
              </a:rPr>
              <a:t>when I extinguish you, I will cover the heavens and darken their stars; I will cover the sun with a cloud And the moon will not give its light. “All the shining lights in the heavens I will darken over you And will set darkness on your land,” Declares the Lord GOD.”</a:t>
            </a:r>
            <a:endParaRPr lang="en-US" sz="2800" dirty="0">
              <a:solidFill>
                <a:srgbClr val="FFFFFF"/>
              </a:solidFill>
              <a:effectLst>
                <a:glow rad="304800">
                  <a:schemeClr val="tx1">
                    <a:alpha val="78000"/>
                  </a:schemeClr>
                </a:glow>
              </a:effectLst>
            </a:endParaRPr>
          </a:p>
        </p:txBody>
      </p:sp>
    </p:spTree>
    <p:extLst>
      <p:ext uri="{BB962C8B-B14F-4D97-AF65-F5344CB8AC3E}">
        <p14:creationId xmlns:p14="http://schemas.microsoft.com/office/powerpoint/2010/main" val="1245476794"/>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“Day of the Lord”</a:t>
            </a:r>
            <a:endParaRPr lang="en-US" dirty="0"/>
          </a:p>
        </p:txBody>
      </p:sp>
      <p:sp>
        <p:nvSpPr>
          <p:cNvPr id="5" name="TextBox 4"/>
          <p:cNvSpPr txBox="1"/>
          <p:nvPr/>
        </p:nvSpPr>
        <p:spPr>
          <a:xfrm>
            <a:off x="766559" y="1963125"/>
            <a:ext cx="7612318" cy="2062103"/>
          </a:xfrm>
          <a:prstGeom prst="rect">
            <a:avLst/>
          </a:prstGeom>
          <a:noFill/>
        </p:spPr>
        <p:txBody>
          <a:bodyPr wrap="square" rtlCol="0">
            <a:spAutoFit/>
          </a:bodyPr>
          <a:lstStyle/>
          <a:p>
            <a:r>
              <a:rPr lang="en-US" sz="3200" dirty="0">
                <a:solidFill>
                  <a:srgbClr val="FFFFFF"/>
                </a:solidFill>
              </a:rPr>
              <a:t>(Joel 2:10)</a:t>
            </a:r>
          </a:p>
          <a:p>
            <a:r>
              <a:rPr lang="en-US" sz="3200" dirty="0">
                <a:solidFill>
                  <a:srgbClr val="FFFFFF"/>
                </a:solidFill>
              </a:rPr>
              <a:t>“Before them the earth quakes, The heavens tremble, The sun and the moon grow dark And the stars lose their brightness.”</a:t>
            </a:r>
            <a:endParaRPr lang="en-US" sz="3200" dirty="0">
              <a:solidFill>
                <a:srgbClr val="FFFFFF"/>
              </a:solidFill>
              <a:effectLst>
                <a:glow rad="304800">
                  <a:schemeClr val="tx1">
                    <a:alpha val="78000"/>
                  </a:schemeClr>
                </a:glow>
              </a:effectLst>
            </a:endParaRPr>
          </a:p>
        </p:txBody>
      </p:sp>
    </p:spTree>
    <p:extLst>
      <p:ext uri="{BB962C8B-B14F-4D97-AF65-F5344CB8AC3E}">
        <p14:creationId xmlns:p14="http://schemas.microsoft.com/office/powerpoint/2010/main" val="1605649142"/>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“Day of the Lord”</a:t>
            </a:r>
            <a:endParaRPr lang="en-US" dirty="0"/>
          </a:p>
        </p:txBody>
      </p:sp>
      <p:sp>
        <p:nvSpPr>
          <p:cNvPr id="5" name="TextBox 4"/>
          <p:cNvSpPr txBox="1"/>
          <p:nvPr/>
        </p:nvSpPr>
        <p:spPr>
          <a:xfrm>
            <a:off x="766559" y="1592738"/>
            <a:ext cx="7612318" cy="2677656"/>
          </a:xfrm>
          <a:prstGeom prst="rect">
            <a:avLst/>
          </a:prstGeom>
          <a:noFill/>
        </p:spPr>
        <p:txBody>
          <a:bodyPr wrap="square" rtlCol="0">
            <a:spAutoFit/>
          </a:bodyPr>
          <a:lstStyle/>
          <a:p>
            <a:r>
              <a:rPr lang="en-US" sz="2800" dirty="0">
                <a:solidFill>
                  <a:srgbClr val="FFFFFF"/>
                </a:solidFill>
              </a:rPr>
              <a:t>(Joel 2:30–</a:t>
            </a:r>
            <a:r>
              <a:rPr lang="en-US" sz="2800" dirty="0" smtClean="0">
                <a:solidFill>
                  <a:srgbClr val="FFFFFF"/>
                </a:solidFill>
              </a:rPr>
              <a:t>31)</a:t>
            </a:r>
            <a:endParaRPr lang="en-US" sz="2800" dirty="0">
              <a:solidFill>
                <a:srgbClr val="FFFFFF"/>
              </a:solidFill>
            </a:endParaRPr>
          </a:p>
          <a:p>
            <a:r>
              <a:rPr lang="en-US" sz="2800" dirty="0" smtClean="0">
                <a:solidFill>
                  <a:srgbClr val="FFFFFF"/>
                </a:solidFill>
              </a:rPr>
              <a:t>“</a:t>
            </a:r>
            <a:r>
              <a:rPr lang="en-US" sz="2800" dirty="0">
                <a:solidFill>
                  <a:srgbClr val="FFFFFF"/>
                </a:solidFill>
              </a:rPr>
              <a:t>I will display wonders in the sky and on the earth, Blood, fire and columns of smoke. “The sun will be turned into darkness And the moon into blood Before the great and awesome day of the LORD comes</a:t>
            </a:r>
            <a:r>
              <a:rPr lang="en-US" sz="2800" dirty="0" smtClean="0">
                <a:solidFill>
                  <a:srgbClr val="FFFFFF"/>
                </a:solidFill>
              </a:rPr>
              <a:t>.</a:t>
            </a:r>
            <a:endParaRPr lang="en-US" sz="2800" dirty="0">
              <a:solidFill>
                <a:srgbClr val="FFFFFF"/>
              </a:solidFill>
              <a:effectLst>
                <a:glow rad="304800">
                  <a:schemeClr val="tx1">
                    <a:alpha val="78000"/>
                  </a:schemeClr>
                </a:glow>
              </a:effectLst>
            </a:endParaRPr>
          </a:p>
        </p:txBody>
      </p:sp>
    </p:spTree>
    <p:extLst>
      <p:ext uri="{BB962C8B-B14F-4D97-AF65-F5344CB8AC3E}">
        <p14:creationId xmlns:p14="http://schemas.microsoft.com/office/powerpoint/2010/main" val="4123575295"/>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“Day of the Lord”</a:t>
            </a:r>
            <a:endParaRPr lang="en-US" dirty="0"/>
          </a:p>
        </p:txBody>
      </p:sp>
      <p:sp>
        <p:nvSpPr>
          <p:cNvPr id="5" name="TextBox 4"/>
          <p:cNvSpPr txBox="1"/>
          <p:nvPr/>
        </p:nvSpPr>
        <p:spPr>
          <a:xfrm>
            <a:off x="766559" y="1927848"/>
            <a:ext cx="7612318" cy="1754327"/>
          </a:xfrm>
          <a:prstGeom prst="rect">
            <a:avLst/>
          </a:prstGeom>
          <a:noFill/>
        </p:spPr>
        <p:txBody>
          <a:bodyPr wrap="square" rtlCol="0">
            <a:spAutoFit/>
          </a:bodyPr>
          <a:lstStyle/>
          <a:p>
            <a:r>
              <a:rPr lang="en-US" sz="3600" dirty="0">
                <a:solidFill>
                  <a:srgbClr val="FFFFFF"/>
                </a:solidFill>
              </a:rPr>
              <a:t>(Joel 3:15)</a:t>
            </a:r>
          </a:p>
          <a:p>
            <a:r>
              <a:rPr lang="en-US" sz="3600" dirty="0">
                <a:solidFill>
                  <a:srgbClr val="FFFFFF"/>
                </a:solidFill>
              </a:rPr>
              <a:t>“The sun and moon grow dark And the stars lose their brightness.”</a:t>
            </a:r>
            <a:endParaRPr lang="en-US" sz="3600" dirty="0">
              <a:solidFill>
                <a:srgbClr val="FFFFFF"/>
              </a:solidFill>
              <a:effectLst>
                <a:glow rad="304800">
                  <a:schemeClr val="tx1">
                    <a:alpha val="78000"/>
                  </a:schemeClr>
                </a:glow>
              </a:effectLst>
            </a:endParaRPr>
          </a:p>
        </p:txBody>
      </p:sp>
    </p:spTree>
    <p:extLst>
      <p:ext uri="{BB962C8B-B14F-4D97-AF65-F5344CB8AC3E}">
        <p14:creationId xmlns:p14="http://schemas.microsoft.com/office/powerpoint/2010/main" val="963439790"/>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“Day of the Lord”</a:t>
            </a:r>
            <a:endParaRPr lang="en-US" dirty="0"/>
          </a:p>
        </p:txBody>
      </p:sp>
      <p:sp>
        <p:nvSpPr>
          <p:cNvPr id="5" name="TextBox 4"/>
          <p:cNvSpPr txBox="1"/>
          <p:nvPr/>
        </p:nvSpPr>
        <p:spPr>
          <a:xfrm>
            <a:off x="766559" y="1769115"/>
            <a:ext cx="7612318" cy="2308324"/>
          </a:xfrm>
          <a:prstGeom prst="rect">
            <a:avLst/>
          </a:prstGeom>
          <a:noFill/>
        </p:spPr>
        <p:txBody>
          <a:bodyPr wrap="square" rtlCol="0">
            <a:spAutoFit/>
          </a:bodyPr>
          <a:lstStyle/>
          <a:p>
            <a:r>
              <a:rPr lang="en-US" sz="3600" dirty="0">
                <a:solidFill>
                  <a:srgbClr val="FFFFFF"/>
                </a:solidFill>
              </a:rPr>
              <a:t>(Amos 5:20)</a:t>
            </a:r>
          </a:p>
          <a:p>
            <a:r>
              <a:rPr lang="en-US" sz="3600" dirty="0">
                <a:solidFill>
                  <a:srgbClr val="FFFFFF"/>
                </a:solidFill>
              </a:rPr>
              <a:t>“Will not the day of the LORD be darkness instead of light, Even gloom with no brightness in it?”</a:t>
            </a:r>
            <a:endParaRPr lang="en-US" sz="3600" dirty="0">
              <a:solidFill>
                <a:srgbClr val="FFFFFF"/>
              </a:solidFill>
              <a:effectLst>
                <a:glow rad="304800">
                  <a:schemeClr val="tx1">
                    <a:alpha val="78000"/>
                  </a:schemeClr>
                </a:glow>
              </a:effectLst>
            </a:endParaRPr>
          </a:p>
        </p:txBody>
      </p:sp>
    </p:spTree>
    <p:extLst>
      <p:ext uri="{BB962C8B-B14F-4D97-AF65-F5344CB8AC3E}">
        <p14:creationId xmlns:p14="http://schemas.microsoft.com/office/powerpoint/2010/main" val="3196868482"/>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6F2769-7194-4217-93D3-3AF3A4742282}">
  <ds:schemaRefs>
    <ds:schemaRef ds:uri="http://schemas.microsoft.com/office/2006/metadata/properties"/>
    <ds:schemaRef ds:uri="http://schemas.microsoft.com/office/infopath/2007/PartnerControls"/>
    <ds:schemaRef ds:uri="http://schemas.microsoft.com/sharepoint/v3/fields"/>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2612</TotalTime>
  <Words>2126</Words>
  <Application>Microsoft Macintosh PowerPoint</Application>
  <PresentationFormat>On-screen Show (16:9)</PresentationFormat>
  <Paragraphs>99</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Understanding Matthew 24</vt:lpstr>
      <vt:lpstr>The “Key”</vt:lpstr>
      <vt:lpstr>The “Day of the Lord”</vt:lpstr>
      <vt:lpstr>The “Day of the Lord”</vt:lpstr>
      <vt:lpstr>The “Day of the Lord”</vt:lpstr>
      <vt:lpstr>The “Day of the Lord”</vt:lpstr>
      <vt:lpstr>The “Day of the Lord”</vt:lpstr>
      <vt:lpstr>The “Day of the Lord”</vt:lpstr>
      <vt:lpstr>The “Day of the Lord”</vt:lpstr>
      <vt:lpstr>The “Day of the Lord”</vt:lpstr>
      <vt:lpstr>The “Day of the Lord”</vt:lpstr>
      <vt:lpstr>The “Day of the Lord”</vt:lpstr>
      <vt:lpstr>The “Day of the Lord”</vt:lpstr>
      <vt:lpstr>The “Day of the Lord”</vt:lpstr>
      <vt:lpstr>The “Day of the Lord”</vt:lpstr>
      <vt:lpstr>The “Day of the Lord”</vt:lpstr>
      <vt:lpstr>The “Day of the Lord”</vt:lpstr>
      <vt:lpstr>The “Day of the Lord”</vt:lpstr>
      <vt:lpstr>The “Day of the Lord”</vt:lpstr>
      <vt:lpstr>The “Day of the Lord”</vt:lpstr>
      <vt:lpstr>The “Day of the Lord”</vt:lpstr>
      <vt:lpstr>The “Day of the Lord”</vt:lpstr>
      <vt:lpstr>The “Day of the Lord”</vt:lpstr>
      <vt:lpstr>The “Day of the Lord”</vt:lpstr>
      <vt:lpstr>The “Day of the Lord”</vt:lpstr>
      <vt:lpstr>The “Day of the Lord”</vt:lpstr>
      <vt:lpstr>The “Day of the Lord”</vt:lpstr>
      <vt:lpstr>The “Day of the Lord”</vt:lpstr>
      <vt:lpstr>The “Day of the Lord”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Brad Collins</cp:lastModifiedBy>
  <cp:revision>50</cp:revision>
  <dcterms:created xsi:type="dcterms:W3CDTF">2010-04-12T23:12:02Z</dcterms:created>
  <dcterms:modified xsi:type="dcterms:W3CDTF">2015-06-02T02:59:22Z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