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5" r:id="rId3"/>
    <p:sldId id="266" r:id="rId4"/>
    <p:sldId id="259" r:id="rId5"/>
    <p:sldId id="264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-1536" y="-9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4EA49-C485-4586-9625-5C9F629BC89B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A0CE-EA87-40B7-9DD7-775B38E49D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2381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4EA49-C485-4586-9625-5C9F629BC89B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A0CE-EA87-40B7-9DD7-775B38E49D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5359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4EA49-C485-4586-9625-5C9F629BC89B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A0CE-EA87-40B7-9DD7-775B38E49D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9629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EA82-11E9-4DAF-9530-60A22D2FFAE3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5DE1-8092-491C-B649-199A6481B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6771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EA82-11E9-4DAF-9530-60A22D2FFAE3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5DE1-8092-491C-B649-199A6481B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1492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EA82-11E9-4DAF-9530-60A22D2FFAE3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5DE1-8092-491C-B649-199A6481B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4045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EA82-11E9-4DAF-9530-60A22D2FFAE3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5DE1-8092-491C-B649-199A6481B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3152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EA82-11E9-4DAF-9530-60A22D2FFAE3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5DE1-8092-491C-B649-199A6481B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41058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EA82-11E9-4DAF-9530-60A22D2FFAE3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5DE1-8092-491C-B649-199A6481B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2530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EA82-11E9-4DAF-9530-60A22D2FFAE3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5DE1-8092-491C-B649-199A6481B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89937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EA82-11E9-4DAF-9530-60A22D2FFAE3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5DE1-8092-491C-B649-199A6481B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8498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4EA49-C485-4586-9625-5C9F629BC89B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A0CE-EA87-40B7-9DD7-775B38E49D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4241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EA82-11E9-4DAF-9530-60A22D2FFAE3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5DE1-8092-491C-B649-199A6481B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21788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EA82-11E9-4DAF-9530-60A22D2FFAE3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5DE1-8092-491C-B649-199A6481B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8287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9EA82-11E9-4DAF-9530-60A22D2FFAE3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F5DE1-8092-491C-B649-199A6481B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213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4EA49-C485-4586-9625-5C9F629BC89B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A0CE-EA87-40B7-9DD7-775B38E49D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4309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4EA49-C485-4586-9625-5C9F629BC89B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A0CE-EA87-40B7-9DD7-775B38E49D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17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4EA49-C485-4586-9625-5C9F629BC89B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A0CE-EA87-40B7-9DD7-775B38E49D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965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4EA49-C485-4586-9625-5C9F629BC89B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A0CE-EA87-40B7-9DD7-775B38E49D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1331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4EA49-C485-4586-9625-5C9F629BC89B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A0CE-EA87-40B7-9DD7-775B38E49D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319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4EA49-C485-4586-9625-5C9F629BC89B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A0CE-EA87-40B7-9DD7-775B38E49D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7422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4EA49-C485-4586-9625-5C9F629BC89B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CA0CE-EA87-40B7-9DD7-775B38E49D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947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1025" y="365125"/>
            <a:ext cx="11039476" cy="6172152"/>
          </a:xfrm>
          <a:prstGeom prst="rect">
            <a:avLst/>
          </a:prstGeom>
          <a:gradFill>
            <a:gsLst>
              <a:gs pos="100000">
                <a:schemeClr val="bg1"/>
              </a:gs>
              <a:gs pos="0">
                <a:schemeClr val="bg1"/>
              </a:gs>
            </a:gsLst>
            <a:path path="circle">
              <a:fillToRect l="50000" t="50000" r="50000" b="50000"/>
            </a:path>
          </a:gradFill>
          <a:ln w="317500" cmpd="thickThin">
            <a:solidFill>
              <a:schemeClr val="accent1"/>
            </a:solidFill>
            <a:prstDash val="solid"/>
          </a:ln>
          <a:effectLst>
            <a:outerShdw blurRad="63500" sx="102000" sy="102000" algn="ctr" rotWithShape="0">
              <a:schemeClr val="bg1">
                <a:alpha val="9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4EA49-C485-4586-9625-5C9F629BC89B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CA0CE-EA87-40B7-9DD7-775B38E49D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1943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9EA82-11E9-4DAF-9530-60A22D2FFAE3}" type="datetimeFigureOut">
              <a:rPr lang="en-US" smtClean="0"/>
              <a:pPr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F5DE1-8092-491C-B649-199A6481BF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34810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544807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135437"/>
          </a:xfrm>
          <a:solidFill>
            <a:schemeClr val="tx1"/>
          </a:solidFill>
          <a:ln w="190500">
            <a:solidFill>
              <a:schemeClr val="accent3"/>
            </a:solidFill>
          </a:ln>
          <a:effectLst>
            <a:reflection blurRad="6350" stA="50000" endA="300" endPos="90000" dir="5400000" sy="-100000" algn="bl" rotWithShape="0"/>
          </a:effectLst>
        </p:spPr>
        <p:txBody>
          <a:bodyPr anchor="ctr">
            <a:noAutofit/>
          </a:bodyPr>
          <a:lstStyle/>
          <a:p>
            <a:r>
              <a:rPr lang="en-US" sz="11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anose="020B0803020202020204" pitchFamily="34" charset="0"/>
              </a:rPr>
              <a:t>MAN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4400" dirty="0" smtClean="0">
                <a:solidFill>
                  <a:schemeClr val="bg1"/>
                </a:solidFill>
                <a:latin typeface="Tw Cen MT" panose="020B0602020104020603" pitchFamily="34" charset="0"/>
              </a:rPr>
              <a:t>IN THE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11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anose="020B0803020202020204" pitchFamily="34" charset="0"/>
              </a:rPr>
              <a:t>MIRROR</a:t>
            </a:r>
            <a:endParaRPr lang="en-US" sz="11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 Condensed Extra Bold" panose="020B0803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b">
            <a:normAutofit/>
          </a:bodyPr>
          <a:lstStyle/>
          <a:p>
            <a:pPr algn="l"/>
            <a:r>
              <a:rPr lang="en-US" sz="3200" dirty="0" smtClean="0">
                <a:latin typeface="Tw Cen MT" panose="020B0602020104020603" pitchFamily="34" charset="0"/>
              </a:rPr>
              <a:t>Matthew 21:28-32</a:t>
            </a:r>
            <a:endParaRPr lang="en-US" sz="3200" dirty="0"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268703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554704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Tw Cen MT" panose="020B0602020104020603" pitchFamily="34" charset="0"/>
              </a:rPr>
              <a:t>Matthew </a:t>
            </a:r>
            <a:r>
              <a:rPr lang="en-US" sz="2800" dirty="0">
                <a:latin typeface="Tw Cen MT" panose="020B0602020104020603" pitchFamily="34" charset="0"/>
              </a:rPr>
              <a:t>21:28-32 </a:t>
            </a:r>
            <a:r>
              <a:rPr lang="en-US" sz="2800" baseline="30000" dirty="0" smtClean="0">
                <a:latin typeface="Tw Cen MT" panose="020B0602020104020603" pitchFamily="34" charset="0"/>
              </a:rPr>
              <a:t>NASB</a:t>
            </a:r>
            <a:endParaRPr lang="en-US" sz="28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4000" y="1122362"/>
            <a:ext cx="9144000" cy="4135437"/>
          </a:xfrm>
          <a:prstGeom prst="rect">
            <a:avLst/>
          </a:prstGeom>
          <a:solidFill>
            <a:schemeClr val="tx1"/>
          </a:solidFill>
          <a:ln w="190500">
            <a:solidFill>
              <a:schemeClr val="accent3"/>
            </a:solidFill>
          </a:ln>
          <a:effectLst>
            <a:reflection blurRad="6350" stA="50000" endA="300" endPos="90000" dir="5400000" sy="-100000" algn="bl" rotWithShape="0"/>
          </a:effectLst>
        </p:spPr>
        <p:txBody>
          <a:bodyPr vert="horz" lIns="182880" tIns="45720" rIns="18288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>
                <a:solidFill>
                  <a:schemeClr val="bg1"/>
                </a:solidFill>
                <a:latin typeface="Tw Cen MT" panose="020B0602020104020603" pitchFamily="34" charset="0"/>
              </a:rPr>
              <a:t>Jesus said to them, </a:t>
            </a:r>
            <a:r>
              <a:rPr lang="en-US" sz="2800" dirty="0" smtClean="0">
                <a:solidFill>
                  <a:schemeClr val="bg1"/>
                </a:solidFill>
                <a:latin typeface="Tw Cen MT" panose="020B0602020104020603" pitchFamily="34" charset="0"/>
              </a:rPr>
              <a:t>Truly </a:t>
            </a:r>
            <a:r>
              <a:rPr lang="en-US" sz="2800" dirty="0">
                <a:solidFill>
                  <a:schemeClr val="bg1"/>
                </a:solidFill>
                <a:latin typeface="Tw Cen MT" panose="020B0602020104020603" pitchFamily="34" charset="0"/>
              </a:rPr>
              <a:t>I say to you that </a:t>
            </a: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anose="020B0803020202020204" pitchFamily="34" charset="0"/>
              </a:rPr>
              <a:t>the tax collectors and prostitutes will get into the kingdom of God before you</a:t>
            </a:r>
            <a:r>
              <a:rPr lang="en-US" sz="2800" dirty="0">
                <a:solidFill>
                  <a:schemeClr val="bg1"/>
                </a:solidFill>
                <a:latin typeface="Tw Cen MT" panose="020B0602020104020603" pitchFamily="34" charset="0"/>
              </a:rPr>
              <a:t>. </a:t>
            </a:r>
            <a:r>
              <a:rPr lang="en-US" sz="2800" baseline="30000" dirty="0">
                <a:solidFill>
                  <a:schemeClr val="bg1"/>
                </a:solidFill>
                <a:latin typeface="Tw Cen MT" panose="020B0602020104020603" pitchFamily="34" charset="0"/>
              </a:rPr>
              <a:t>32</a:t>
            </a:r>
            <a:r>
              <a:rPr lang="en-US" sz="2800" dirty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Tw Cen MT" panose="020B0602020104020603" pitchFamily="34" charset="0"/>
              </a:rPr>
              <a:t>For </a:t>
            </a:r>
            <a:r>
              <a:rPr lang="en-US" sz="2800" dirty="0">
                <a:solidFill>
                  <a:schemeClr val="bg1"/>
                </a:solidFill>
                <a:latin typeface="Tw Cen MT" panose="020B0602020104020603" pitchFamily="34" charset="0"/>
              </a:rPr>
              <a:t>John came to you in the way of righteousness and you did not believe him; but the tax collectors and prostitutes did believe him; and you, seeing this, did not even feel remorse afterward so as to believe him.</a:t>
            </a:r>
          </a:p>
        </p:txBody>
      </p:sp>
    </p:spTree>
    <p:extLst>
      <p:ext uri="{BB962C8B-B14F-4D97-AF65-F5344CB8AC3E}">
        <p14:creationId xmlns:p14="http://schemas.microsoft.com/office/powerpoint/2010/main" xmlns="" val="379389426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135437"/>
          </a:xfrm>
          <a:solidFill>
            <a:schemeClr val="tx1"/>
          </a:solidFill>
          <a:ln w="190500">
            <a:solidFill>
              <a:schemeClr val="accent3"/>
            </a:solidFill>
          </a:ln>
          <a:effectLst>
            <a:reflection blurRad="6350" stA="50000" endA="300" endPos="90000" dir="5400000" sy="-100000" algn="bl" rotWithShape="0"/>
          </a:effectLst>
        </p:spPr>
        <p:txBody>
          <a:bodyPr anchor="ctr">
            <a:noAutofit/>
          </a:bodyPr>
          <a:lstStyle/>
          <a:p>
            <a:r>
              <a:rPr lang="en-US" sz="115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anose="020B0803020202020204" pitchFamily="34" charset="0"/>
              </a:rPr>
              <a:t>DECEIVED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4400" dirty="0" smtClean="0">
                <a:solidFill>
                  <a:schemeClr val="bg1"/>
                </a:solidFill>
                <a:latin typeface="Tw Cen MT" panose="020B0602020104020603" pitchFamily="34" charset="0"/>
              </a:rPr>
              <a:t>HIMSELF</a:t>
            </a:r>
            <a:endParaRPr lang="en-US" sz="11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w Cen MT Condensed Extra Bold" panose="020B08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731275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CHRISTIANS EASILY DECEIVED?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02894"/>
          </a:xfrm>
          <a:noFill/>
          <a:ln>
            <a:noFill/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Don’t be deceived… </a:t>
            </a:r>
            <a:r>
              <a:rPr lang="en-US" sz="3200" baseline="30000" dirty="0" smtClean="0"/>
              <a:t>(James 1:16)</a:t>
            </a:r>
          </a:p>
          <a:p>
            <a:pPr marL="0" indent="0" algn="ctr">
              <a:buNone/>
            </a:pPr>
            <a:r>
              <a:rPr lang="en-US" sz="3200" dirty="0" smtClean="0"/>
              <a:t>…They delude/deceive themselves </a:t>
            </a:r>
            <a:r>
              <a:rPr lang="en-US" sz="3200" baseline="30000" dirty="0" smtClean="0"/>
              <a:t>(James 1:22)</a:t>
            </a:r>
          </a:p>
          <a:p>
            <a:pPr marL="0" indent="0" algn="ctr">
              <a:buNone/>
            </a:pPr>
            <a:r>
              <a:rPr lang="en-US" sz="3200" dirty="0" smtClean="0"/>
              <a:t>…Deceives his own heart </a:t>
            </a:r>
            <a:r>
              <a:rPr lang="en-US" sz="3200" baseline="30000" dirty="0" smtClean="0"/>
              <a:t>(James 1:26)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009650" y="47466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5 WAYS</a:t>
            </a:r>
            <a:r>
              <a:rPr kumimoji="0" lang="en-US" sz="6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I CAN DECEIVE MYSELF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199828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THINKS HIMSELF TO BE…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RELIGIOUS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(1:26-27)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/>
              <a:t>Religion is worthless </a:t>
            </a:r>
            <a:r>
              <a:rPr lang="en-US" sz="2800" baseline="30000" dirty="0" smtClean="0"/>
              <a:t>(1:26)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 JUDGE </a:t>
            </a:r>
            <a:r>
              <a:rPr lang="en-US" sz="3200" baseline="30000" dirty="0" smtClean="0"/>
              <a:t>(2:4)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/>
              <a:t>He will be judged </a:t>
            </a:r>
            <a:r>
              <a:rPr lang="en-US" sz="2800" baseline="30000" dirty="0" smtClean="0"/>
              <a:t>(2:8-13)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FAITHFUL</a:t>
            </a:r>
            <a:r>
              <a:rPr lang="en-US" sz="3200" b="1" dirty="0" smtClean="0"/>
              <a:t> </a:t>
            </a:r>
            <a:r>
              <a:rPr lang="en-US" sz="3200" dirty="0" smtClean="0"/>
              <a:t> </a:t>
            </a:r>
            <a:r>
              <a:rPr lang="en-US" sz="3200" baseline="30000" dirty="0" smtClean="0"/>
              <a:t>(2:14-26)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Faith is dead </a:t>
            </a:r>
            <a:r>
              <a:rPr lang="en-US" sz="3200" baseline="30000" dirty="0"/>
              <a:t>(2:17,26)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 smtClean="0"/>
              <a:t>Faith is useless </a:t>
            </a:r>
            <a:r>
              <a:rPr lang="en-US" sz="3200" baseline="30000" dirty="0" smtClean="0"/>
              <a:t>(2:18-20)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WISE FROM GOD </a:t>
            </a:r>
            <a:r>
              <a:rPr lang="en-US" sz="3200" baseline="30000" dirty="0" smtClean="0"/>
              <a:t>(3:13-18</a:t>
            </a:r>
            <a:r>
              <a:rPr lang="en-US" sz="3200" baseline="30000" dirty="0"/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Wise from earth, himself, demons </a:t>
            </a:r>
            <a:r>
              <a:rPr lang="en-US" sz="3200" baseline="30000" dirty="0"/>
              <a:t>(3:15)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FRIEND OF GOD </a:t>
            </a:r>
            <a:r>
              <a:rPr lang="en-US" sz="3200" baseline="30000" dirty="0" smtClean="0"/>
              <a:t>(4:4-10; </a:t>
            </a:r>
            <a:r>
              <a:rPr lang="en-US" sz="3200" baseline="30000" dirty="0" err="1" smtClean="0"/>
              <a:t>cf</a:t>
            </a:r>
            <a:r>
              <a:rPr lang="en-US" sz="3200" baseline="30000" dirty="0" smtClean="0"/>
              <a:t> 2:23)</a:t>
            </a:r>
            <a:endParaRPr lang="en-US" sz="3200" baseline="30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dirty="0"/>
              <a:t>Adulteress/Enemy </a:t>
            </a:r>
            <a:r>
              <a:rPr lang="en-US" sz="3200" baseline="30000" dirty="0"/>
              <a:t>(4:4</a:t>
            </a:r>
            <a:r>
              <a:rPr lang="en-US" sz="3200" baseline="30000" dirty="0" smtClean="0"/>
              <a:t>)</a:t>
            </a:r>
            <a:endParaRPr lang="en-US" sz="3200" baseline="30000" dirty="0"/>
          </a:p>
        </p:txBody>
      </p:sp>
    </p:spTree>
    <p:extLst>
      <p:ext uri="{BB962C8B-B14F-4D97-AF65-F5344CB8AC3E}">
        <p14:creationId xmlns:p14="http://schemas.microsoft.com/office/powerpoint/2010/main" xmlns="" val="314733573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Man in Mirro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ustom 4">
      <a:majorFont>
        <a:latin typeface="Tw Cen MT Condensed Extra Bold"/>
        <a:ea typeface=""/>
        <a:cs typeface=""/>
      </a:majorFont>
      <a:minorFont>
        <a:latin typeface="Tw Cen MT"/>
        <a:ea typeface=""/>
        <a:cs typeface="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an in Mirror" id="{1AEB2BBB-06F8-4DAE-96B8-D5D0B9EDDC9A}" vid="{D2DF14A7-1956-442B-9E65-A18A0C2A6A6E}"/>
    </a:ext>
  </a:extLst>
</a:theme>
</file>

<file path=ppt/theme/theme2.xml><?xml version="1.0" encoding="utf-8"?>
<a:theme xmlns:a="http://schemas.openxmlformats.org/drawingml/2006/main" name="Custom Desig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Man in Mirror</Template>
  <TotalTime>2080</TotalTime>
  <Words>187</Words>
  <Application>Microsoft Office PowerPoint</Application>
  <PresentationFormat>Custom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Man in Mirror</vt:lpstr>
      <vt:lpstr>Custom Design</vt:lpstr>
      <vt:lpstr>Slide 1</vt:lpstr>
      <vt:lpstr>MAN IN THE MIRROR</vt:lpstr>
      <vt:lpstr>Slide 3</vt:lpstr>
      <vt:lpstr>DECEIVED HIMSELF</vt:lpstr>
      <vt:lpstr>ARE CHRISTIANS EASILY DECEIVED?</vt:lpstr>
      <vt:lpstr>THINKS HIMSELF TO BE…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Wes Gossett</dc:creator>
  <cp:lastModifiedBy>pepperrd</cp:lastModifiedBy>
  <cp:revision>23</cp:revision>
  <dcterms:created xsi:type="dcterms:W3CDTF">2015-08-27T13:00:23Z</dcterms:created>
  <dcterms:modified xsi:type="dcterms:W3CDTF">2015-09-10T16:48:07Z</dcterms:modified>
</cp:coreProperties>
</file>