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5143500" type="screen16x9"/>
  <p:notesSz cx="7772400" cy="10058400"/>
  <p:defaultTextStyle>
    <a:defPPr>
      <a:defRPr lang="en-US"/>
    </a:defPPr>
    <a:lvl1pPr marL="0" algn="l" defTabSz="740573" rtl="0" eaLnBrk="1" latinLnBrk="0" hangingPunct="1">
      <a:defRPr sz="1500" kern="1200">
        <a:solidFill>
          <a:schemeClr val="tx1"/>
        </a:solidFill>
        <a:latin typeface="+mn-lt"/>
        <a:ea typeface="+mn-ea"/>
        <a:cs typeface="+mn-cs"/>
      </a:defRPr>
    </a:lvl1pPr>
    <a:lvl2pPr marL="370286" algn="l" defTabSz="740573" rtl="0" eaLnBrk="1" latinLnBrk="0" hangingPunct="1">
      <a:defRPr sz="1500" kern="1200">
        <a:solidFill>
          <a:schemeClr val="tx1"/>
        </a:solidFill>
        <a:latin typeface="+mn-lt"/>
        <a:ea typeface="+mn-ea"/>
        <a:cs typeface="+mn-cs"/>
      </a:defRPr>
    </a:lvl2pPr>
    <a:lvl3pPr marL="740573" algn="l" defTabSz="740573" rtl="0" eaLnBrk="1" latinLnBrk="0" hangingPunct="1">
      <a:defRPr sz="1500" kern="1200">
        <a:solidFill>
          <a:schemeClr val="tx1"/>
        </a:solidFill>
        <a:latin typeface="+mn-lt"/>
        <a:ea typeface="+mn-ea"/>
        <a:cs typeface="+mn-cs"/>
      </a:defRPr>
    </a:lvl3pPr>
    <a:lvl4pPr marL="1110859" algn="l" defTabSz="740573" rtl="0" eaLnBrk="1" latinLnBrk="0" hangingPunct="1">
      <a:defRPr sz="1500" kern="1200">
        <a:solidFill>
          <a:schemeClr val="tx1"/>
        </a:solidFill>
        <a:latin typeface="+mn-lt"/>
        <a:ea typeface="+mn-ea"/>
        <a:cs typeface="+mn-cs"/>
      </a:defRPr>
    </a:lvl4pPr>
    <a:lvl5pPr marL="1481145" algn="l" defTabSz="740573" rtl="0" eaLnBrk="1" latinLnBrk="0" hangingPunct="1">
      <a:defRPr sz="1500" kern="1200">
        <a:solidFill>
          <a:schemeClr val="tx1"/>
        </a:solidFill>
        <a:latin typeface="+mn-lt"/>
        <a:ea typeface="+mn-ea"/>
        <a:cs typeface="+mn-cs"/>
      </a:defRPr>
    </a:lvl5pPr>
    <a:lvl6pPr marL="1851431" algn="l" defTabSz="740573" rtl="0" eaLnBrk="1" latinLnBrk="0" hangingPunct="1">
      <a:defRPr sz="1500" kern="1200">
        <a:solidFill>
          <a:schemeClr val="tx1"/>
        </a:solidFill>
        <a:latin typeface="+mn-lt"/>
        <a:ea typeface="+mn-ea"/>
        <a:cs typeface="+mn-cs"/>
      </a:defRPr>
    </a:lvl6pPr>
    <a:lvl7pPr marL="2221718" algn="l" defTabSz="740573" rtl="0" eaLnBrk="1" latinLnBrk="0" hangingPunct="1">
      <a:defRPr sz="1500" kern="1200">
        <a:solidFill>
          <a:schemeClr val="tx1"/>
        </a:solidFill>
        <a:latin typeface="+mn-lt"/>
        <a:ea typeface="+mn-ea"/>
        <a:cs typeface="+mn-cs"/>
      </a:defRPr>
    </a:lvl7pPr>
    <a:lvl8pPr marL="2592004" algn="l" defTabSz="740573" rtl="0" eaLnBrk="1" latinLnBrk="0" hangingPunct="1">
      <a:defRPr sz="1500" kern="1200">
        <a:solidFill>
          <a:schemeClr val="tx1"/>
        </a:solidFill>
        <a:latin typeface="+mn-lt"/>
        <a:ea typeface="+mn-ea"/>
        <a:cs typeface="+mn-cs"/>
      </a:defRPr>
    </a:lvl8pPr>
    <a:lvl9pPr marL="2962290" algn="l" defTabSz="740573"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44" d="100"/>
          <a:sy n="144" d="100"/>
        </p:scale>
        <p:origin x="72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24" name="PlaceHolder 2"/>
          <p:cNvSpPr>
            <a:spLocks noGrp="1"/>
          </p:cNvSpPr>
          <p:nvPr>
            <p:ph type="body"/>
          </p:nvPr>
        </p:nvSpPr>
        <p:spPr>
          <a:xfrm>
            <a:off x="457172" y="1203386"/>
            <a:ext cx="8229090" cy="1422606"/>
          </a:xfrm>
          <a:prstGeom prst="rect">
            <a:avLst/>
          </a:prstGeom>
        </p:spPr>
        <p:txBody>
          <a:bodyPr lIns="0" tIns="0" rIns="0" bIns="0"/>
          <a:lstStyle/>
          <a:p>
            <a:endParaRPr/>
          </a:p>
        </p:txBody>
      </p:sp>
      <p:sp>
        <p:nvSpPr>
          <p:cNvPr id="25" name="PlaceHolder 3"/>
          <p:cNvSpPr>
            <a:spLocks noGrp="1"/>
          </p:cNvSpPr>
          <p:nvPr>
            <p:ph type="body"/>
          </p:nvPr>
        </p:nvSpPr>
        <p:spPr>
          <a:xfrm>
            <a:off x="457172" y="2761444"/>
            <a:ext cx="8229090" cy="1422606"/>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172" y="1203386"/>
            <a:ext cx="4015600" cy="1422606"/>
          </a:xfrm>
          <a:prstGeom prst="rect">
            <a:avLst/>
          </a:prstGeom>
        </p:spPr>
        <p:txBody>
          <a:bodyPr lIns="0" tIns="0" rIns="0" bIns="0"/>
          <a:lstStyle/>
          <a:p>
            <a:endParaRPr/>
          </a:p>
        </p:txBody>
      </p:sp>
      <p:sp>
        <p:nvSpPr>
          <p:cNvPr id="28" name="PlaceHolder 3"/>
          <p:cNvSpPr>
            <a:spLocks noGrp="1"/>
          </p:cNvSpPr>
          <p:nvPr>
            <p:ph type="body"/>
          </p:nvPr>
        </p:nvSpPr>
        <p:spPr>
          <a:xfrm>
            <a:off x="4673927" y="1203386"/>
            <a:ext cx="4015600" cy="1422606"/>
          </a:xfrm>
          <a:prstGeom prst="rect">
            <a:avLst/>
          </a:prstGeom>
        </p:spPr>
        <p:txBody>
          <a:bodyPr lIns="0" tIns="0" rIns="0" bIns="0"/>
          <a:lstStyle/>
          <a:p>
            <a:endParaRPr/>
          </a:p>
        </p:txBody>
      </p:sp>
      <p:sp>
        <p:nvSpPr>
          <p:cNvPr id="29" name="PlaceHolder 4"/>
          <p:cNvSpPr>
            <a:spLocks noGrp="1"/>
          </p:cNvSpPr>
          <p:nvPr>
            <p:ph type="body"/>
          </p:nvPr>
        </p:nvSpPr>
        <p:spPr>
          <a:xfrm>
            <a:off x="4673927" y="2761444"/>
            <a:ext cx="4015600" cy="1422606"/>
          </a:xfrm>
          <a:prstGeom prst="rect">
            <a:avLst/>
          </a:prstGeom>
        </p:spPr>
        <p:txBody>
          <a:bodyPr lIns="0" tIns="0" rIns="0" bIns="0"/>
          <a:lstStyle/>
          <a:p>
            <a:endParaRPr/>
          </a:p>
        </p:txBody>
      </p:sp>
      <p:sp>
        <p:nvSpPr>
          <p:cNvPr id="30" name="PlaceHolder 5"/>
          <p:cNvSpPr>
            <a:spLocks noGrp="1"/>
          </p:cNvSpPr>
          <p:nvPr>
            <p:ph type="body"/>
          </p:nvPr>
        </p:nvSpPr>
        <p:spPr>
          <a:xfrm>
            <a:off x="457172" y="2761444"/>
            <a:ext cx="4015600" cy="1422606"/>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32" name="PlaceHolder 2"/>
          <p:cNvSpPr>
            <a:spLocks noGrp="1"/>
          </p:cNvSpPr>
          <p:nvPr>
            <p:ph type="body"/>
          </p:nvPr>
        </p:nvSpPr>
        <p:spPr>
          <a:xfrm>
            <a:off x="457172" y="1203386"/>
            <a:ext cx="8229090" cy="2982868"/>
          </a:xfrm>
          <a:prstGeom prst="rect">
            <a:avLst/>
          </a:prstGeom>
        </p:spPr>
        <p:txBody>
          <a:bodyPr lIns="0" tIns="0" rIns="0" bIns="0"/>
          <a:lstStyle/>
          <a:p>
            <a:endParaRPr/>
          </a:p>
        </p:txBody>
      </p:sp>
      <p:sp>
        <p:nvSpPr>
          <p:cNvPr id="33" name="PlaceHolder 3"/>
          <p:cNvSpPr>
            <a:spLocks noGrp="1"/>
          </p:cNvSpPr>
          <p:nvPr>
            <p:ph type="body"/>
          </p:nvPr>
        </p:nvSpPr>
        <p:spPr>
          <a:xfrm>
            <a:off x="457172" y="1203386"/>
            <a:ext cx="8229090" cy="2982868"/>
          </a:xfrm>
          <a:prstGeom prst="rect">
            <a:avLst/>
          </a:prstGeom>
        </p:spPr>
        <p:txBody>
          <a:bodyPr lIns="0" tIns="0" rIns="0" bIns="0"/>
          <a:lstStyle/>
          <a:p>
            <a:endParaRPr/>
          </a:p>
        </p:txBody>
      </p:sp>
      <p:pic>
        <p:nvPicPr>
          <p:cNvPr id="34" name="Picture 33"/>
          <p:cNvPicPr/>
          <p:nvPr/>
        </p:nvPicPr>
        <p:blipFill>
          <a:blip r:embed="rId2" cstate="print"/>
          <a:stretch/>
        </p:blipFill>
        <p:spPr>
          <a:xfrm>
            <a:off x="2079151" y="1203386"/>
            <a:ext cx="4984804" cy="2982868"/>
          </a:xfrm>
          <a:prstGeom prst="rect">
            <a:avLst/>
          </a:prstGeom>
          <a:ln>
            <a:noFill/>
          </a:ln>
        </p:spPr>
      </p:pic>
      <p:pic>
        <p:nvPicPr>
          <p:cNvPr id="35" name="Picture 34"/>
          <p:cNvPicPr/>
          <p:nvPr/>
        </p:nvPicPr>
        <p:blipFill>
          <a:blip r:embed="rId2" cstate="print"/>
          <a:stretch/>
        </p:blipFill>
        <p:spPr>
          <a:xfrm>
            <a:off x="2079151" y="1203386"/>
            <a:ext cx="4984804" cy="2982868"/>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457172" y="1203386"/>
            <a:ext cx="8229090" cy="2982868"/>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5" name="PlaceHolder 2"/>
          <p:cNvSpPr>
            <a:spLocks noGrp="1"/>
          </p:cNvSpPr>
          <p:nvPr>
            <p:ph type="body"/>
          </p:nvPr>
        </p:nvSpPr>
        <p:spPr>
          <a:xfrm>
            <a:off x="457172" y="1203386"/>
            <a:ext cx="8229090" cy="2982868"/>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7" name="PlaceHolder 2"/>
          <p:cNvSpPr>
            <a:spLocks noGrp="1"/>
          </p:cNvSpPr>
          <p:nvPr>
            <p:ph type="body"/>
          </p:nvPr>
        </p:nvSpPr>
        <p:spPr>
          <a:xfrm>
            <a:off x="457172" y="1203386"/>
            <a:ext cx="4015600" cy="2982868"/>
          </a:xfrm>
          <a:prstGeom prst="rect">
            <a:avLst/>
          </a:prstGeom>
        </p:spPr>
        <p:txBody>
          <a:bodyPr lIns="0" tIns="0" rIns="0" bIns="0"/>
          <a:lstStyle/>
          <a:p>
            <a:endParaRPr/>
          </a:p>
        </p:txBody>
      </p:sp>
      <p:sp>
        <p:nvSpPr>
          <p:cNvPr id="8" name="PlaceHolder 3"/>
          <p:cNvSpPr>
            <a:spLocks noGrp="1"/>
          </p:cNvSpPr>
          <p:nvPr>
            <p:ph type="body"/>
          </p:nvPr>
        </p:nvSpPr>
        <p:spPr>
          <a:xfrm>
            <a:off x="4673927" y="1203386"/>
            <a:ext cx="4015600" cy="2982868"/>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172" y="205014"/>
            <a:ext cx="8229090" cy="3980505"/>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12" name="PlaceHolder 2"/>
          <p:cNvSpPr>
            <a:spLocks noGrp="1"/>
          </p:cNvSpPr>
          <p:nvPr>
            <p:ph type="body"/>
          </p:nvPr>
        </p:nvSpPr>
        <p:spPr>
          <a:xfrm>
            <a:off x="457172" y="1203386"/>
            <a:ext cx="4015600" cy="1422606"/>
          </a:xfrm>
          <a:prstGeom prst="rect">
            <a:avLst/>
          </a:prstGeom>
        </p:spPr>
        <p:txBody>
          <a:bodyPr lIns="0" tIns="0" rIns="0" bIns="0"/>
          <a:lstStyle/>
          <a:p>
            <a:endParaRPr/>
          </a:p>
        </p:txBody>
      </p:sp>
      <p:sp>
        <p:nvSpPr>
          <p:cNvPr id="13" name="PlaceHolder 3"/>
          <p:cNvSpPr>
            <a:spLocks noGrp="1"/>
          </p:cNvSpPr>
          <p:nvPr>
            <p:ph type="body"/>
          </p:nvPr>
        </p:nvSpPr>
        <p:spPr>
          <a:xfrm>
            <a:off x="457172" y="2761444"/>
            <a:ext cx="4015600" cy="1422606"/>
          </a:xfrm>
          <a:prstGeom prst="rect">
            <a:avLst/>
          </a:prstGeom>
        </p:spPr>
        <p:txBody>
          <a:bodyPr lIns="0" tIns="0" rIns="0" bIns="0"/>
          <a:lstStyle/>
          <a:p>
            <a:endParaRPr/>
          </a:p>
        </p:txBody>
      </p:sp>
      <p:sp>
        <p:nvSpPr>
          <p:cNvPr id="14" name="PlaceHolder 4"/>
          <p:cNvSpPr>
            <a:spLocks noGrp="1"/>
          </p:cNvSpPr>
          <p:nvPr>
            <p:ph type="body"/>
          </p:nvPr>
        </p:nvSpPr>
        <p:spPr>
          <a:xfrm>
            <a:off x="4673927" y="1203386"/>
            <a:ext cx="4015600" cy="2982868"/>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16" name="PlaceHolder 2"/>
          <p:cNvSpPr>
            <a:spLocks noGrp="1"/>
          </p:cNvSpPr>
          <p:nvPr>
            <p:ph type="body"/>
          </p:nvPr>
        </p:nvSpPr>
        <p:spPr>
          <a:xfrm>
            <a:off x="457172" y="1203386"/>
            <a:ext cx="4015600" cy="2982868"/>
          </a:xfrm>
          <a:prstGeom prst="rect">
            <a:avLst/>
          </a:prstGeom>
        </p:spPr>
        <p:txBody>
          <a:bodyPr lIns="0" tIns="0" rIns="0" bIns="0"/>
          <a:lstStyle/>
          <a:p>
            <a:endParaRPr/>
          </a:p>
        </p:txBody>
      </p:sp>
      <p:sp>
        <p:nvSpPr>
          <p:cNvPr id="17" name="PlaceHolder 3"/>
          <p:cNvSpPr>
            <a:spLocks noGrp="1"/>
          </p:cNvSpPr>
          <p:nvPr>
            <p:ph type="body"/>
          </p:nvPr>
        </p:nvSpPr>
        <p:spPr>
          <a:xfrm>
            <a:off x="4673927" y="1203386"/>
            <a:ext cx="4015600" cy="1422606"/>
          </a:xfrm>
          <a:prstGeom prst="rect">
            <a:avLst/>
          </a:prstGeom>
        </p:spPr>
        <p:txBody>
          <a:bodyPr lIns="0" tIns="0" rIns="0" bIns="0"/>
          <a:lstStyle/>
          <a:p>
            <a:endParaRPr/>
          </a:p>
        </p:txBody>
      </p:sp>
      <p:sp>
        <p:nvSpPr>
          <p:cNvPr id="18" name="PlaceHolder 4"/>
          <p:cNvSpPr>
            <a:spLocks noGrp="1"/>
          </p:cNvSpPr>
          <p:nvPr>
            <p:ph type="body"/>
          </p:nvPr>
        </p:nvSpPr>
        <p:spPr>
          <a:xfrm>
            <a:off x="4673927" y="2761444"/>
            <a:ext cx="4015600" cy="1422606"/>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172" y="205014"/>
            <a:ext cx="8229090" cy="858512"/>
          </a:xfrm>
          <a:prstGeom prst="rect">
            <a:avLst/>
          </a:prstGeom>
        </p:spPr>
        <p:txBody>
          <a:bodyPr lIns="0" tIns="0" rIns="0" bIns="0" anchor="ctr"/>
          <a:lstStyle/>
          <a:p>
            <a:pPr algn="ctr"/>
            <a:endParaRPr/>
          </a:p>
        </p:txBody>
      </p:sp>
      <p:sp>
        <p:nvSpPr>
          <p:cNvPr id="20" name="PlaceHolder 2"/>
          <p:cNvSpPr>
            <a:spLocks noGrp="1"/>
          </p:cNvSpPr>
          <p:nvPr>
            <p:ph type="body"/>
          </p:nvPr>
        </p:nvSpPr>
        <p:spPr>
          <a:xfrm>
            <a:off x="457172" y="1203386"/>
            <a:ext cx="4015600" cy="1422606"/>
          </a:xfrm>
          <a:prstGeom prst="rect">
            <a:avLst/>
          </a:prstGeom>
        </p:spPr>
        <p:txBody>
          <a:bodyPr lIns="0" tIns="0" rIns="0" bIns="0"/>
          <a:lstStyle/>
          <a:p>
            <a:endParaRPr/>
          </a:p>
        </p:txBody>
      </p:sp>
      <p:sp>
        <p:nvSpPr>
          <p:cNvPr id="21" name="PlaceHolder 3"/>
          <p:cNvSpPr>
            <a:spLocks noGrp="1"/>
          </p:cNvSpPr>
          <p:nvPr>
            <p:ph type="body"/>
          </p:nvPr>
        </p:nvSpPr>
        <p:spPr>
          <a:xfrm>
            <a:off x="4673927" y="1203386"/>
            <a:ext cx="4015600" cy="1422606"/>
          </a:xfrm>
          <a:prstGeom prst="rect">
            <a:avLst/>
          </a:prstGeom>
        </p:spPr>
        <p:txBody>
          <a:bodyPr lIns="0" tIns="0" rIns="0" bIns="0"/>
          <a:lstStyle/>
          <a:p>
            <a:endParaRPr/>
          </a:p>
        </p:txBody>
      </p:sp>
      <p:sp>
        <p:nvSpPr>
          <p:cNvPr id="22" name="PlaceHolder 4"/>
          <p:cNvSpPr>
            <a:spLocks noGrp="1"/>
          </p:cNvSpPr>
          <p:nvPr>
            <p:ph type="body"/>
          </p:nvPr>
        </p:nvSpPr>
        <p:spPr>
          <a:xfrm>
            <a:off x="457172" y="2761444"/>
            <a:ext cx="8229090" cy="1422606"/>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172" y="205014"/>
            <a:ext cx="8229090" cy="858512"/>
          </a:xfrm>
          <a:prstGeom prst="rect">
            <a:avLst/>
          </a:prstGeom>
        </p:spPr>
        <p:txBody>
          <a:bodyPr lIns="0" tIns="0" rIns="0" bIns="0" anchor="ctr"/>
          <a:lstStyle/>
          <a:p>
            <a:pPr algn="ctr"/>
            <a:r>
              <a:rPr lang="en-US" sz="3600" dirty="0">
                <a:latin typeface="Arial"/>
              </a:rPr>
              <a:t>Click to edit the title text format</a:t>
            </a:r>
            <a:endParaRPr dirty="0"/>
          </a:p>
        </p:txBody>
      </p:sp>
      <p:sp>
        <p:nvSpPr>
          <p:cNvPr id="3" name="PlaceHolder 2"/>
          <p:cNvSpPr>
            <a:spLocks noGrp="1"/>
          </p:cNvSpPr>
          <p:nvPr>
            <p:ph type="body"/>
          </p:nvPr>
        </p:nvSpPr>
        <p:spPr>
          <a:xfrm>
            <a:off x="457172" y="1203386"/>
            <a:ext cx="8229090" cy="2982868"/>
          </a:xfrm>
          <a:prstGeom prst="rect">
            <a:avLst/>
          </a:prstGeom>
        </p:spPr>
        <p:txBody>
          <a:bodyPr lIns="0" tIns="0" rIns="0" bIns="0"/>
          <a:lstStyle/>
          <a:p>
            <a:pPr>
              <a:buSzPct val="45000"/>
              <a:buFont typeface="StarSymbol"/>
              <a:buChar char=""/>
            </a:pPr>
            <a:r>
              <a:rPr lang="en-US" sz="2600" dirty="0">
                <a:latin typeface="Arial"/>
              </a:rPr>
              <a:t>Click to edit the outline text format</a:t>
            </a:r>
            <a:endParaRPr dirty="0"/>
          </a:p>
          <a:p>
            <a:pPr lvl="1">
              <a:buSzPct val="75000"/>
              <a:buFont typeface="StarSymbol"/>
              <a:buChar char=""/>
            </a:pPr>
            <a:r>
              <a:rPr lang="en-US" sz="2300" dirty="0">
                <a:latin typeface="Arial"/>
              </a:rPr>
              <a:t>Second Outline Level</a:t>
            </a:r>
            <a:endParaRPr dirty="0"/>
          </a:p>
          <a:p>
            <a:pPr lvl="2">
              <a:buSzPct val="45000"/>
              <a:buFont typeface="StarSymbol"/>
              <a:buChar char=""/>
            </a:pPr>
            <a:r>
              <a:rPr lang="en-US" sz="1900" dirty="0">
                <a:latin typeface="Arial"/>
              </a:rPr>
              <a:t>Third Outline Level</a:t>
            </a:r>
            <a:endParaRPr dirty="0"/>
          </a:p>
          <a:p>
            <a:pPr lvl="3">
              <a:buSzPct val="75000"/>
              <a:buFont typeface="StarSymbol"/>
              <a:buChar char=""/>
            </a:pPr>
            <a:r>
              <a:rPr lang="en-US" sz="1600" dirty="0">
                <a:latin typeface="Arial"/>
              </a:rPr>
              <a:t>Fourth Outline Level</a:t>
            </a:r>
            <a:endParaRPr dirty="0"/>
          </a:p>
          <a:p>
            <a:pPr lvl="4">
              <a:buSzPct val="45000"/>
              <a:buFont typeface="StarSymbol"/>
              <a:buChar char=""/>
            </a:pPr>
            <a:r>
              <a:rPr lang="en-US" sz="1600" dirty="0">
                <a:latin typeface="Arial"/>
              </a:rPr>
              <a:t>Fifth Outline Level</a:t>
            </a:r>
            <a:endParaRPr dirty="0"/>
          </a:p>
          <a:p>
            <a:pPr lvl="5">
              <a:buSzPct val="45000"/>
              <a:buFont typeface="StarSymbol"/>
              <a:buChar char=""/>
            </a:pPr>
            <a:r>
              <a:rPr lang="en-US" sz="1600" dirty="0">
                <a:latin typeface="Arial"/>
              </a:rPr>
              <a:t>Sixth Outline Level</a:t>
            </a:r>
            <a:endParaRPr dirty="0"/>
          </a:p>
          <a:p>
            <a:pPr lvl="6">
              <a:buSzPct val="45000"/>
              <a:buFont typeface="StarSymbol"/>
              <a:buChar char=""/>
            </a:pPr>
            <a:r>
              <a:rPr lang="en-US" sz="1600" dirty="0">
                <a:latin typeface="Arial"/>
              </a:rPr>
              <a:t>Seventh Outline Level</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p:nvPr/>
        </p:nvPicPr>
        <p:blipFill>
          <a:blip r:embed="rId2" cstate="email">
            <a:extLst>
              <a:ext uri="{28A0092B-C50C-407E-A947-70E740481C1C}">
                <a14:useLocalDpi xmlns:a14="http://schemas.microsoft.com/office/drawing/2010/main"/>
              </a:ext>
            </a:extLst>
          </a:blip>
          <a:stretch/>
        </p:blipFill>
        <p:spPr>
          <a:xfrm>
            <a:off x="2407335" y="250328"/>
            <a:ext cx="4256921" cy="4665845"/>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Judges Pt I</a:t>
            </a:r>
            <a:endParaRPr dirty="0"/>
          </a:p>
        </p:txBody>
      </p:sp>
      <p:sp>
        <p:nvSpPr>
          <p:cNvPr id="38" name="TextShape 2"/>
          <p:cNvSpPr txBox="1"/>
          <p:nvPr/>
        </p:nvSpPr>
        <p:spPr>
          <a:xfrm>
            <a:off x="457172" y="1203386"/>
            <a:ext cx="8229090" cy="2982868"/>
          </a:xfrm>
          <a:prstGeom prst="rect">
            <a:avLst/>
          </a:prstGeom>
          <a:noFill/>
          <a:ln>
            <a:noFill/>
          </a:ln>
        </p:spPr>
        <p:txBody>
          <a:bodyPr lIns="0" tIns="0" rIns="0" bIns="0"/>
          <a:lstStyle/>
          <a:p>
            <a:pPr algn="ctr"/>
            <a:r>
              <a:rPr lang="en-US" sz="1300" u="sng" dirty="0">
                <a:solidFill>
                  <a:srgbClr val="008000"/>
                </a:solidFill>
                <a:latin typeface="Georgia"/>
              </a:rPr>
              <a:t>Jdg_3:7-11</a:t>
            </a:r>
            <a:r>
              <a:rPr lang="en-US" sz="1300" dirty="0">
                <a:solidFill>
                  <a:srgbClr val="000000"/>
                </a:solidFill>
                <a:latin typeface="Georgia"/>
              </a:rPr>
              <a:t> :</a:t>
            </a:r>
            <a:endParaRPr dirty="0"/>
          </a:p>
          <a:p>
            <a:r>
              <a:rPr lang="en-US" sz="1300" dirty="0">
                <a:latin typeface="Georgia"/>
              </a:rPr>
              <a:t>Judgeship of </a:t>
            </a:r>
            <a:r>
              <a:rPr lang="en-US" sz="1300" dirty="0" err="1">
                <a:latin typeface="Georgia"/>
              </a:rPr>
              <a:t>Othniel</a:t>
            </a:r>
            <a:r>
              <a:rPr lang="en-US" sz="1300" dirty="0">
                <a:latin typeface="Georgia"/>
              </a:rPr>
              <a:t> who delivered Israel from the hand of </a:t>
            </a:r>
            <a:r>
              <a:rPr lang="en-US" sz="1300" dirty="0" err="1">
                <a:latin typeface="Georgia"/>
              </a:rPr>
              <a:t>Cushan-rishathaim</a:t>
            </a:r>
            <a:r>
              <a:rPr lang="en-US" sz="1300" dirty="0">
                <a:latin typeface="Georgia"/>
              </a:rPr>
              <a:t>.</a:t>
            </a:r>
            <a:endParaRPr dirty="0"/>
          </a:p>
          <a:p>
            <a:pPr algn="ctr"/>
            <a:r>
              <a:rPr lang="en-US" sz="1300" dirty="0">
                <a:latin typeface="Georgia"/>
              </a:rPr>
              <a:t>(C) Judges 3:12-30:</a:t>
            </a:r>
            <a:endParaRPr dirty="0"/>
          </a:p>
          <a:p>
            <a:r>
              <a:rPr lang="en-US" sz="1300" dirty="0">
                <a:latin typeface="Georgia"/>
              </a:rPr>
              <a:t>Victory of Ehud over the Moabites, to whom the Israelites had been in servitude 18 years. Ehud slew their king </a:t>
            </a:r>
            <a:r>
              <a:rPr lang="en-US" sz="1300" dirty="0" err="1">
                <a:latin typeface="Georgia"/>
              </a:rPr>
              <a:t>Eglon</a:t>
            </a:r>
            <a:r>
              <a:rPr lang="en-US" sz="1300" dirty="0">
                <a:latin typeface="Georgia"/>
              </a:rPr>
              <a:t>, and won for the nation a long period of </a:t>
            </a:r>
            <a:r>
              <a:rPr lang="en-US" sz="1300" dirty="0" err="1">
                <a:latin typeface="Georgia"/>
              </a:rPr>
              <a:t>tranquillity</a:t>
            </a:r>
            <a:r>
              <a:rPr lang="en-US" sz="1300" dirty="0">
                <a:latin typeface="Georgia"/>
              </a:rPr>
              <a:t>.</a:t>
            </a:r>
            <a:endParaRPr dirty="0"/>
          </a:p>
          <a:p>
            <a:endParaRPr dirty="0"/>
          </a:p>
          <a:p>
            <a:pPr algn="ctr"/>
            <a:r>
              <a:rPr lang="en-US" sz="1300" dirty="0">
                <a:latin typeface="Georgia"/>
              </a:rPr>
              <a:t>(D) </a:t>
            </a:r>
            <a:r>
              <a:rPr lang="en-US" sz="1300" u="sng" dirty="0">
                <a:solidFill>
                  <a:srgbClr val="008000"/>
                </a:solidFill>
                <a:latin typeface="Georgia"/>
              </a:rPr>
              <a:t>Jdg_3:31</a:t>
            </a:r>
            <a:r>
              <a:rPr lang="en-US" sz="1300" dirty="0">
                <a:solidFill>
                  <a:srgbClr val="000000"/>
                </a:solidFill>
                <a:latin typeface="Georgia"/>
              </a:rPr>
              <a:t> :</a:t>
            </a:r>
            <a:endParaRPr dirty="0"/>
          </a:p>
          <a:p>
            <a:r>
              <a:rPr lang="en-US" sz="1300" dirty="0">
                <a:latin typeface="Georgia"/>
              </a:rPr>
              <a:t>In a few brief words </a:t>
            </a:r>
            <a:r>
              <a:rPr lang="en-US" sz="1300" dirty="0" err="1">
                <a:latin typeface="Georgia"/>
              </a:rPr>
              <a:t>Shamgar</a:t>
            </a:r>
            <a:r>
              <a:rPr lang="en-US" sz="1300" dirty="0">
                <a:latin typeface="Georgia"/>
              </a:rPr>
              <a:t> is named as the deliverer of Israel from the Philistines. The title of “judge” is not accorded to him, nor is he said to have exercised authority in any way. It is doubtful, therefore, whether the writer intended him to be regarded as one of the judges.</a:t>
            </a:r>
            <a:endParaRPr dirty="0"/>
          </a:p>
          <a:p>
            <a:pPr algn="ctr"/>
            <a:r>
              <a:rPr lang="en-US" sz="1300" dirty="0">
                <a:latin typeface="Georgia"/>
              </a:rPr>
              <a:t>(E) Judges 4; 5:</a:t>
            </a:r>
            <a:endParaRPr dirty="0"/>
          </a:p>
          <a:p>
            <a:r>
              <a:rPr lang="en-US" sz="1300" dirty="0">
                <a:latin typeface="Georgia"/>
              </a:rPr>
              <a:t>Victory of Deborah and Barak over </a:t>
            </a:r>
            <a:r>
              <a:rPr lang="en-US" sz="1300" dirty="0" err="1">
                <a:latin typeface="Georgia"/>
              </a:rPr>
              <a:t>Jabin</a:t>
            </a:r>
            <a:r>
              <a:rPr lang="en-US" sz="1300" dirty="0">
                <a:latin typeface="Georgia"/>
              </a:rPr>
              <a:t> the Canaanite king, and death of </a:t>
            </a:r>
            <a:r>
              <a:rPr lang="en-US" sz="1300" dirty="0" err="1">
                <a:latin typeface="Georgia"/>
              </a:rPr>
              <a:t>Sisera</a:t>
            </a:r>
            <a:r>
              <a:rPr lang="en-US" sz="1300" dirty="0">
                <a:latin typeface="Georgia"/>
              </a:rPr>
              <a:t>, captain of his army, at the hands of </a:t>
            </a:r>
            <a:r>
              <a:rPr lang="en-US" sz="1300" dirty="0" err="1">
                <a:latin typeface="Georgia"/>
              </a:rPr>
              <a:t>Jael</a:t>
            </a:r>
            <a:r>
              <a:rPr lang="en-US" sz="1300" dirty="0">
                <a:latin typeface="Georgia"/>
              </a:rPr>
              <a:t>, the wife of </a:t>
            </a:r>
            <a:r>
              <a:rPr lang="en-US" sz="1300" dirty="0" err="1">
                <a:latin typeface="Georgia"/>
              </a:rPr>
              <a:t>Kenite</a:t>
            </a:r>
            <a:r>
              <a:rPr lang="en-US" sz="1300" dirty="0">
                <a:latin typeface="Georgia"/>
              </a:rPr>
              <a:t> chief; followed by a Song of Triumph, descriptive and commemorative of the event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Judges P II</a:t>
            </a:r>
            <a:endParaRPr dirty="0"/>
          </a:p>
        </p:txBody>
      </p:sp>
      <p:sp>
        <p:nvSpPr>
          <p:cNvPr id="40" name="TextShape 2"/>
          <p:cNvSpPr txBox="1"/>
          <p:nvPr/>
        </p:nvSpPr>
        <p:spPr>
          <a:xfrm>
            <a:off x="457172" y="1203386"/>
            <a:ext cx="8229090" cy="2982868"/>
          </a:xfrm>
          <a:prstGeom prst="rect">
            <a:avLst/>
          </a:prstGeom>
          <a:noFill/>
          <a:ln>
            <a:noFill/>
          </a:ln>
        </p:spPr>
        <p:txBody>
          <a:bodyPr lIns="0" tIns="0" rIns="0" bIns="0"/>
          <a:lstStyle/>
          <a:p>
            <a:pPr algn="ctr"/>
            <a:r>
              <a:rPr lang="en-US" sz="1300" dirty="0">
                <a:latin typeface="Georgia"/>
              </a:rPr>
              <a:t>(F) Judges 6-8:</a:t>
            </a:r>
            <a:endParaRPr dirty="0"/>
          </a:p>
          <a:p>
            <a:r>
              <a:rPr lang="en-US" sz="1300" dirty="0">
                <a:latin typeface="Georgia"/>
              </a:rPr>
              <a:t>A 7-year oppression at the hands of the </a:t>
            </a:r>
            <a:r>
              <a:rPr lang="en-US" sz="1300" dirty="0" err="1">
                <a:latin typeface="Georgia"/>
              </a:rPr>
              <a:t>Midianites</a:t>
            </a:r>
            <a:r>
              <a:rPr lang="en-US" sz="1300" dirty="0">
                <a:latin typeface="Georgia"/>
              </a:rPr>
              <a:t>, which is described as peculiarly severe, so that the land became desolate on account of the perpetual raids to which it was subject. After a period of hesitation and delay, Gideon defeats the combined forces of the </a:t>
            </a:r>
            <a:r>
              <a:rPr lang="en-US" sz="1300" dirty="0" err="1">
                <a:latin typeface="Georgia"/>
              </a:rPr>
              <a:t>Midianites</a:t>
            </a:r>
            <a:r>
              <a:rPr lang="en-US" sz="1300" dirty="0">
                <a:latin typeface="Georgia"/>
              </a:rPr>
              <a:t> and </a:t>
            </a:r>
            <a:r>
              <a:rPr lang="en-US" sz="1300" dirty="0" err="1">
                <a:latin typeface="Georgia"/>
              </a:rPr>
              <a:t>Amalekites</a:t>
            </a:r>
            <a:r>
              <a:rPr lang="en-US" sz="1300" dirty="0">
                <a:latin typeface="Georgia"/>
              </a:rPr>
              <a:t> and the “children of the east,” i.e. the wandering Bedouin bands from the eastern deserts, in the valley of </a:t>
            </a:r>
            <a:r>
              <a:rPr lang="en-US" sz="1300" dirty="0" err="1">
                <a:latin typeface="Georgia"/>
              </a:rPr>
              <a:t>Jezreel</a:t>
            </a:r>
            <a:r>
              <a:rPr lang="en-US" sz="1300" dirty="0">
                <a:latin typeface="Georgia"/>
              </a:rPr>
              <a:t>. The locality and course of the battle are traced by the sacred writer, but it is not possible to follow his account in detail because of our inability to identify the places named. After the victory, Gideon is formally offered the position of ruler for himself and his descendants, but refuses; nevertheless, he seems to have exercised a measure of restraining influence over the people until his death, although he himself and his family apparently through covetousness fell away from their faithfulness to Yahweh (</a:t>
            </a:r>
            <a:r>
              <a:rPr lang="en-US" sz="1300" u="sng" dirty="0">
                <a:solidFill>
                  <a:srgbClr val="008000"/>
                </a:solidFill>
                <a:latin typeface="Georgia"/>
              </a:rPr>
              <a:t>Jdg_8:27</a:t>
            </a:r>
            <a:r>
              <a:rPr lang="en-US" sz="1300" dirty="0">
                <a:solidFill>
                  <a:srgbClr val="000000"/>
                </a:solidFill>
                <a:latin typeface="Georgia"/>
              </a:rPr>
              <a:t>, </a:t>
            </a:r>
            <a:r>
              <a:rPr lang="en-US" sz="1300" u="sng" dirty="0">
                <a:solidFill>
                  <a:srgbClr val="008000"/>
                </a:solidFill>
                <a:latin typeface="Georgia"/>
              </a:rPr>
              <a:t>Jdg_8:33</a:t>
            </a:r>
            <a:r>
              <a:rPr lang="en-US" sz="1300" dirty="0">
                <a:solidFill>
                  <a:srgbClr val="000000"/>
                </a:solidFill>
                <a:latin typeface="Georgia"/>
              </a:rPr>
              <a: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Judges P III</a:t>
            </a:r>
            <a:endParaRPr dirty="0"/>
          </a:p>
        </p:txBody>
      </p:sp>
      <p:sp>
        <p:nvSpPr>
          <p:cNvPr id="42" name="TextShape 2"/>
          <p:cNvSpPr txBox="1"/>
          <p:nvPr/>
        </p:nvSpPr>
        <p:spPr>
          <a:xfrm>
            <a:off x="457172" y="1203386"/>
            <a:ext cx="8229090" cy="2982868"/>
          </a:xfrm>
          <a:prstGeom prst="rect">
            <a:avLst/>
          </a:prstGeom>
          <a:noFill/>
          <a:ln>
            <a:noFill/>
          </a:ln>
        </p:spPr>
        <p:txBody>
          <a:bodyPr lIns="0" tIns="0" rIns="0" bIns="0"/>
          <a:lstStyle/>
          <a:p>
            <a:pPr algn="ctr"/>
            <a:r>
              <a:rPr lang="en-US" sz="1300" dirty="0">
                <a:latin typeface="Georgia"/>
              </a:rPr>
              <a:t>(G) Judges 9:</a:t>
            </a:r>
            <a:endParaRPr dirty="0"/>
          </a:p>
          <a:p>
            <a:r>
              <a:rPr lang="en-US" sz="1300" dirty="0">
                <a:latin typeface="Georgia"/>
              </a:rPr>
              <a:t>Episode of </a:t>
            </a:r>
            <a:r>
              <a:rPr lang="en-US" sz="1300" dirty="0" err="1">
                <a:latin typeface="Georgia"/>
              </a:rPr>
              <a:t>Abimelech</a:t>
            </a:r>
            <a:r>
              <a:rPr lang="en-US" sz="1300" dirty="0">
                <a:latin typeface="Georgia"/>
              </a:rPr>
              <a:t>, son of Gideon by a concubine, who by the murder of all but one of his brethren, the legitimate sons of Gideon, secured the throne at </a:t>
            </a:r>
            <a:r>
              <a:rPr lang="en-US" sz="1300" dirty="0" err="1">
                <a:latin typeface="Georgia"/>
              </a:rPr>
              <a:t>Shechem</a:t>
            </a:r>
            <a:r>
              <a:rPr lang="en-US" sz="1300" dirty="0">
                <a:latin typeface="Georgia"/>
              </a:rPr>
              <a:t> for himself, and for 3 years ruled Israel. After successfully stamping out a revolt at </a:t>
            </a:r>
            <a:r>
              <a:rPr lang="en-US" sz="1300" dirty="0" err="1">
                <a:latin typeface="Georgia"/>
              </a:rPr>
              <a:t>Shechem</a:t>
            </a:r>
            <a:r>
              <a:rPr lang="en-US" sz="1300" dirty="0">
                <a:latin typeface="Georgia"/>
              </a:rPr>
              <a:t> against his authority, he is himself killed when engaged in the siege of the citadel or tower of </a:t>
            </a:r>
            <a:r>
              <a:rPr lang="en-US" sz="1300" dirty="0" err="1">
                <a:latin typeface="Georgia"/>
              </a:rPr>
              <a:t>Thebez</a:t>
            </a:r>
            <a:r>
              <a:rPr lang="en-US" sz="1300" dirty="0">
                <a:latin typeface="Georgia"/>
              </a:rPr>
              <a:t> by a stone thrown by woman.</a:t>
            </a:r>
            <a:endParaRPr dirty="0"/>
          </a:p>
          <a:p>
            <a:endParaRPr dirty="0"/>
          </a:p>
          <a:p>
            <a:pPr algn="ctr"/>
            <a:r>
              <a:rPr lang="en-US" sz="1300" dirty="0">
                <a:latin typeface="Georgia"/>
              </a:rPr>
              <a:t>(H) (I) </a:t>
            </a:r>
            <a:r>
              <a:rPr lang="en-US" sz="1300" u="sng" dirty="0">
                <a:solidFill>
                  <a:srgbClr val="008000"/>
                </a:solidFill>
                <a:latin typeface="Georgia"/>
              </a:rPr>
              <a:t>Jdg_10:1-5</a:t>
            </a:r>
            <a:r>
              <a:rPr lang="en-US" sz="1300" dirty="0">
                <a:solidFill>
                  <a:srgbClr val="000000"/>
                </a:solidFill>
                <a:latin typeface="Georgia"/>
              </a:rPr>
              <a:t> :</a:t>
            </a:r>
            <a:endParaRPr dirty="0"/>
          </a:p>
          <a:p>
            <a:r>
              <a:rPr lang="en-US" sz="1300" dirty="0" err="1">
                <a:latin typeface="Georgia"/>
              </a:rPr>
              <a:t>Tola</a:t>
            </a:r>
            <a:r>
              <a:rPr lang="en-US" sz="1300" dirty="0">
                <a:latin typeface="Georgia"/>
              </a:rPr>
              <a:t> and </a:t>
            </a:r>
            <a:r>
              <a:rPr lang="en-US" sz="1300" dirty="0" err="1">
                <a:latin typeface="Georgia"/>
              </a:rPr>
              <a:t>Jair</a:t>
            </a:r>
            <a:r>
              <a:rPr lang="en-US" sz="1300" dirty="0">
                <a:latin typeface="Georgia"/>
              </a:rPr>
              <a:t> are briefly named as successive judges of Israel for 23 and 22 years respectively.</a:t>
            </a:r>
            <a:endParaRPr dirty="0"/>
          </a:p>
          <a:p>
            <a:endParaRPr dirty="0"/>
          </a:p>
          <a:p>
            <a:pPr algn="ctr"/>
            <a:r>
              <a:rPr lang="en-US" sz="1300" dirty="0">
                <a:latin typeface="Georgia"/>
              </a:rPr>
              <a:t>(J) Judges 10:6 Through 12:7:</a:t>
            </a:r>
            <a:endParaRPr dirty="0"/>
          </a:p>
          <a:p>
            <a:r>
              <a:rPr lang="en-US" sz="1300" dirty="0">
                <a:latin typeface="Georgia"/>
              </a:rPr>
              <a:t>Oppression of Israel for 18 years by the Philistines and Ammonites. The national deliverance is effected by </a:t>
            </a:r>
            <a:r>
              <a:rPr lang="en-US" sz="1300" dirty="0" err="1">
                <a:latin typeface="Georgia"/>
              </a:rPr>
              <a:t>Jephthah</a:t>
            </a:r>
            <a:r>
              <a:rPr lang="en-US" sz="1300" dirty="0">
                <a:latin typeface="Georgia"/>
              </a:rPr>
              <a:t>, who is described as an illegitimate son of Gilead who had been on that account driven out from his home and had become the captain of a band of outlaws. </a:t>
            </a:r>
            <a:r>
              <a:rPr lang="en-US" sz="1300" dirty="0" err="1">
                <a:latin typeface="Georgia"/>
              </a:rPr>
              <a:t>Jephthah</a:t>
            </a:r>
            <a:r>
              <a:rPr lang="en-US" sz="1300" dirty="0">
                <a:latin typeface="Georgia"/>
              </a:rPr>
              <a:t> stipulates with the elders of Gilead that if he undertakes to do battle on their behalf with the Ammonites, he is afterward to be recognized as their ruler; and in accordance with the agreement, when the victory has been won, he becomes judge over Israel (</a:t>
            </a:r>
            <a:r>
              <a:rPr lang="en-US" sz="1300" u="sng" dirty="0">
                <a:solidFill>
                  <a:srgbClr val="008000"/>
                </a:solidFill>
                <a:latin typeface="Georgia"/>
              </a:rPr>
              <a:t>Jdg_11:9</a:t>
            </a:r>
            <a:r>
              <a:rPr lang="en-US" sz="1300" dirty="0">
                <a:solidFill>
                  <a:srgbClr val="000000"/>
                </a:solidFill>
                <a:latin typeface="Georgia"/>
              </a:rPr>
              <a:t> f; </a:t>
            </a:r>
            <a:r>
              <a:rPr lang="en-US" sz="1300" u="sng" dirty="0">
                <a:solidFill>
                  <a:srgbClr val="008000"/>
                </a:solidFill>
                <a:latin typeface="Georgia"/>
              </a:rPr>
              <a:t>Jdg_12:7</a:t>
            </a:r>
            <a:r>
              <a:rPr lang="en-US" sz="1300" dirty="0">
                <a:solidFill>
                  <a:srgbClr val="000000"/>
                </a:solidFill>
                <a:latin typeface="Georgia"/>
              </a:rPr>
              <a:t>). See JEPHTHAH.</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Gideon Reluctant Warrior I</a:t>
            </a:r>
            <a:endParaRPr dirty="0"/>
          </a:p>
        </p:txBody>
      </p:sp>
      <p:sp>
        <p:nvSpPr>
          <p:cNvPr id="44" name="TextShape 2"/>
          <p:cNvSpPr txBox="1"/>
          <p:nvPr/>
        </p:nvSpPr>
        <p:spPr>
          <a:xfrm>
            <a:off x="457172" y="1203386"/>
            <a:ext cx="8229090" cy="2982868"/>
          </a:xfrm>
          <a:prstGeom prst="rect">
            <a:avLst/>
          </a:prstGeom>
          <a:noFill/>
          <a:ln>
            <a:noFill/>
          </a:ln>
        </p:spPr>
        <p:txBody>
          <a:bodyPr lIns="0" tIns="0" rIns="0" bIns="0"/>
          <a:lstStyle/>
          <a:p>
            <a:r>
              <a:rPr lang="en-US" sz="2600" dirty="0">
                <a:latin typeface="Arial"/>
              </a:rPr>
              <a:t>Gideon – The Reluctant Warrior</a:t>
            </a:r>
            <a:endParaRPr dirty="0"/>
          </a:p>
          <a:p>
            <a:r>
              <a:rPr lang="en-US" sz="2600" dirty="0">
                <a:latin typeface="Arial"/>
              </a:rPr>
              <a:t>Profile of Gideon, a Doubter Raised Up by God</a:t>
            </a:r>
            <a:endParaRPr dirty="0"/>
          </a:p>
          <a:p>
            <a:r>
              <a:rPr lang="en-US" sz="2600" dirty="0">
                <a:latin typeface="Arial"/>
              </a:rPr>
              <a:t>Gideon's men blowing horns and breaking pitchers with lamps inside.  Getty Images </a:t>
            </a:r>
            <a:endParaRPr dirty="0"/>
          </a:p>
          <a:p>
            <a:r>
              <a:rPr lang="en-US" sz="2600" dirty="0">
                <a:latin typeface="Arial"/>
              </a:rPr>
              <a:t>Gideon, like many of us, doubted his own abilities. He had suffered so many defeats and failures that he even put God to the test--not once but three times.</a:t>
            </a:r>
            <a:endParaRPr dirty="0"/>
          </a:p>
          <a:p>
            <a:r>
              <a:rPr lang="en-US" sz="2600" dirty="0">
                <a:latin typeface="Arial"/>
              </a:rPr>
              <a:t>In the Bible story, Gideon is introduced threshing grain in a winepress, a pit in the ground, so the marauding </a:t>
            </a:r>
            <a:r>
              <a:rPr lang="en-US" sz="2600" dirty="0" err="1">
                <a:latin typeface="Arial"/>
              </a:rPr>
              <a:t>Midianites</a:t>
            </a:r>
            <a:r>
              <a:rPr lang="en-US" sz="2600" dirty="0">
                <a:latin typeface="Arial"/>
              </a:rPr>
              <a:t> did not see him. God appeared to Gideon as an angel and said, "The LORD is with you, mighty warrior." (Judges 6:12, NIV)</a:t>
            </a:r>
            <a:endParaRPr dirty="0"/>
          </a:p>
          <a:p>
            <a:r>
              <a:rPr lang="en-US" sz="2600" dirty="0">
                <a:latin typeface="Arial"/>
              </a:rPr>
              <a:t>Gideon prepared a meal for the angel.</a:t>
            </a:r>
            <a:endParaRPr dirty="0"/>
          </a:p>
          <a:p>
            <a:endParaRPr dirty="0"/>
          </a:p>
          <a:p>
            <a:endParaRPr dirty="0"/>
          </a:p>
          <a:p>
            <a:r>
              <a:rPr lang="en-US" sz="2600" dirty="0">
                <a:latin typeface="Arial"/>
              </a:rPr>
              <a:t>The angel touched the meat and unleavened bread with his staff, and the rock they were sitting on spewed fire, consuming the offering. Then Gideon put out a fleece, a piece of sheep skin with the wool still attached, asking God to cover the fleece with dew overnight, but leave the ground around it dry. God did so. Finally, Gideon asked God to dampen the ground overnight with dew but leave the fleece dry. God did that as well.</a:t>
            </a:r>
            <a:endParaRPr dirty="0"/>
          </a:p>
          <a:p>
            <a:r>
              <a:rPr lang="en-US" sz="2600" dirty="0">
                <a:latin typeface="Arial"/>
              </a:rPr>
              <a:t>God was patient with Gideon because he had chosen him to defeat the </a:t>
            </a:r>
            <a:r>
              <a:rPr lang="en-US" sz="2600" dirty="0" err="1">
                <a:latin typeface="Arial"/>
              </a:rPr>
              <a:t>Midianites</a:t>
            </a:r>
            <a:r>
              <a:rPr lang="en-US" sz="2600" dirty="0">
                <a:latin typeface="Arial"/>
              </a:rPr>
              <a:t>, who had impoverished the land of Israel with their constant raids. Gideon gathered a huge army from the surrounding tribes, but God reduced their number to only 300.</a:t>
            </a:r>
            <a:endParaRPr dirty="0"/>
          </a:p>
          <a:p>
            <a:endParaRPr dirty="0"/>
          </a:p>
          <a:p>
            <a:r>
              <a:rPr lang="en-US" sz="2600" dirty="0">
                <a:latin typeface="Arial"/>
              </a:rPr>
              <a:t>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Gideon Reluctant Warrior II</a:t>
            </a:r>
            <a:endParaRPr dirty="0"/>
          </a:p>
        </p:txBody>
      </p:sp>
      <p:sp>
        <p:nvSpPr>
          <p:cNvPr id="46" name="TextShape 2"/>
          <p:cNvSpPr txBox="1"/>
          <p:nvPr/>
        </p:nvSpPr>
        <p:spPr>
          <a:xfrm>
            <a:off x="457172" y="1203386"/>
            <a:ext cx="8229090" cy="2982868"/>
          </a:xfrm>
          <a:prstGeom prst="rect">
            <a:avLst/>
          </a:prstGeom>
          <a:noFill/>
          <a:ln>
            <a:noFill/>
          </a:ln>
        </p:spPr>
        <p:txBody>
          <a:bodyPr lIns="0" tIns="0" rIns="0" bIns="0"/>
          <a:lstStyle/>
          <a:p>
            <a:r>
              <a:rPr lang="en-US" sz="2600" dirty="0">
                <a:latin typeface="Arial"/>
              </a:rPr>
              <a:t>There would be no doubt that victory was from the Lord, not from the army's might.</a:t>
            </a:r>
            <a:endParaRPr dirty="0"/>
          </a:p>
          <a:p>
            <a:r>
              <a:rPr lang="en-US" sz="2600" dirty="0">
                <a:latin typeface="Arial"/>
              </a:rPr>
              <a:t>That night, Gideon gave each man a trumpet and a torch concealed inside a pottery jar. At his signal, they blew their trumpets, broke the jars to reveal the torches, and shouted: "A sword for the LORD and for Gideon!" (Judges 7:20, NIV)</a:t>
            </a:r>
            <a:endParaRPr dirty="0"/>
          </a:p>
          <a:p>
            <a:r>
              <a:rPr lang="en-US" sz="2600" dirty="0">
                <a:latin typeface="Arial"/>
              </a:rPr>
              <a:t>God caused the enemy to panic and turn on each other. Gideon called out reinforcements and they pursued the raiders, destroying them.</a:t>
            </a:r>
            <a:endParaRPr dirty="0"/>
          </a:p>
          <a:p>
            <a:r>
              <a:rPr lang="en-US" sz="2600" dirty="0">
                <a:latin typeface="Arial"/>
              </a:rPr>
              <a:t>When the people wanted to make Gideon their king, he refused, but took gold from them and made an ephod, a sacred vestment, probably to commemorate the victory. Unfortunately, the people worshipped it as an idol.</a:t>
            </a:r>
            <a:endParaRPr dirty="0"/>
          </a:p>
          <a:p>
            <a:r>
              <a:rPr lang="en-US" sz="2600" dirty="0">
                <a:latin typeface="Arial"/>
              </a:rPr>
              <a:t>Later in life, Gideon took many wives and fathered 70 sons. His son </a:t>
            </a:r>
            <a:r>
              <a:rPr lang="en-US" sz="2600" dirty="0" err="1">
                <a:latin typeface="Arial"/>
              </a:rPr>
              <a:t>Abimelech</a:t>
            </a:r>
            <a:r>
              <a:rPr lang="en-US" sz="2600" dirty="0">
                <a:latin typeface="Arial"/>
              </a:rPr>
              <a:t>, born to a concubine, rebelled and murdered all 70 of his half-brothers. </a:t>
            </a:r>
            <a:r>
              <a:rPr lang="en-US" sz="2600" dirty="0" err="1">
                <a:latin typeface="Arial"/>
              </a:rPr>
              <a:t>Abimelech</a:t>
            </a:r>
            <a:r>
              <a:rPr lang="en-US" sz="2600" dirty="0">
                <a:latin typeface="Arial"/>
              </a:rPr>
              <a:t> died in battled, ending his short, wicked reign.</a:t>
            </a:r>
            <a:endParaRPr dirty="0"/>
          </a:p>
          <a:p>
            <a:r>
              <a:rPr lang="en-US" sz="2600" dirty="0">
                <a:latin typeface="Arial"/>
              </a:rPr>
              <a:t>Gideon's Accomplishments:</a:t>
            </a:r>
            <a:endParaRPr dirty="0"/>
          </a:p>
          <a:p>
            <a:r>
              <a:rPr lang="en-US" sz="2600" dirty="0">
                <a:latin typeface="Arial"/>
              </a:rPr>
              <a:t>He served as a judge over his people. He destroyed an altar to the pagan god Baal, earning the name </a:t>
            </a:r>
            <a:r>
              <a:rPr lang="en-US" sz="2600" dirty="0" err="1">
                <a:latin typeface="Arial"/>
              </a:rPr>
              <a:t>Jerub</a:t>
            </a:r>
            <a:r>
              <a:rPr lang="en-US" sz="2600" dirty="0">
                <a:latin typeface="Arial"/>
              </a:rPr>
              <a:t>-Baal, meaning contender with Baal. Gideon united the Israelites against their common enemies and through God's power, defeated them.</a:t>
            </a:r>
            <a:endParaRPr dirty="0"/>
          </a:p>
          <a:p>
            <a:r>
              <a:rPr lang="en-US" sz="2600" dirty="0">
                <a:latin typeface="Arial"/>
              </a:rPr>
              <a:t>Gideon is listed in the Faith Hall of Fame in Hebrews 11.</a:t>
            </a:r>
            <a:endParaRPr dirty="0"/>
          </a:p>
          <a:p>
            <a:r>
              <a:rPr lang="en-US" sz="2600" dirty="0">
                <a:latin typeface="Arial"/>
              </a:rPr>
              <a:t>Gideon's Strengths:</a:t>
            </a:r>
            <a:endParaRPr dirty="0"/>
          </a:p>
          <a:p>
            <a:r>
              <a:rPr lang="en-US" sz="2600" dirty="0">
                <a:latin typeface="Arial"/>
              </a:rPr>
              <a:t>Even though Gideon was slow to believe, once convinced of God's power, he was a loyal follower who obeyed the Lord's instructions. He was a natural leader of men.</a:t>
            </a:r>
            <a:endParaRPr dirty="0"/>
          </a:p>
          <a:p>
            <a:r>
              <a:rPr lang="en-US" sz="2600" dirty="0">
                <a:latin typeface="Arial"/>
              </a:rPr>
              <a:t>Gideon's Weaknesses:</a:t>
            </a:r>
            <a:endParaRPr dirty="0"/>
          </a:p>
          <a:p>
            <a:r>
              <a:rPr lang="en-US" sz="2600" dirty="0">
                <a:latin typeface="Arial"/>
              </a:rPr>
              <a:t>In the beginning, Gideon's faith was weak and needed proof from God. He showed great doubt toward the Rescuer of Israel. Gideon made an ephod from </a:t>
            </a:r>
            <a:r>
              <a:rPr lang="en-US" sz="2600" dirty="0" err="1">
                <a:latin typeface="Arial"/>
              </a:rPr>
              <a:t>Midianite</a:t>
            </a:r>
            <a:r>
              <a:rPr lang="en-US" sz="2600" dirty="0">
                <a:latin typeface="Arial"/>
              </a:rPr>
              <a:t> gold, which became an idol to his people. He also took a foreigner for a concubine, fathering a son who turned evil.</a:t>
            </a:r>
            <a:endParaRPr dirty="0"/>
          </a:p>
          <a:p>
            <a:r>
              <a:rPr lang="en-US" sz="2600" dirty="0">
                <a:latin typeface="Arial"/>
              </a:rPr>
              <a:t>Life Lessons:</a:t>
            </a:r>
            <a:endParaRPr dirty="0"/>
          </a:p>
          <a:p>
            <a:r>
              <a:rPr lang="en-US" sz="2600" dirty="0">
                <a:latin typeface="Arial"/>
              </a:rPr>
              <a:t>God can accomplish great things through us if we forget our weaknesses and follow his guidance. "Putting out a fleece," or testing God, is a sign of weak faith. Sin always has bad consequences.</a:t>
            </a:r>
            <a:endParaRPr dirty="0"/>
          </a:p>
          <a:p>
            <a:r>
              <a:rPr lang="en-US" sz="2600" dirty="0">
                <a:latin typeface="Arial"/>
              </a:rPr>
              <a:t>Hometown:</a:t>
            </a:r>
            <a:endParaRPr dirty="0"/>
          </a:p>
          <a:p>
            <a:r>
              <a:rPr lang="en-US" sz="2600" dirty="0" err="1">
                <a:latin typeface="Arial"/>
              </a:rPr>
              <a:t>Ophrah</a:t>
            </a:r>
            <a:r>
              <a:rPr lang="en-US" sz="2600" dirty="0">
                <a:latin typeface="Arial"/>
              </a:rPr>
              <a:t>, in the Valley of </a:t>
            </a:r>
            <a:r>
              <a:rPr lang="en-US" sz="2600" dirty="0" err="1">
                <a:latin typeface="Arial"/>
              </a:rPr>
              <a:t>Jezreel</a:t>
            </a:r>
            <a:r>
              <a:rPr lang="en-US" sz="2600" dirty="0">
                <a:latin typeface="Arial"/>
              </a:rPr>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Minor Judges</a:t>
            </a:r>
            <a:endParaRPr dirty="0"/>
          </a:p>
        </p:txBody>
      </p:sp>
      <p:sp>
        <p:nvSpPr>
          <p:cNvPr id="48" name="TextShape 2"/>
          <p:cNvSpPr txBox="1"/>
          <p:nvPr/>
        </p:nvSpPr>
        <p:spPr>
          <a:xfrm>
            <a:off x="457172" y="1203386"/>
            <a:ext cx="8229090" cy="2982868"/>
          </a:xfrm>
          <a:prstGeom prst="rect">
            <a:avLst/>
          </a:prstGeom>
          <a:noFill/>
          <a:ln>
            <a:noFill/>
          </a:ln>
        </p:spPr>
        <p:txBody>
          <a:bodyPr lIns="0" tIns="0" rIns="0" bIns="0"/>
          <a:lstStyle/>
          <a:p>
            <a:pPr algn="ctr"/>
            <a:r>
              <a:rPr lang="en-US" sz="1300" dirty="0">
                <a:latin typeface="Georgia"/>
              </a:rPr>
              <a:t>(K) (L) (M) </a:t>
            </a:r>
            <a:r>
              <a:rPr lang="en-US" sz="1300" u="sng" dirty="0">
                <a:solidFill>
                  <a:srgbClr val="008000"/>
                </a:solidFill>
                <a:latin typeface="Georgia"/>
              </a:rPr>
              <a:t>Jdg_12:8-15</a:t>
            </a:r>
            <a:r>
              <a:rPr lang="en-US" sz="1300" dirty="0">
                <a:solidFill>
                  <a:srgbClr val="000000"/>
                </a:solidFill>
                <a:latin typeface="Georgia"/>
              </a:rPr>
              <a:t> :</a:t>
            </a:r>
            <a:endParaRPr dirty="0"/>
          </a:p>
          <a:p>
            <a:r>
              <a:rPr lang="en-US" sz="1300" dirty="0">
                <a:latin typeface="Georgia"/>
              </a:rPr>
              <a:t>Three of the so-called “minor” judges, </a:t>
            </a:r>
            <a:r>
              <a:rPr lang="en-US" sz="1300" dirty="0" err="1">
                <a:latin typeface="Georgia"/>
              </a:rPr>
              <a:t>Ibzan</a:t>
            </a:r>
            <a:r>
              <a:rPr lang="en-US" sz="1300" dirty="0">
                <a:latin typeface="Georgia"/>
              </a:rPr>
              <a:t>, </a:t>
            </a:r>
            <a:r>
              <a:rPr lang="en-US" sz="1300" dirty="0" err="1">
                <a:latin typeface="Georgia"/>
              </a:rPr>
              <a:t>Elon</a:t>
            </a:r>
            <a:r>
              <a:rPr lang="en-US" sz="1300" dirty="0">
                <a:latin typeface="Georgia"/>
              </a:rPr>
              <a:t> and </a:t>
            </a:r>
            <a:r>
              <a:rPr lang="en-US" sz="1300" dirty="0" err="1">
                <a:latin typeface="Georgia"/>
              </a:rPr>
              <a:t>Abdon</a:t>
            </a:r>
            <a:r>
              <a:rPr lang="en-US" sz="1300" dirty="0">
                <a:latin typeface="Georgia"/>
              </a:rPr>
              <a:t>, judged Israel in succession for 7, 10 and 8 years respectively. As they are not said to have delivered the nation from any calamity or oppression, it is perhaps to be understood that the whole period was a time of rest and </a:t>
            </a:r>
            <a:r>
              <a:rPr lang="en-US" sz="1300" dirty="0" err="1">
                <a:latin typeface="Georgia"/>
              </a:rPr>
              <a:t>tranquillity</a:t>
            </a:r>
            <a:r>
              <a:rPr lang="en-US" sz="1300" dirty="0">
                <a:latin typeface="Georgia"/>
              </a:rPr>
              <a: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JUDGES Samson P IV</a:t>
            </a:r>
            <a:endParaRPr dirty="0"/>
          </a:p>
        </p:txBody>
      </p:sp>
      <p:sp>
        <p:nvSpPr>
          <p:cNvPr id="50" name="TextShape 2"/>
          <p:cNvSpPr txBox="1"/>
          <p:nvPr/>
        </p:nvSpPr>
        <p:spPr>
          <a:xfrm>
            <a:off x="457172" y="1203386"/>
            <a:ext cx="8229090" cy="2982868"/>
          </a:xfrm>
          <a:prstGeom prst="rect">
            <a:avLst/>
          </a:prstGeom>
          <a:noFill/>
          <a:ln>
            <a:noFill/>
          </a:ln>
        </p:spPr>
        <p:txBody>
          <a:bodyPr lIns="0" tIns="0" rIns="0" bIns="0"/>
          <a:lstStyle/>
          <a:p>
            <a:pPr algn="ctr"/>
            <a:r>
              <a:rPr lang="en-US" sz="1300" dirty="0">
                <a:latin typeface="Georgia"/>
              </a:rPr>
              <a:t>(N) Judges 13 Through 16:</a:t>
            </a:r>
            <a:endParaRPr dirty="0"/>
          </a:p>
          <a:p>
            <a:r>
              <a:rPr lang="en-US" sz="1300" dirty="0">
                <a:latin typeface="Georgia"/>
              </a:rPr>
              <a:t>The history of Samson (see separate article).</a:t>
            </a:r>
            <a:endParaRPr dirty="0"/>
          </a:p>
          <a:p>
            <a:r>
              <a:rPr lang="en-US" sz="1300" dirty="0">
                <a:latin typeface="Georgia"/>
              </a:rPr>
              <a:t>Samson</a:t>
            </a:r>
            <a:endParaRPr dirty="0"/>
          </a:p>
          <a:p>
            <a:r>
              <a:rPr lang="en-US" sz="1300" dirty="0" err="1">
                <a:latin typeface="Doulos SIL"/>
              </a:rPr>
              <a:t>sam</a:t>
            </a:r>
            <a:r>
              <a:rPr lang="en-US" sz="1300" dirty="0" err="1">
                <a:latin typeface="Georgia"/>
              </a:rPr>
              <a:t>´</a:t>
            </a:r>
            <a:r>
              <a:rPr lang="en-US" sz="1300" dirty="0" err="1">
                <a:latin typeface="Doulos SIL"/>
              </a:rPr>
              <a:t>sun</a:t>
            </a:r>
            <a:r>
              <a:rPr lang="en-US" sz="1300" dirty="0">
                <a:latin typeface="Georgia"/>
              </a:rPr>
              <a:t> (</a:t>
            </a:r>
            <a:r>
              <a:rPr lang="he-IL" sz="1300" dirty="0">
                <a:solidFill>
                  <a:srgbClr val="0000FF"/>
                </a:solidFill>
                <a:latin typeface="Arial"/>
              </a:rPr>
              <a:t>שׁמשׁון</a:t>
            </a:r>
            <a:r>
              <a:rPr lang="he-IL" sz="1300" dirty="0">
                <a:solidFill>
                  <a:srgbClr val="000000"/>
                </a:solidFill>
                <a:latin typeface="Ezra SIL"/>
              </a:rPr>
              <a:t>, </a:t>
            </a:r>
            <a:r>
              <a:rPr lang="he-IL" sz="1300" i="1" dirty="0">
                <a:solidFill>
                  <a:srgbClr val="000000"/>
                </a:solidFill>
                <a:latin typeface="Doulos SIL"/>
                <a:ea typeface="Georgia"/>
              </a:rPr>
              <a:t>shimshōn</a:t>
            </a:r>
            <a:r>
              <a:rPr lang="he-IL" sz="1300" dirty="0">
                <a:solidFill>
                  <a:srgbClr val="000000"/>
                </a:solidFill>
                <a:latin typeface="Georgia"/>
                <a:ea typeface="Georgia"/>
              </a:rPr>
              <a:t>).</a:t>
            </a:r>
            <a:endParaRPr dirty="0"/>
          </a:p>
          <a:p>
            <a:pPr algn="ctr"/>
            <a:endParaRPr dirty="0"/>
          </a:p>
          <a:p>
            <a:pPr algn="ctr"/>
            <a:r>
              <a:rPr lang="he-IL" sz="1300" dirty="0">
                <a:latin typeface="Georgia"/>
              </a:rPr>
              <a:t>1. Name:</a:t>
            </a:r>
            <a:endParaRPr dirty="0"/>
          </a:p>
          <a:p>
            <a:r>
              <a:rPr lang="he-IL" sz="1300" dirty="0">
                <a:solidFill>
                  <a:srgbClr val="000000"/>
                </a:solidFill>
                <a:latin typeface="Georgia"/>
                <a:ea typeface="Georgia"/>
              </a:rPr>
              <a:t>Derived probably from </a:t>
            </a:r>
            <a:r>
              <a:rPr lang="he-IL" sz="1300" dirty="0">
                <a:solidFill>
                  <a:srgbClr val="0000FF"/>
                </a:solidFill>
                <a:latin typeface="Arial"/>
                <a:ea typeface="Georgia"/>
              </a:rPr>
              <a:t>שׁמשׁ</a:t>
            </a:r>
            <a:r>
              <a:rPr lang="he-IL" sz="1300" dirty="0">
                <a:solidFill>
                  <a:srgbClr val="000000"/>
                </a:solidFill>
                <a:latin typeface="Ezra SIL"/>
              </a:rPr>
              <a:t>, </a:t>
            </a:r>
            <a:r>
              <a:rPr lang="he-IL" sz="1300" i="1" dirty="0">
                <a:solidFill>
                  <a:srgbClr val="000000"/>
                </a:solidFill>
                <a:latin typeface="Doulos SIL"/>
                <a:ea typeface="Georgia"/>
              </a:rPr>
              <a:t>shemesh</a:t>
            </a:r>
            <a:r>
              <a:rPr lang="he-IL" sz="1300" dirty="0">
                <a:solidFill>
                  <a:srgbClr val="000000"/>
                </a:solidFill>
                <a:latin typeface="Georgia"/>
                <a:ea typeface="Georgia"/>
              </a:rPr>
              <a:t>, “sun” with the diminutive ending </a:t>
            </a:r>
            <a:r>
              <a:rPr lang="he-IL" sz="1300" dirty="0">
                <a:solidFill>
                  <a:srgbClr val="0000FF"/>
                </a:solidFill>
                <a:latin typeface="Arial"/>
                <a:ea typeface="Georgia"/>
              </a:rPr>
              <a:t>ון</a:t>
            </a:r>
            <a:r>
              <a:rPr lang="he-IL" sz="1300" dirty="0">
                <a:solidFill>
                  <a:srgbClr val="000000"/>
                </a:solidFill>
                <a:latin typeface="Ezra SIL"/>
              </a:rPr>
              <a:t>-, -</a:t>
            </a:r>
            <a:r>
              <a:rPr lang="he-IL" sz="1300" i="1" dirty="0">
                <a:solidFill>
                  <a:srgbClr val="000000"/>
                </a:solidFill>
                <a:latin typeface="Doulos SIL"/>
                <a:ea typeface="Georgia"/>
              </a:rPr>
              <a:t>on</a:t>
            </a:r>
            <a:r>
              <a:rPr lang="he-IL" sz="1300" dirty="0">
                <a:solidFill>
                  <a:srgbClr val="000000"/>
                </a:solidFill>
                <a:latin typeface="Georgia"/>
                <a:ea typeface="Georgia"/>
              </a:rPr>
              <a:t>, meaning “little sun” or “sunny,” or perhaps “sun-man”; </a:t>
            </a:r>
            <a:r>
              <a:rPr lang="he-IL" sz="1300" dirty="0">
                <a:solidFill>
                  <a:srgbClr val="0000FF"/>
                </a:solidFill>
                <a:latin typeface="Galatia SIL"/>
                <a:ea typeface="Georgia"/>
              </a:rPr>
              <a:t>Σαμψών</a:t>
            </a:r>
            <a:r>
              <a:rPr lang="he-IL" sz="1300" dirty="0">
                <a:solidFill>
                  <a:srgbClr val="000000"/>
                </a:solidFill>
                <a:latin typeface="Georgia"/>
                <a:ea typeface="Georgia"/>
              </a:rPr>
              <a:t>, </a:t>
            </a:r>
            <a:r>
              <a:rPr lang="he-IL" sz="1300" i="1" dirty="0">
                <a:solidFill>
                  <a:srgbClr val="000000"/>
                </a:solidFill>
                <a:latin typeface="Doulos SIL"/>
                <a:ea typeface="Georgia"/>
              </a:rPr>
              <a:t>Sampsṓn</a:t>
            </a:r>
            <a:r>
              <a:rPr lang="he-IL" sz="1300" dirty="0">
                <a:solidFill>
                  <a:srgbClr val="000000"/>
                </a:solidFill>
                <a:latin typeface="Georgia"/>
                <a:ea typeface="Georgia"/>
              </a:rPr>
              <a:t>; Latin and English, Samson: His home was near Bethshemesh, which means “house of the sun.” Compare the similar formation </a:t>
            </a:r>
            <a:r>
              <a:rPr lang="he-IL" sz="1300" dirty="0">
                <a:solidFill>
                  <a:srgbClr val="0000FF"/>
                </a:solidFill>
                <a:latin typeface="Arial"/>
                <a:ea typeface="Georgia"/>
              </a:rPr>
              <a:t>שׁמשׁי</a:t>
            </a:r>
            <a:r>
              <a:rPr lang="he-IL" sz="1300" dirty="0">
                <a:solidFill>
                  <a:srgbClr val="000000"/>
                </a:solidFill>
                <a:latin typeface="Ezra SIL"/>
              </a:rPr>
              <a:t>, </a:t>
            </a:r>
            <a:r>
              <a:rPr lang="he-IL" sz="1300" i="1" dirty="0">
                <a:solidFill>
                  <a:srgbClr val="000000"/>
                </a:solidFill>
                <a:latin typeface="Doulos SIL"/>
                <a:ea typeface="Georgia"/>
              </a:rPr>
              <a:t>shimshay</a:t>
            </a:r>
            <a:r>
              <a:rPr lang="he-IL" sz="1300" dirty="0">
                <a:solidFill>
                  <a:srgbClr val="000000"/>
                </a:solidFill>
                <a:latin typeface="Georgia"/>
                <a:ea typeface="Georgia"/>
              </a:rPr>
              <a:t> (</a:t>
            </a:r>
            <a:r>
              <a:rPr lang="he-IL" sz="1300" u="sng" dirty="0">
                <a:solidFill>
                  <a:srgbClr val="008000"/>
                </a:solidFill>
                <a:latin typeface="Georgia"/>
                <a:ea typeface="Georgia"/>
              </a:rPr>
              <a:t>Ezr_4:8</a:t>
            </a:r>
            <a:r>
              <a:rPr lang="he-IL" sz="1300" dirty="0">
                <a:solidFill>
                  <a:srgbClr val="000000"/>
                </a:solidFill>
                <a:latin typeface="Georgia"/>
                <a:ea typeface="Georgia"/>
              </a:rPr>
              <a:t>, </a:t>
            </a:r>
            <a:r>
              <a:rPr lang="he-IL" sz="1300" u="sng" dirty="0">
                <a:solidFill>
                  <a:srgbClr val="008000"/>
                </a:solidFill>
                <a:latin typeface="Georgia"/>
                <a:ea typeface="Georgia"/>
              </a:rPr>
              <a:t>Ezr_4:9</a:t>
            </a:r>
            <a:r>
              <a:rPr lang="he-IL" sz="1300" dirty="0">
                <a:solidFill>
                  <a:srgbClr val="000000"/>
                </a:solidFill>
                <a:latin typeface="Georgia"/>
                <a:ea typeface="Georgia"/>
              </a:rPr>
              <a:t>, </a:t>
            </a:r>
            <a:r>
              <a:rPr lang="he-IL" sz="1300" u="sng" dirty="0">
                <a:solidFill>
                  <a:srgbClr val="008000"/>
                </a:solidFill>
                <a:latin typeface="Georgia"/>
                <a:ea typeface="Georgia"/>
              </a:rPr>
              <a:t>Ezr_4:17</a:t>
            </a:r>
            <a:r>
              <a:rPr lang="he-IL" sz="1300" dirty="0">
                <a:solidFill>
                  <a:srgbClr val="000000"/>
                </a:solidFill>
                <a:latin typeface="Georgia"/>
                <a:ea typeface="Georgia"/>
              </a:rPr>
              <a:t>, </a:t>
            </a:r>
            <a:r>
              <a:rPr lang="he-IL" sz="1300" u="sng" dirty="0">
                <a:solidFill>
                  <a:srgbClr val="008000"/>
                </a:solidFill>
                <a:latin typeface="Georgia"/>
                <a:ea typeface="Georgia"/>
              </a:rPr>
              <a:t>Ezr_4:23</a:t>
            </a:r>
            <a:r>
              <a:rPr lang="he-IL" sz="1300" dirty="0">
                <a:solidFill>
                  <a:srgbClr val="000000"/>
                </a:solidFill>
                <a:latin typeface="Georgia"/>
                <a:ea typeface="Georgia"/>
              </a:rPr>
              <a:t>).</a:t>
            </a:r>
            <a:endParaRPr dirty="0"/>
          </a:p>
          <a:p>
            <a:pPr algn="ctr"/>
            <a:endParaRPr dirty="0"/>
          </a:p>
          <a:p>
            <a:pPr algn="ctr"/>
            <a:r>
              <a:rPr lang="he-IL" sz="1300" dirty="0">
                <a:latin typeface="Georgia"/>
              </a:rPr>
              <a:t>2. Character:</a:t>
            </a:r>
            <a:endParaRPr dirty="0"/>
          </a:p>
          <a:p>
            <a:r>
              <a:rPr lang="he-IL" sz="1300" dirty="0">
                <a:solidFill>
                  <a:srgbClr val="000000"/>
                </a:solidFill>
                <a:latin typeface="Georgia"/>
                <a:ea typeface="Georgia"/>
              </a:rPr>
              <a:t>Samson was a judge, perhaps the last before Samuel. He was a Nazirite of the tribe of Dan (</a:t>
            </a:r>
            <a:r>
              <a:rPr lang="he-IL" sz="1300" u="sng" dirty="0">
                <a:solidFill>
                  <a:srgbClr val="008000"/>
                </a:solidFill>
                <a:latin typeface="Georgia"/>
                <a:ea typeface="Georgia"/>
              </a:rPr>
              <a:t>Jdg_13:5</a:t>
            </a:r>
            <a:r>
              <a:rPr lang="he-IL" sz="1300" dirty="0">
                <a:solidFill>
                  <a:srgbClr val="000000"/>
                </a:solidFill>
                <a:latin typeface="Georgia"/>
                <a:ea typeface="Georgia"/>
              </a:rPr>
              <a:t>); a man of prodigious strength, a giant and a gymnast - the Hebrew Hercules, a strange champion for Yahweh! He intensely hated the Philistines who had oppressed Israel some 40 years (</a:t>
            </a:r>
            <a:r>
              <a:rPr lang="he-IL" sz="1300" u="sng" dirty="0">
                <a:solidFill>
                  <a:srgbClr val="008000"/>
                </a:solidFill>
                <a:latin typeface="Georgia"/>
                <a:ea typeface="Georgia"/>
              </a:rPr>
              <a:t>Jdg_13:1</a:t>
            </a:r>
            <a:r>
              <a:rPr lang="he-IL" sz="1300" dirty="0">
                <a:solidFill>
                  <a:srgbClr val="000000"/>
                </a:solidFill>
                <a:latin typeface="Georgia"/>
                <a:ea typeface="Georgia"/>
              </a:rPr>
              <a:t>), and was willing to fight them alone. He seems to have been actuated by little less than personal vengeance, yet in the New Testament he is named among the heroes of faith (</a:t>
            </a:r>
            <a:r>
              <a:rPr lang="he-IL" sz="1300" u="sng" dirty="0">
                <a:solidFill>
                  <a:srgbClr val="008000"/>
                </a:solidFill>
                <a:latin typeface="Georgia"/>
                <a:ea typeface="Georgia"/>
              </a:rPr>
              <a:t>Heb_11:32</a:t>
            </a:r>
            <a:r>
              <a:rPr lang="he-IL" sz="1300" dirty="0">
                <a:solidFill>
                  <a:srgbClr val="000000"/>
                </a:solidFill>
                <a:latin typeface="Georgia"/>
                <a:ea typeface="Georgia"/>
              </a:rPr>
              <a:t>), and was in no ordinary sense an Old Testament worthy.</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457172" y="205014"/>
            <a:ext cx="8229090" cy="858512"/>
          </a:xfrm>
          <a:prstGeom prst="rect">
            <a:avLst/>
          </a:prstGeom>
          <a:noFill/>
          <a:ln>
            <a:noFill/>
          </a:ln>
        </p:spPr>
        <p:txBody>
          <a:bodyPr lIns="0" tIns="0" rIns="0" bIns="0" anchor="ctr"/>
          <a:lstStyle/>
          <a:p>
            <a:pPr algn="ctr"/>
            <a:r>
              <a:rPr lang="en-US" sz="3600" dirty="0">
                <a:latin typeface="Arial"/>
              </a:rPr>
              <a:t>Appendix Judges 17-21</a:t>
            </a:r>
            <a:endParaRPr dirty="0"/>
          </a:p>
        </p:txBody>
      </p:sp>
      <p:sp>
        <p:nvSpPr>
          <p:cNvPr id="52" name="TextShape 2"/>
          <p:cNvSpPr txBox="1"/>
          <p:nvPr/>
        </p:nvSpPr>
        <p:spPr>
          <a:xfrm>
            <a:off x="457172" y="1203386"/>
            <a:ext cx="8229090" cy="2982868"/>
          </a:xfrm>
          <a:prstGeom prst="rect">
            <a:avLst/>
          </a:prstGeom>
          <a:noFill/>
          <a:ln>
            <a:noFill/>
          </a:ln>
        </p:spPr>
        <p:txBody>
          <a:bodyPr lIns="0" tIns="0" rIns="0" bIns="0"/>
          <a:lstStyle/>
          <a:p>
            <a:r>
              <a:rPr lang="en-US" sz="1300" b="1" dirty="0">
                <a:latin typeface="Georgia"/>
              </a:rPr>
              <a:t> An Appendix, Judges 17 Through 21.</a:t>
            </a:r>
            <a:endParaRPr dirty="0"/>
          </a:p>
          <a:p>
            <a:r>
              <a:rPr lang="en-US" sz="1300" dirty="0">
                <a:latin typeface="Georgia"/>
              </a:rPr>
              <a:t>The final section, in the nature of an appendix, consisting of two narratives, independent apparently of the main portion of the book and of one another. They contain no indication of date, except the statement 4 times repeated that “in those days there was no king in Israel” </a:t>
            </a:r>
            <a:r>
              <a:rPr lang="en-US" sz="1300" dirty="0" err="1">
                <a:latin typeface="Georgia"/>
              </a:rPr>
              <a:t>Jdg</a:t>
            </a:r>
            <a:r>
              <a:rPr lang="en-US" sz="1300" dirty="0">
                <a:latin typeface="Georgia"/>
              </a:rPr>
              <a:t> 6; </a:t>
            </a:r>
            <a:r>
              <a:rPr lang="en-US" sz="1300" u="sng" dirty="0">
                <a:solidFill>
                  <a:srgbClr val="008000"/>
                </a:solidFill>
                <a:latin typeface="Georgia"/>
              </a:rPr>
              <a:t>Jdg_18:1</a:t>
            </a:r>
            <a:r>
              <a:rPr lang="en-US" sz="1300" dirty="0">
                <a:solidFill>
                  <a:srgbClr val="000000"/>
                </a:solidFill>
                <a:latin typeface="Georgia"/>
              </a:rPr>
              <a:t>; </a:t>
            </a:r>
            <a:r>
              <a:rPr lang="en-US" sz="1300" u="sng" dirty="0">
                <a:solidFill>
                  <a:srgbClr val="008000"/>
                </a:solidFill>
                <a:latin typeface="Georgia"/>
              </a:rPr>
              <a:t>Jdg_19:1</a:t>
            </a:r>
            <a:r>
              <a:rPr lang="en-US" sz="1300" dirty="0">
                <a:solidFill>
                  <a:srgbClr val="000000"/>
                </a:solidFill>
                <a:latin typeface="Georgia"/>
              </a:rPr>
              <a:t>; </a:t>
            </a:r>
            <a:r>
              <a:rPr lang="en-US" sz="1300" u="sng" dirty="0">
                <a:solidFill>
                  <a:srgbClr val="008000"/>
                </a:solidFill>
                <a:latin typeface="Georgia"/>
              </a:rPr>
              <a:t>Jdg_21:25</a:t>
            </a:r>
            <a:r>
              <a:rPr lang="en-US" sz="1300" dirty="0">
                <a:solidFill>
                  <a:srgbClr val="000000"/>
                </a:solidFill>
                <a:latin typeface="Georgia"/>
              </a:rPr>
              <a:t>). The natural inference is that the narratives were committed to writing in the days of the monarchy; but the events themselves were understood by the compiler or historian to have taken place during the period of the Judges, or at least anterior to the establishment of the kingdom. The lawless state of society, the violence and disorder among the tribes, would suggest the same conclusion. No name of a judge appears, however, and there is no direct reference to the office or to any central or controlling authority. Josephus also seems to have known them in reverse order, and in a position preceding the histories of the judges themselves, and not at the close of the book (</a:t>
            </a:r>
            <a:r>
              <a:rPr lang="en-US" sz="1300" i="1" dirty="0">
                <a:solidFill>
                  <a:srgbClr val="000000"/>
                </a:solidFill>
                <a:latin typeface="Georgia"/>
              </a:rPr>
              <a:t>Ant.</a:t>
            </a:r>
            <a:r>
              <a:rPr lang="en-US" sz="1300" dirty="0">
                <a:solidFill>
                  <a:srgbClr val="000000"/>
                </a:solidFill>
                <a:latin typeface="Georgia"/>
              </a:rPr>
              <a:t>, V, ii, 8-12; iii, 1; see E. </a:t>
            </a:r>
            <a:r>
              <a:rPr lang="en-US" sz="1300" dirty="0" err="1">
                <a:solidFill>
                  <a:srgbClr val="000000"/>
                </a:solidFill>
                <a:latin typeface="Georgia"/>
              </a:rPr>
              <a:t>Konig</a:t>
            </a:r>
            <a:r>
              <a:rPr lang="en-US" sz="1300" dirty="0">
                <a:solidFill>
                  <a:srgbClr val="000000"/>
                </a:solidFill>
                <a:latin typeface="Georgia"/>
              </a:rPr>
              <a:t> in </a:t>
            </a:r>
            <a:r>
              <a:rPr lang="en-US" sz="1300" i="1" dirty="0">
                <a:solidFill>
                  <a:srgbClr val="000000"/>
                </a:solidFill>
                <a:latin typeface="Georgia"/>
              </a:rPr>
              <a:t>HDB</a:t>
            </a:r>
            <a:r>
              <a:rPr lang="en-US" sz="1300" dirty="0">
                <a:solidFill>
                  <a:srgbClr val="000000"/>
                </a:solidFill>
                <a:latin typeface="Georgia"/>
              </a:rPr>
              <a:t>, II, 810). Even if the present form of the narratives is thus late, there can be little doubt that they contain elements of considerable antiquity.</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1568</Words>
  <Application>Microsoft Macintosh PowerPoint</Application>
  <PresentationFormat>On-screen Show (16:9)</PresentationFormat>
  <Paragraphs>69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DejaVu Sans</vt:lpstr>
      <vt:lpstr>Doulos SIL</vt:lpstr>
      <vt:lpstr>Ezra SIL</vt:lpstr>
      <vt:lpstr>Galatia SIL</vt:lpstr>
      <vt:lpstr>Georgia</vt:lpstr>
      <vt:lpstr>StarSymbol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Microsoft Office User</cp:lastModifiedBy>
  <cp:revision>5</cp:revision>
  <dcterms:created xsi:type="dcterms:W3CDTF">2015-11-17T11:00:32Z</dcterms:created>
  <dcterms:modified xsi:type="dcterms:W3CDTF">2015-11-21T23:03:12Z</dcterms:modified>
  <dc:language>en-US</dc:language>
</cp:coreProperties>
</file>