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300" r:id="rId2"/>
    <p:sldId id="311" r:id="rId3"/>
    <p:sldId id="312" r:id="rId4"/>
    <p:sldId id="327" r:id="rId5"/>
    <p:sldId id="329" r:id="rId6"/>
    <p:sldId id="328" r:id="rId7"/>
    <p:sldId id="330" r:id="rId8"/>
    <p:sldId id="313" r:id="rId9"/>
    <p:sldId id="314" r:id="rId10"/>
    <p:sldId id="318" r:id="rId11"/>
    <p:sldId id="315" r:id="rId12"/>
    <p:sldId id="331" r:id="rId13"/>
    <p:sldId id="326" r:id="rId14"/>
    <p:sldId id="316" r:id="rId15"/>
    <p:sldId id="332" r:id="rId16"/>
    <p:sldId id="333" r:id="rId17"/>
    <p:sldId id="335" r:id="rId18"/>
    <p:sldId id="336" r:id="rId19"/>
    <p:sldId id="337" r:id="rId20"/>
    <p:sldId id="338" r:id="rId21"/>
  </p:sldIdLst>
  <p:sldSz cx="9144000" cy="5143500" type="screen16x9"/>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49" d="100"/>
          <a:sy n="149" d="100"/>
        </p:scale>
        <p:origin x="-61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4/26/2017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7 – Revealing the Plan</a:t>
            </a:r>
            <a:endParaRPr lang="en-US" sz="1800" b="1" dirty="0"/>
          </a:p>
        </p:txBody>
      </p:sp>
    </p:spTree>
    <p:extLst>
      <p:ext uri="{BB962C8B-B14F-4D97-AF65-F5344CB8AC3E}">
        <p14:creationId xmlns:p14="http://schemas.microsoft.com/office/powerpoint/2010/main" val="2181522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Fifth Seal</a:t>
            </a:r>
          </a:p>
          <a:p>
            <a:r>
              <a:rPr lang="en-US" dirty="0" smtClean="0"/>
              <a:t>Revelation 6:9-11</a:t>
            </a:r>
            <a:endParaRPr lang="en-US" dirty="0"/>
          </a:p>
        </p:txBody>
      </p:sp>
    </p:spTree>
    <p:extLst>
      <p:ext uri="{BB962C8B-B14F-4D97-AF65-F5344CB8AC3E}">
        <p14:creationId xmlns:p14="http://schemas.microsoft.com/office/powerpoint/2010/main" val="329282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“Souls Under the Altar”</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800000"/>
                </a:solidFill>
              </a:rPr>
              <a:t>When </a:t>
            </a:r>
            <a:r>
              <a:rPr lang="en-US" sz="2000" i="1" dirty="0">
                <a:solidFill>
                  <a:srgbClr val="800000"/>
                </a:solidFill>
              </a:rPr>
              <a:t>He opened the fifth seal, I saw </a:t>
            </a:r>
            <a:r>
              <a:rPr lang="en-US" sz="2000" b="1" i="1" u="sng" dirty="0" smtClean="0">
                <a:solidFill>
                  <a:srgbClr val="800000"/>
                </a:solidFill>
              </a:rPr>
              <a:t>under the altar</a:t>
            </a:r>
            <a:r>
              <a:rPr lang="en-US" sz="2000" b="1" i="1" dirty="0" smtClean="0">
                <a:solidFill>
                  <a:srgbClr val="800000"/>
                </a:solidFill>
              </a:rPr>
              <a:t> </a:t>
            </a:r>
            <a:r>
              <a:rPr lang="en-US" sz="2000" b="1" i="1" dirty="0">
                <a:solidFill>
                  <a:srgbClr val="800000"/>
                </a:solidFill>
              </a:rPr>
              <a:t>the souls of those who had been slain </a:t>
            </a:r>
            <a:r>
              <a:rPr lang="en-US" sz="2000" i="1" dirty="0">
                <a:solidFill>
                  <a:srgbClr val="800000"/>
                </a:solidFill>
              </a:rPr>
              <a:t>for the word of God and for the testimony which they held</a:t>
            </a:r>
            <a:r>
              <a:rPr lang="en-US" sz="2000" i="1" dirty="0" smtClean="0">
                <a:solidFill>
                  <a:srgbClr val="800000"/>
                </a:solidFill>
              </a:rPr>
              <a:t>. </a:t>
            </a:r>
            <a:r>
              <a:rPr lang="en-US" sz="2000" dirty="0" smtClean="0"/>
              <a:t>(</a:t>
            </a:r>
            <a:r>
              <a:rPr lang="en-US" sz="2000" b="1" dirty="0" smtClean="0">
                <a:solidFill>
                  <a:srgbClr val="800000"/>
                </a:solidFill>
              </a:rPr>
              <a:t>Revelation 6:9</a:t>
            </a:r>
            <a:r>
              <a:rPr lang="en-US" sz="2000" dirty="0" smtClean="0"/>
              <a:t>)</a:t>
            </a:r>
          </a:p>
          <a:p>
            <a:pPr marL="346075" lvl="0" indent="-346075">
              <a:spcBef>
                <a:spcPts val="0"/>
              </a:spcBef>
              <a:buFont typeface="+mj-lt"/>
              <a:buAutoNum type="arabicPeriod" startAt="4"/>
            </a:pPr>
            <a:r>
              <a:rPr lang="en-US" sz="2000" dirty="0" smtClean="0"/>
              <a:t>What is the significance of the souls being </a:t>
            </a:r>
            <a:r>
              <a:rPr lang="en-US" sz="2000" i="1" dirty="0" smtClean="0">
                <a:solidFill>
                  <a:srgbClr val="800000"/>
                </a:solidFill>
              </a:rPr>
              <a:t>“</a:t>
            </a:r>
            <a:r>
              <a:rPr lang="en-US" sz="2000" b="1" i="1" dirty="0" smtClean="0">
                <a:solidFill>
                  <a:srgbClr val="800000"/>
                </a:solidFill>
              </a:rPr>
              <a:t>under</a:t>
            </a:r>
            <a:r>
              <a:rPr lang="en-US" sz="2000" i="1" dirty="0" smtClean="0">
                <a:solidFill>
                  <a:srgbClr val="800000"/>
                </a:solidFill>
              </a:rPr>
              <a:t> the altar”</a:t>
            </a:r>
            <a:r>
              <a:rPr lang="en-US" sz="2000" dirty="0" smtClean="0"/>
              <a:t>?  Was the altar </a:t>
            </a:r>
            <a:r>
              <a:rPr lang="en-US" sz="2000" b="1" i="1" dirty="0" smtClean="0"/>
              <a:t>covering</a:t>
            </a:r>
            <a:r>
              <a:rPr lang="en-US" sz="2000" dirty="0" smtClean="0"/>
              <a:t> these people?</a:t>
            </a:r>
          </a:p>
          <a:p>
            <a:pPr>
              <a:spcBef>
                <a:spcPts val="0"/>
              </a:spcBef>
            </a:pPr>
            <a:r>
              <a:rPr lang="en-US" sz="2000" dirty="0" smtClean="0"/>
              <a:t>The blood of sacrifices was </a:t>
            </a:r>
            <a:r>
              <a:rPr lang="en-US" sz="2000" b="1" i="1" dirty="0" smtClean="0"/>
              <a:t>poured</a:t>
            </a:r>
            <a:r>
              <a:rPr lang="en-US" sz="2000" dirty="0" smtClean="0"/>
              <a:t>, splashed on the altar, running under it (</a:t>
            </a:r>
            <a:r>
              <a:rPr lang="en-US" sz="2000" b="1" dirty="0" smtClean="0">
                <a:solidFill>
                  <a:srgbClr val="800000"/>
                </a:solidFill>
              </a:rPr>
              <a:t>Exodus 29:12-20; Leviticus 1:5-15; 3:2-13; </a:t>
            </a:r>
            <a:r>
              <a:rPr lang="en-US" sz="2000" b="1" u="sng" dirty="0" smtClean="0">
                <a:solidFill>
                  <a:srgbClr val="800000"/>
                </a:solidFill>
              </a:rPr>
              <a:t>4:7, 18, 25, 30, 34</a:t>
            </a:r>
            <a:r>
              <a:rPr lang="en-US" sz="2000" b="1" dirty="0" smtClean="0">
                <a:solidFill>
                  <a:srgbClr val="800000"/>
                </a:solidFill>
              </a:rPr>
              <a:t>; 7:2; </a:t>
            </a:r>
            <a:r>
              <a:rPr lang="en-US" sz="2000" b="1" u="sng" dirty="0" smtClean="0">
                <a:solidFill>
                  <a:srgbClr val="800000"/>
                </a:solidFill>
              </a:rPr>
              <a:t>8:15</a:t>
            </a:r>
            <a:r>
              <a:rPr lang="en-US" sz="2000" b="1" dirty="0" smtClean="0">
                <a:solidFill>
                  <a:srgbClr val="800000"/>
                </a:solidFill>
              </a:rPr>
              <a:t>, 19, 24; </a:t>
            </a:r>
            <a:r>
              <a:rPr lang="en-US" sz="2000" b="1" u="sng" dirty="0" smtClean="0">
                <a:solidFill>
                  <a:srgbClr val="800000"/>
                </a:solidFill>
              </a:rPr>
              <a:t>9:9</a:t>
            </a:r>
            <a:r>
              <a:rPr lang="en-US" sz="2000" b="1" dirty="0" smtClean="0">
                <a:solidFill>
                  <a:srgbClr val="800000"/>
                </a:solidFill>
              </a:rPr>
              <a:t>, 12, 18; 16:18;18:17; </a:t>
            </a:r>
            <a:r>
              <a:rPr lang="en-US" sz="2000" b="1" u="sng" dirty="0" smtClean="0">
                <a:solidFill>
                  <a:srgbClr val="800000"/>
                </a:solidFill>
              </a:rPr>
              <a:t>Deuteronomy 12:27</a:t>
            </a:r>
            <a:r>
              <a:rPr lang="en-US" sz="2000" b="1" dirty="0" smtClean="0">
                <a:solidFill>
                  <a:srgbClr val="800000"/>
                </a:solidFill>
              </a:rPr>
              <a:t>; 2 Chronicles 29:22-24</a:t>
            </a:r>
            <a:r>
              <a:rPr lang="en-US" sz="2000" dirty="0" smtClean="0"/>
              <a:t>).</a:t>
            </a:r>
          </a:p>
          <a:p>
            <a:pPr>
              <a:spcBef>
                <a:spcPts val="0"/>
              </a:spcBef>
            </a:pPr>
            <a:r>
              <a:rPr lang="en-US" sz="2000" dirty="0" smtClean="0"/>
              <a:t>The blood of sacrifices represented their life (</a:t>
            </a:r>
            <a:r>
              <a:rPr lang="en-US" sz="2000" b="1" dirty="0" smtClean="0">
                <a:solidFill>
                  <a:srgbClr val="800000"/>
                </a:solidFill>
              </a:rPr>
              <a:t>Leviticus 17:11</a:t>
            </a:r>
            <a:r>
              <a:rPr lang="en-US" sz="2000" dirty="0" smtClean="0"/>
              <a:t>).</a:t>
            </a:r>
          </a:p>
          <a:p>
            <a:pPr>
              <a:spcBef>
                <a:spcPts val="0"/>
              </a:spcBef>
            </a:pPr>
            <a:r>
              <a:rPr lang="en-US" sz="2000" dirty="0" smtClean="0"/>
              <a:t>The </a:t>
            </a:r>
            <a:r>
              <a:rPr lang="en-US" sz="2000" i="1" dirty="0" smtClean="0">
                <a:solidFill>
                  <a:srgbClr val="800000"/>
                </a:solidFill>
              </a:rPr>
              <a:t>“souls … </a:t>
            </a:r>
            <a:r>
              <a:rPr lang="en-US" sz="2000" b="1" i="1" u="sng" dirty="0" smtClean="0">
                <a:solidFill>
                  <a:srgbClr val="800000"/>
                </a:solidFill>
              </a:rPr>
              <a:t>under</a:t>
            </a:r>
            <a:r>
              <a:rPr lang="en-US" sz="2000" i="1" dirty="0" smtClean="0">
                <a:solidFill>
                  <a:srgbClr val="800000"/>
                </a:solidFill>
              </a:rPr>
              <a:t> the altar”</a:t>
            </a:r>
            <a:r>
              <a:rPr lang="en-US" sz="2000" dirty="0" smtClean="0"/>
              <a:t> compares martyrs to lives sacrificed with their blood pooled </a:t>
            </a:r>
            <a:r>
              <a:rPr lang="en-US" sz="2000" i="1" dirty="0" smtClean="0">
                <a:solidFill>
                  <a:srgbClr val="800000"/>
                </a:solidFill>
              </a:rPr>
              <a:t>“</a:t>
            </a:r>
            <a:r>
              <a:rPr lang="en-US" sz="2000" b="1" i="1" u="sng" dirty="0" smtClean="0">
                <a:solidFill>
                  <a:srgbClr val="800000"/>
                </a:solidFill>
              </a:rPr>
              <a:t>under</a:t>
            </a:r>
            <a:r>
              <a:rPr lang="en-US" sz="2000" i="1" dirty="0" smtClean="0">
                <a:solidFill>
                  <a:srgbClr val="800000"/>
                </a:solidFill>
              </a:rPr>
              <a:t> the altar … </a:t>
            </a:r>
            <a:r>
              <a:rPr lang="en-US" sz="2000" b="1" i="1" dirty="0" smtClean="0">
                <a:solidFill>
                  <a:srgbClr val="800000"/>
                </a:solidFill>
              </a:rPr>
              <a:t>slain </a:t>
            </a:r>
            <a:r>
              <a:rPr lang="en-US" sz="2000" b="1" i="1" u="sng" dirty="0" smtClean="0">
                <a:solidFill>
                  <a:srgbClr val="800000"/>
                </a:solidFill>
              </a:rPr>
              <a:t>for</a:t>
            </a:r>
            <a:r>
              <a:rPr lang="en-US" sz="2000" b="1" i="1" dirty="0" smtClean="0">
                <a:solidFill>
                  <a:srgbClr val="800000"/>
                </a:solidFill>
              </a:rPr>
              <a:t> the word of God </a:t>
            </a:r>
            <a:r>
              <a:rPr lang="en-US" sz="2000" i="1" dirty="0" smtClean="0">
                <a:solidFill>
                  <a:srgbClr val="800000"/>
                </a:solidFill>
              </a:rPr>
              <a:t>and </a:t>
            </a:r>
            <a:r>
              <a:rPr lang="en-US" sz="2000" b="1" i="1" u="sng" dirty="0" smtClean="0">
                <a:solidFill>
                  <a:srgbClr val="800000"/>
                </a:solidFill>
              </a:rPr>
              <a:t>for</a:t>
            </a:r>
            <a:r>
              <a:rPr lang="en-US" sz="2000" b="1" i="1" dirty="0" smtClean="0">
                <a:solidFill>
                  <a:srgbClr val="800000"/>
                </a:solidFill>
              </a:rPr>
              <a:t> the testimony which they held</a:t>
            </a:r>
            <a:r>
              <a:rPr lang="en-US" sz="2000" i="1" dirty="0" smtClean="0">
                <a:solidFill>
                  <a:srgbClr val="800000"/>
                </a:solidFill>
              </a:rPr>
              <a:t>”</a:t>
            </a:r>
            <a:r>
              <a:rPr lang="en-US" sz="2000" dirty="0"/>
              <a:t> </a:t>
            </a:r>
            <a:r>
              <a:rPr lang="en-US" sz="2000" dirty="0" smtClean="0"/>
              <a:t>– just because they would not forsake God’s command and testimony, like John and </a:t>
            </a:r>
            <a:r>
              <a:rPr lang="en-US" sz="2000" i="1" dirty="0" smtClean="0">
                <a:solidFill>
                  <a:srgbClr val="800000"/>
                </a:solidFill>
              </a:rPr>
              <a:t>“souls who had been beheaded” </a:t>
            </a:r>
            <a:r>
              <a:rPr lang="en-US" sz="2000" dirty="0" smtClean="0"/>
              <a:t>(</a:t>
            </a:r>
            <a:r>
              <a:rPr lang="en-US" sz="2000" b="1" dirty="0" smtClean="0">
                <a:solidFill>
                  <a:srgbClr val="800000"/>
                </a:solidFill>
              </a:rPr>
              <a:t>Revelation 1:9; 20:4</a:t>
            </a:r>
            <a:r>
              <a:rPr lang="en-US" sz="2000" dirty="0" smtClean="0"/>
              <a:t>).</a:t>
            </a:r>
          </a:p>
          <a:p>
            <a:pPr>
              <a:spcBef>
                <a:spcPts val="0"/>
              </a:spcBef>
            </a:pPr>
            <a:r>
              <a:rPr lang="en-US" sz="2000" dirty="0" smtClean="0"/>
              <a:t>Compare to Paul’s </a:t>
            </a:r>
            <a:r>
              <a:rPr lang="en-US" sz="2000" i="1" dirty="0" smtClean="0">
                <a:solidFill>
                  <a:srgbClr val="800000"/>
                </a:solidFill>
              </a:rPr>
              <a:t>“drink offering”</a:t>
            </a:r>
            <a:r>
              <a:rPr lang="en-US" sz="2000" dirty="0" smtClean="0"/>
              <a:t> (</a:t>
            </a:r>
            <a:r>
              <a:rPr lang="en-US" sz="2000" b="1" dirty="0" smtClean="0">
                <a:solidFill>
                  <a:srgbClr val="800000"/>
                </a:solidFill>
              </a:rPr>
              <a:t>Phi. 2:17; 2 Tim. 4:6</a:t>
            </a:r>
            <a:r>
              <a:rPr lang="en-US" sz="2000" dirty="0" smtClean="0"/>
              <a:t>).</a:t>
            </a:r>
          </a:p>
        </p:txBody>
      </p:sp>
    </p:spTree>
    <p:extLst>
      <p:ext uri="{BB962C8B-B14F-4D97-AF65-F5344CB8AC3E}">
        <p14:creationId xmlns:p14="http://schemas.microsoft.com/office/powerpoint/2010/main" val="17036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until You Avenge?”</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5"/>
            </a:pPr>
            <a:r>
              <a:rPr lang="en-US" sz="1900" dirty="0" smtClean="0"/>
              <a:t>What </a:t>
            </a:r>
            <a:r>
              <a:rPr lang="en-US" sz="1900" dirty="0"/>
              <a:t>is the complaint of those revealed by the 5th seal?  What can we learn about the nature of God and His judgments based on His revealed response</a:t>
            </a:r>
            <a:r>
              <a:rPr lang="en-US" sz="1900" dirty="0" smtClean="0"/>
              <a:t>?</a:t>
            </a:r>
          </a:p>
          <a:p>
            <a:pPr marL="0" indent="0">
              <a:lnSpc>
                <a:spcPct val="95000"/>
              </a:lnSpc>
              <a:spcBef>
                <a:spcPts val="0"/>
              </a:spcBef>
              <a:buNone/>
            </a:pPr>
            <a:r>
              <a:rPr lang="en-US" sz="1900" i="1" dirty="0" smtClean="0">
                <a:solidFill>
                  <a:srgbClr val="800000"/>
                </a:solidFill>
              </a:rPr>
              <a:t>And they </a:t>
            </a:r>
            <a:r>
              <a:rPr lang="en-US" sz="1900" b="1" i="1" dirty="0" smtClean="0">
                <a:solidFill>
                  <a:srgbClr val="800000"/>
                </a:solidFill>
              </a:rPr>
              <a:t>cried with a loud voice</a:t>
            </a:r>
            <a:r>
              <a:rPr lang="en-US" sz="1900" i="1" dirty="0" smtClean="0">
                <a:solidFill>
                  <a:srgbClr val="800000"/>
                </a:solidFill>
              </a:rPr>
              <a:t>, saying, “</a:t>
            </a:r>
            <a:r>
              <a:rPr lang="en-US" sz="1900" b="1" i="1" dirty="0" smtClean="0">
                <a:solidFill>
                  <a:srgbClr val="800000"/>
                </a:solidFill>
              </a:rPr>
              <a:t>How long</a:t>
            </a:r>
            <a:r>
              <a:rPr lang="en-US" sz="1900" i="1" dirty="0" smtClean="0">
                <a:solidFill>
                  <a:srgbClr val="800000"/>
                </a:solidFill>
              </a:rPr>
              <a:t>, O Lord, </a:t>
            </a:r>
            <a:r>
              <a:rPr lang="en-US" sz="1900" b="1" i="1" dirty="0" smtClean="0">
                <a:solidFill>
                  <a:srgbClr val="800000"/>
                </a:solidFill>
              </a:rPr>
              <a:t>holy</a:t>
            </a:r>
            <a:r>
              <a:rPr lang="en-US" sz="1900" i="1" dirty="0" smtClean="0">
                <a:solidFill>
                  <a:srgbClr val="800000"/>
                </a:solidFill>
              </a:rPr>
              <a:t> and </a:t>
            </a:r>
            <a:r>
              <a:rPr lang="en-US" sz="1900" b="1" i="1" dirty="0" smtClean="0">
                <a:solidFill>
                  <a:srgbClr val="800000"/>
                </a:solidFill>
              </a:rPr>
              <a:t>true</a:t>
            </a:r>
            <a:r>
              <a:rPr lang="en-US" sz="1900" i="1" dirty="0" smtClean="0">
                <a:solidFill>
                  <a:srgbClr val="800000"/>
                </a:solidFill>
              </a:rPr>
              <a:t>, </a:t>
            </a:r>
            <a:r>
              <a:rPr lang="en-US" sz="1900" b="1" i="1" dirty="0" smtClean="0">
                <a:solidFill>
                  <a:srgbClr val="800000"/>
                </a:solidFill>
              </a:rPr>
              <a:t>until You </a:t>
            </a:r>
            <a:r>
              <a:rPr lang="en-US" sz="1900" b="1" i="1" u="sng" dirty="0" smtClean="0">
                <a:solidFill>
                  <a:srgbClr val="800000"/>
                </a:solidFill>
              </a:rPr>
              <a:t>judge</a:t>
            </a:r>
            <a:r>
              <a:rPr lang="en-US" sz="1900" b="1" i="1" dirty="0" smtClean="0">
                <a:solidFill>
                  <a:srgbClr val="800000"/>
                </a:solidFill>
              </a:rPr>
              <a:t> and </a:t>
            </a:r>
            <a:r>
              <a:rPr lang="en-US" sz="1900" b="1" i="1" u="sng" dirty="0" smtClean="0">
                <a:solidFill>
                  <a:srgbClr val="800000"/>
                </a:solidFill>
              </a:rPr>
              <a:t>avenge our blood</a:t>
            </a:r>
            <a:r>
              <a:rPr lang="en-US" sz="1900" b="1" i="1" dirty="0" smtClean="0">
                <a:solidFill>
                  <a:srgbClr val="800000"/>
                </a:solidFill>
              </a:rPr>
              <a:t> on those who dwell on the earth</a:t>
            </a:r>
            <a:r>
              <a:rPr lang="en-US" sz="1900" i="1" dirty="0" smtClean="0">
                <a:solidFill>
                  <a:srgbClr val="800000"/>
                </a:solidFill>
              </a:rPr>
              <a:t>?”  Then </a:t>
            </a:r>
            <a:r>
              <a:rPr lang="en-US" sz="1900" b="1" i="1" dirty="0" smtClean="0">
                <a:solidFill>
                  <a:srgbClr val="800000"/>
                </a:solidFill>
              </a:rPr>
              <a:t>a </a:t>
            </a:r>
            <a:r>
              <a:rPr lang="en-US" sz="1900" b="1" i="1" u="sng" dirty="0" smtClean="0">
                <a:solidFill>
                  <a:srgbClr val="800000"/>
                </a:solidFill>
              </a:rPr>
              <a:t>white robe</a:t>
            </a:r>
            <a:r>
              <a:rPr lang="en-US" sz="1900" b="1" i="1" dirty="0" smtClean="0">
                <a:solidFill>
                  <a:srgbClr val="800000"/>
                </a:solidFill>
              </a:rPr>
              <a:t> was given to each of them</a:t>
            </a:r>
            <a:r>
              <a:rPr lang="en-US" sz="1900" i="1" dirty="0" smtClean="0">
                <a:solidFill>
                  <a:srgbClr val="800000"/>
                </a:solidFill>
              </a:rPr>
              <a:t>; and </a:t>
            </a:r>
            <a:r>
              <a:rPr lang="en-US" sz="1900" b="1" i="1" dirty="0" smtClean="0">
                <a:solidFill>
                  <a:srgbClr val="800000"/>
                </a:solidFill>
              </a:rPr>
              <a:t>it was said to them that they </a:t>
            </a:r>
            <a:r>
              <a:rPr lang="en-US" sz="1900" b="1" i="1" u="sng" dirty="0" smtClean="0">
                <a:solidFill>
                  <a:srgbClr val="800000"/>
                </a:solidFill>
              </a:rPr>
              <a:t>should rest a little while longer</a:t>
            </a:r>
            <a:r>
              <a:rPr lang="en-US" sz="1900" i="1" dirty="0" smtClean="0">
                <a:solidFill>
                  <a:srgbClr val="800000"/>
                </a:solidFill>
              </a:rPr>
              <a:t>, </a:t>
            </a:r>
            <a:r>
              <a:rPr lang="en-US" sz="1900" b="1" i="1" dirty="0" smtClean="0">
                <a:solidFill>
                  <a:srgbClr val="800000"/>
                </a:solidFill>
              </a:rPr>
              <a:t>until both the number </a:t>
            </a:r>
            <a:r>
              <a:rPr lang="en-US" sz="1900" i="1" dirty="0" smtClean="0">
                <a:solidFill>
                  <a:srgbClr val="800000"/>
                </a:solidFill>
              </a:rPr>
              <a:t>of their fellow servants and their brethren, </a:t>
            </a:r>
            <a:r>
              <a:rPr lang="en-US" sz="1900" b="1" i="1" dirty="0" smtClean="0">
                <a:solidFill>
                  <a:srgbClr val="800000"/>
                </a:solidFill>
              </a:rPr>
              <a:t>who would be killed as they were, </a:t>
            </a:r>
            <a:r>
              <a:rPr lang="en-US" sz="1900" b="1" i="1" u="sng" dirty="0" smtClean="0">
                <a:solidFill>
                  <a:srgbClr val="800000"/>
                </a:solidFill>
              </a:rPr>
              <a:t>was completed</a:t>
            </a:r>
            <a:r>
              <a:rPr lang="en-US" sz="1900" i="1" dirty="0" smtClean="0">
                <a:solidFill>
                  <a:srgbClr val="800000"/>
                </a:solidFill>
              </a:rPr>
              <a:t>. </a:t>
            </a:r>
            <a:r>
              <a:rPr lang="en-US" sz="1900" dirty="0" smtClean="0"/>
              <a:t>(</a:t>
            </a:r>
            <a:r>
              <a:rPr lang="en-US" sz="1900" b="1" dirty="0" smtClean="0">
                <a:solidFill>
                  <a:srgbClr val="800000"/>
                </a:solidFill>
              </a:rPr>
              <a:t>Revelation 6:10-11</a:t>
            </a:r>
            <a:r>
              <a:rPr lang="en-US" sz="1900" dirty="0" smtClean="0"/>
              <a:t>)</a:t>
            </a:r>
          </a:p>
          <a:p>
            <a:pPr>
              <a:lnSpc>
                <a:spcPct val="95000"/>
              </a:lnSpc>
              <a:spcBef>
                <a:spcPts val="0"/>
              </a:spcBef>
            </a:pPr>
            <a:r>
              <a:rPr lang="en-US" sz="1900" dirty="0" smtClean="0"/>
              <a:t>Cry of unjustly shed blood represents severe injustice that God ultimately avenges (</a:t>
            </a:r>
            <a:r>
              <a:rPr lang="en-US" sz="1900" b="1" dirty="0" smtClean="0">
                <a:solidFill>
                  <a:srgbClr val="800000"/>
                </a:solidFill>
              </a:rPr>
              <a:t>Gen. 4:10-11; 9:5-6; Num. 35:33; Job 16:18; Isa. 26:21; </a:t>
            </a:r>
            <a:r>
              <a:rPr lang="en-US" sz="1900" b="1" dirty="0" err="1" smtClean="0">
                <a:solidFill>
                  <a:srgbClr val="800000"/>
                </a:solidFill>
              </a:rPr>
              <a:t>Eze</a:t>
            </a:r>
            <a:r>
              <a:rPr lang="en-US" sz="1900" b="1" dirty="0" smtClean="0">
                <a:solidFill>
                  <a:srgbClr val="800000"/>
                </a:solidFill>
              </a:rPr>
              <a:t>. 24:7; Heb. 11:4; 12:24</a:t>
            </a:r>
            <a:r>
              <a:rPr lang="en-US" sz="1900" dirty="0" smtClean="0"/>
              <a:t>).</a:t>
            </a:r>
          </a:p>
          <a:p>
            <a:pPr>
              <a:lnSpc>
                <a:spcPct val="95000"/>
              </a:lnSpc>
              <a:spcBef>
                <a:spcPts val="0"/>
              </a:spcBef>
            </a:pPr>
            <a:r>
              <a:rPr lang="en-US" sz="1900" dirty="0" smtClean="0"/>
              <a:t>God delays because of patience, desire to save, and displeasure in destruction (</a:t>
            </a:r>
            <a:r>
              <a:rPr lang="en-US" sz="1900" b="1" dirty="0" smtClean="0">
                <a:solidFill>
                  <a:srgbClr val="800000"/>
                </a:solidFill>
              </a:rPr>
              <a:t>2 Peter 3:9; Ezekiel 18:23-32; 33:11-20</a:t>
            </a:r>
            <a:r>
              <a:rPr lang="en-US" sz="1900" dirty="0" smtClean="0"/>
              <a:t>).  However, He is a </a:t>
            </a:r>
            <a:r>
              <a:rPr lang="en-US" sz="1900" i="1" dirty="0" smtClean="0">
                <a:solidFill>
                  <a:srgbClr val="800000"/>
                </a:solidFill>
              </a:rPr>
              <a:t>“holy and true”</a:t>
            </a:r>
            <a:r>
              <a:rPr lang="en-US" sz="1900" dirty="0" smtClean="0"/>
              <a:t> God, so …</a:t>
            </a:r>
          </a:p>
          <a:p>
            <a:pPr>
              <a:lnSpc>
                <a:spcPct val="95000"/>
              </a:lnSpc>
              <a:spcBef>
                <a:spcPts val="0"/>
              </a:spcBef>
            </a:pPr>
            <a:r>
              <a:rPr lang="en-US" sz="1900" dirty="0" smtClean="0"/>
              <a:t>His patience has its </a:t>
            </a:r>
            <a:r>
              <a:rPr lang="en-US" sz="1900" b="1" i="1" dirty="0" smtClean="0"/>
              <a:t>limits</a:t>
            </a:r>
            <a:r>
              <a:rPr lang="en-US" sz="1900" dirty="0" smtClean="0"/>
              <a:t>.  He delays </a:t>
            </a:r>
            <a:r>
              <a:rPr lang="en-US" sz="1900" i="1" dirty="0" smtClean="0">
                <a:solidFill>
                  <a:srgbClr val="800000"/>
                </a:solidFill>
              </a:rPr>
              <a:t>“until there is no remedy”</a:t>
            </a:r>
            <a:r>
              <a:rPr lang="en-US" sz="1900" dirty="0" smtClean="0"/>
              <a:t>, while </a:t>
            </a:r>
            <a:r>
              <a:rPr lang="en-US" sz="1900" i="1" dirty="0" smtClean="0">
                <a:solidFill>
                  <a:srgbClr val="800000"/>
                </a:solidFill>
              </a:rPr>
              <a:t>“iniquity is not yet complete”</a:t>
            </a:r>
            <a:r>
              <a:rPr lang="en-US" sz="1900" dirty="0" smtClean="0"/>
              <a:t> (</a:t>
            </a:r>
            <a:r>
              <a:rPr lang="en-US" sz="1900" b="1" dirty="0" smtClean="0">
                <a:solidFill>
                  <a:srgbClr val="800000"/>
                </a:solidFill>
              </a:rPr>
              <a:t>2 Chronicles 36:15-16; Genesis 15:16; Matt. 23:32-36; Luke 18:1-8</a:t>
            </a:r>
            <a:r>
              <a:rPr lang="en-US" sz="1900" dirty="0" smtClean="0"/>
              <a:t>).</a:t>
            </a:r>
          </a:p>
          <a:p>
            <a:pPr>
              <a:lnSpc>
                <a:spcPct val="95000"/>
              </a:lnSpc>
              <a:spcBef>
                <a:spcPts val="0"/>
              </a:spcBef>
            </a:pPr>
            <a:r>
              <a:rPr lang="en-US" sz="1900" dirty="0" smtClean="0"/>
              <a:t>Notice, their sacrifice is rewarded.  They are patiently answered comforted.</a:t>
            </a:r>
          </a:p>
          <a:p>
            <a:pPr>
              <a:lnSpc>
                <a:spcPct val="95000"/>
              </a:lnSpc>
              <a:spcBef>
                <a:spcPts val="0"/>
              </a:spcBef>
            </a:pPr>
            <a:r>
              <a:rPr lang="en-US" sz="1900" dirty="0" smtClean="0"/>
              <a:t>Notice, delay was only for </a:t>
            </a:r>
            <a:r>
              <a:rPr lang="en-US" sz="1900" i="1" dirty="0" smtClean="0">
                <a:solidFill>
                  <a:srgbClr val="800000"/>
                </a:solidFill>
              </a:rPr>
              <a:t>“a </a:t>
            </a:r>
            <a:r>
              <a:rPr lang="en-US" sz="1900" b="1" i="1" u="sng" dirty="0" smtClean="0">
                <a:solidFill>
                  <a:srgbClr val="800000"/>
                </a:solidFill>
              </a:rPr>
              <a:t>little</a:t>
            </a:r>
            <a:r>
              <a:rPr lang="en-US" sz="1900" i="1" dirty="0" smtClean="0">
                <a:solidFill>
                  <a:srgbClr val="800000"/>
                </a:solidFill>
              </a:rPr>
              <a:t> while longer”</a:t>
            </a:r>
            <a:r>
              <a:rPr lang="en-US" sz="1900" dirty="0" smtClean="0"/>
              <a:t> (</a:t>
            </a:r>
            <a:r>
              <a:rPr lang="en-US" sz="1900" b="1" dirty="0" smtClean="0">
                <a:solidFill>
                  <a:srgbClr val="800000"/>
                </a:solidFill>
              </a:rPr>
              <a:t>12:12</a:t>
            </a:r>
            <a:r>
              <a:rPr lang="en-US" sz="1900" dirty="0" smtClean="0"/>
              <a:t>).  Eliminates Futurist, again.</a:t>
            </a:r>
          </a:p>
        </p:txBody>
      </p:sp>
    </p:spTree>
    <p:extLst>
      <p:ext uri="{BB962C8B-B14F-4D97-AF65-F5344CB8AC3E}">
        <p14:creationId xmlns:p14="http://schemas.microsoft.com/office/powerpoint/2010/main" val="243612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Sixth Seal</a:t>
            </a:r>
            <a:br>
              <a:rPr lang="en-US" dirty="0" smtClean="0"/>
            </a:br>
            <a:r>
              <a:rPr lang="en-US" dirty="0" smtClean="0"/>
              <a:t> Revelation 6:12-17</a:t>
            </a:r>
            <a:endParaRPr lang="en-US" dirty="0"/>
          </a:p>
        </p:txBody>
      </p:sp>
    </p:spTree>
    <p:extLst>
      <p:ext uri="{BB962C8B-B14F-4D97-AF65-F5344CB8AC3E}">
        <p14:creationId xmlns:p14="http://schemas.microsoft.com/office/powerpoint/2010/main" val="3337051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7000"/>
              </a:lnSpc>
              <a:spcBef>
                <a:spcPts val="0"/>
              </a:spcBef>
              <a:buNone/>
            </a:pPr>
            <a:r>
              <a:rPr lang="en-US" sz="2000" i="1" dirty="0">
                <a:solidFill>
                  <a:srgbClr val="800000"/>
                </a:solidFill>
              </a:rPr>
              <a:t>I looked when He </a:t>
            </a:r>
            <a:r>
              <a:rPr lang="en-US" sz="2000" b="1" i="1" dirty="0">
                <a:solidFill>
                  <a:srgbClr val="800000"/>
                </a:solidFill>
              </a:rPr>
              <a:t>opened the sixth seal</a:t>
            </a:r>
            <a:r>
              <a:rPr lang="en-US" sz="2000" i="1" dirty="0">
                <a:solidFill>
                  <a:srgbClr val="800000"/>
                </a:solidFill>
              </a:rPr>
              <a:t>, and behold, there was </a:t>
            </a:r>
            <a:r>
              <a:rPr lang="en-US" sz="2000" b="1" i="1" baseline="30000" dirty="0" smtClean="0">
                <a:solidFill>
                  <a:srgbClr val="800000"/>
                </a:solidFill>
              </a:rPr>
              <a:t>1</a:t>
            </a:r>
            <a:r>
              <a:rPr lang="en-US" sz="2000" b="1" i="1" dirty="0" smtClean="0">
                <a:solidFill>
                  <a:srgbClr val="800000"/>
                </a:solidFill>
              </a:rPr>
              <a:t>a </a:t>
            </a:r>
            <a:r>
              <a:rPr lang="en-US" sz="2000" b="1" i="1" dirty="0">
                <a:solidFill>
                  <a:srgbClr val="800000"/>
                </a:solidFill>
              </a:rPr>
              <a:t>great earthquake</a:t>
            </a:r>
            <a:r>
              <a:rPr lang="en-US" sz="2000" i="1" dirty="0">
                <a:solidFill>
                  <a:srgbClr val="800000"/>
                </a:solidFill>
              </a:rPr>
              <a:t>; and </a:t>
            </a:r>
            <a:r>
              <a:rPr lang="en-US" sz="2000" b="1" i="1" baseline="30000" dirty="0" smtClean="0">
                <a:solidFill>
                  <a:srgbClr val="800000"/>
                </a:solidFill>
              </a:rPr>
              <a:t>2</a:t>
            </a:r>
            <a:r>
              <a:rPr lang="en-US" sz="2000" b="1" i="1" dirty="0" smtClean="0">
                <a:solidFill>
                  <a:srgbClr val="800000"/>
                </a:solidFill>
              </a:rPr>
              <a:t>the </a:t>
            </a:r>
            <a:r>
              <a:rPr lang="en-US" sz="2000" b="1" i="1" dirty="0">
                <a:solidFill>
                  <a:srgbClr val="800000"/>
                </a:solidFill>
              </a:rPr>
              <a:t>sun became black</a:t>
            </a:r>
            <a:r>
              <a:rPr lang="en-US" sz="2000" i="1" dirty="0">
                <a:solidFill>
                  <a:srgbClr val="800000"/>
                </a:solidFill>
              </a:rPr>
              <a:t> as sackcloth of hair, and </a:t>
            </a:r>
            <a:r>
              <a:rPr lang="en-US" sz="2000" b="1" i="1" baseline="30000" dirty="0" smtClean="0">
                <a:solidFill>
                  <a:srgbClr val="800000"/>
                </a:solidFill>
              </a:rPr>
              <a:t>3</a:t>
            </a:r>
            <a:r>
              <a:rPr lang="en-US" sz="2000" b="1" i="1" dirty="0" smtClean="0">
                <a:solidFill>
                  <a:srgbClr val="800000"/>
                </a:solidFill>
              </a:rPr>
              <a:t>the</a:t>
            </a:r>
            <a:r>
              <a:rPr lang="en-US" sz="2000" i="1" dirty="0" smtClean="0">
                <a:solidFill>
                  <a:srgbClr val="800000"/>
                </a:solidFill>
              </a:rPr>
              <a:t> </a:t>
            </a:r>
            <a:r>
              <a:rPr lang="en-US" sz="2000" b="1" i="1" dirty="0">
                <a:solidFill>
                  <a:srgbClr val="800000"/>
                </a:solidFill>
              </a:rPr>
              <a:t>moon became like blood</a:t>
            </a:r>
            <a:r>
              <a:rPr lang="en-US" sz="2000" i="1" dirty="0" smtClean="0">
                <a:solidFill>
                  <a:srgbClr val="800000"/>
                </a:solidFill>
              </a:rPr>
              <a:t>.  And </a:t>
            </a:r>
            <a:r>
              <a:rPr lang="en-US" sz="2000" b="1" i="1" baseline="30000" dirty="0" smtClean="0">
                <a:solidFill>
                  <a:srgbClr val="800000"/>
                </a:solidFill>
              </a:rPr>
              <a:t>4</a:t>
            </a:r>
            <a:r>
              <a:rPr lang="en-US" sz="2000" b="1" i="1" dirty="0" smtClean="0">
                <a:solidFill>
                  <a:srgbClr val="800000"/>
                </a:solidFill>
              </a:rPr>
              <a:t>the </a:t>
            </a:r>
            <a:r>
              <a:rPr lang="en-US" sz="2000" b="1" i="1" dirty="0">
                <a:solidFill>
                  <a:srgbClr val="800000"/>
                </a:solidFill>
              </a:rPr>
              <a:t>stars of heaven fell </a:t>
            </a:r>
            <a:r>
              <a:rPr lang="en-US" sz="2000" i="1" dirty="0">
                <a:solidFill>
                  <a:srgbClr val="800000"/>
                </a:solidFill>
              </a:rPr>
              <a:t>to the earth, as a fig tree drops its late figs when it is shaken by a mighty wind</a:t>
            </a:r>
            <a:r>
              <a:rPr lang="en-US" sz="2000" i="1" dirty="0" smtClean="0">
                <a:solidFill>
                  <a:srgbClr val="800000"/>
                </a:solidFill>
              </a:rPr>
              <a:t>.  Then </a:t>
            </a:r>
            <a:r>
              <a:rPr lang="en-US" sz="2000" b="1" i="1" baseline="30000" dirty="0" smtClean="0">
                <a:solidFill>
                  <a:srgbClr val="800000"/>
                </a:solidFill>
              </a:rPr>
              <a:t>5</a:t>
            </a:r>
            <a:r>
              <a:rPr lang="en-US" sz="2000" b="1" i="1" dirty="0" smtClean="0">
                <a:solidFill>
                  <a:srgbClr val="800000"/>
                </a:solidFill>
              </a:rPr>
              <a:t>the </a:t>
            </a:r>
            <a:r>
              <a:rPr lang="en-US" sz="2000" b="1" i="1" dirty="0">
                <a:solidFill>
                  <a:srgbClr val="800000"/>
                </a:solidFill>
              </a:rPr>
              <a:t>sky receded </a:t>
            </a:r>
            <a:r>
              <a:rPr lang="en-US" sz="2000" i="1" dirty="0">
                <a:solidFill>
                  <a:srgbClr val="800000"/>
                </a:solidFill>
              </a:rPr>
              <a:t>as a scroll when it is rolled up, and </a:t>
            </a:r>
            <a:r>
              <a:rPr lang="en-US" sz="2000" b="1" i="1" baseline="30000" dirty="0" smtClean="0">
                <a:solidFill>
                  <a:srgbClr val="800000"/>
                </a:solidFill>
              </a:rPr>
              <a:t>6</a:t>
            </a:r>
            <a:r>
              <a:rPr lang="en-US" sz="2000" b="1" i="1" dirty="0" smtClean="0">
                <a:solidFill>
                  <a:srgbClr val="800000"/>
                </a:solidFill>
              </a:rPr>
              <a:t>every </a:t>
            </a:r>
            <a:r>
              <a:rPr lang="en-US" sz="2000" b="1" i="1" dirty="0">
                <a:solidFill>
                  <a:srgbClr val="800000"/>
                </a:solidFill>
              </a:rPr>
              <a:t>mountain and island was moved </a:t>
            </a:r>
            <a:r>
              <a:rPr lang="en-US" sz="2000" i="1" dirty="0">
                <a:solidFill>
                  <a:srgbClr val="800000"/>
                </a:solidFill>
              </a:rPr>
              <a:t>out of its place</a:t>
            </a:r>
            <a:r>
              <a:rPr lang="en-US" sz="2000" i="1" dirty="0" smtClean="0">
                <a:solidFill>
                  <a:srgbClr val="800000"/>
                </a:solidFill>
              </a:rPr>
              <a:t>.  And</a:t>
            </a:r>
            <a:r>
              <a:rPr lang="en-US" sz="2000" b="1" i="1" dirty="0" smtClean="0">
                <a:solidFill>
                  <a:srgbClr val="800000"/>
                </a:solidFill>
              </a:rPr>
              <a:t> </a:t>
            </a:r>
            <a:r>
              <a:rPr lang="en-US" sz="2000" b="1" i="1" baseline="30000" dirty="0" smtClean="0">
                <a:solidFill>
                  <a:srgbClr val="800000"/>
                </a:solidFill>
              </a:rPr>
              <a:t>7</a:t>
            </a:r>
            <a:r>
              <a:rPr lang="en-US" sz="2000" b="1" i="1" dirty="0" smtClean="0">
                <a:solidFill>
                  <a:srgbClr val="800000"/>
                </a:solidFill>
              </a:rPr>
              <a:t>the </a:t>
            </a:r>
            <a:r>
              <a:rPr lang="en-US" sz="2000" b="1" i="1" dirty="0">
                <a:solidFill>
                  <a:srgbClr val="800000"/>
                </a:solidFill>
              </a:rPr>
              <a:t>kings of the earth, the great men, the rich men, the commanders, the mighty men, every slave and every free man, </a:t>
            </a:r>
            <a:r>
              <a:rPr lang="en-US" sz="2000" b="1" i="1" dirty="0" smtClean="0">
                <a:solidFill>
                  <a:srgbClr val="800000"/>
                </a:solidFill>
              </a:rPr>
              <a:t>hid </a:t>
            </a:r>
            <a:r>
              <a:rPr lang="en-US" sz="2000" b="1" i="1" dirty="0">
                <a:solidFill>
                  <a:srgbClr val="800000"/>
                </a:solidFill>
              </a:rPr>
              <a:t>themselves </a:t>
            </a:r>
            <a:r>
              <a:rPr lang="en-US" sz="2000" i="1" dirty="0">
                <a:solidFill>
                  <a:srgbClr val="800000"/>
                </a:solidFill>
              </a:rPr>
              <a:t>in the caves and in the rocks of the mountains</a:t>
            </a:r>
            <a:r>
              <a:rPr lang="en-US" sz="2000" i="1" dirty="0" smtClean="0">
                <a:solidFill>
                  <a:srgbClr val="800000"/>
                </a:solidFill>
              </a:rPr>
              <a:t>, and </a:t>
            </a:r>
            <a:r>
              <a:rPr lang="en-US" sz="2000" i="1" dirty="0">
                <a:solidFill>
                  <a:srgbClr val="800000"/>
                </a:solidFill>
              </a:rPr>
              <a:t>said to the mountains and rocks, </a:t>
            </a:r>
            <a:r>
              <a:rPr lang="en-US" sz="2000" i="1" dirty="0" smtClean="0">
                <a:solidFill>
                  <a:srgbClr val="800000"/>
                </a:solidFill>
              </a:rPr>
              <a:t>“Fall </a:t>
            </a:r>
            <a:r>
              <a:rPr lang="en-US" sz="2000" i="1" dirty="0">
                <a:solidFill>
                  <a:srgbClr val="800000"/>
                </a:solidFill>
              </a:rPr>
              <a:t>on us and </a:t>
            </a:r>
            <a:r>
              <a:rPr lang="en-US" sz="2000" b="1" i="1" dirty="0">
                <a:solidFill>
                  <a:srgbClr val="800000"/>
                </a:solidFill>
              </a:rPr>
              <a:t>hide us from the face of Him who sits on the throne and from the wrath of the Lamb</a:t>
            </a:r>
            <a:r>
              <a:rPr lang="en-US" sz="2000" i="1" dirty="0" smtClean="0">
                <a:solidFill>
                  <a:srgbClr val="800000"/>
                </a:solidFill>
              </a:rPr>
              <a:t>!  For </a:t>
            </a:r>
            <a:r>
              <a:rPr lang="en-US" sz="2000" b="1" i="1" u="sng" dirty="0">
                <a:solidFill>
                  <a:srgbClr val="800000"/>
                </a:solidFill>
              </a:rPr>
              <a:t>the great day of His wrath has come</a:t>
            </a:r>
            <a:r>
              <a:rPr lang="en-US" sz="2000" i="1" dirty="0">
                <a:solidFill>
                  <a:srgbClr val="800000"/>
                </a:solidFill>
              </a:rPr>
              <a:t>, and who is able to stand</a:t>
            </a:r>
            <a:r>
              <a:rPr lang="en-US" sz="2000" i="1" dirty="0" smtClean="0">
                <a:solidFill>
                  <a:srgbClr val="800000"/>
                </a:solidFill>
              </a:rPr>
              <a:t>?” </a:t>
            </a:r>
            <a:r>
              <a:rPr lang="en-US" sz="2000" dirty="0" smtClean="0"/>
              <a:t>(</a:t>
            </a:r>
            <a:r>
              <a:rPr lang="en-US" sz="2000" b="1" dirty="0" smtClean="0">
                <a:solidFill>
                  <a:srgbClr val="800000"/>
                </a:solidFill>
              </a:rPr>
              <a:t>Revelation 6:12-17</a:t>
            </a:r>
            <a:r>
              <a:rPr lang="en-US" sz="2000" dirty="0" smtClean="0"/>
              <a:t>)</a:t>
            </a:r>
          </a:p>
          <a:p>
            <a:pPr marL="346075" lvl="0" indent="-346075">
              <a:lnSpc>
                <a:spcPct val="97000"/>
              </a:lnSpc>
              <a:spcBef>
                <a:spcPts val="0"/>
              </a:spcBef>
              <a:buFont typeface="+mj-lt"/>
              <a:buAutoNum type="arabicPeriod" startAt="6"/>
            </a:pPr>
            <a:r>
              <a:rPr lang="en-US" sz="2000" dirty="0" smtClean="0"/>
              <a:t>Do </a:t>
            </a:r>
            <a:r>
              <a:rPr lang="en-US" sz="2000" dirty="0"/>
              <a:t>the events caused by the opening of the </a:t>
            </a:r>
            <a:r>
              <a:rPr lang="en-US" sz="2000" dirty="0" smtClean="0"/>
              <a:t>6</a:t>
            </a:r>
            <a:r>
              <a:rPr lang="en-US" sz="2000" baseline="30000" dirty="0" smtClean="0"/>
              <a:t>th</a:t>
            </a:r>
            <a:r>
              <a:rPr lang="en-US" sz="2000" dirty="0" smtClean="0"/>
              <a:t> seal </a:t>
            </a:r>
            <a:r>
              <a:rPr lang="en-US" sz="2000" dirty="0"/>
              <a:t>refer to literal earthquakes, eclipses, red moons, falling stars, receding skies, and displaced mountains?  If not, how are these symbols used in the Old Testament prophets?  What do these symbols here foretell</a:t>
            </a:r>
            <a:r>
              <a:rPr lang="en-US" sz="2000" dirty="0" smtClean="0"/>
              <a:t>?  Does this represent the end of the world?</a:t>
            </a:r>
          </a:p>
        </p:txBody>
      </p:sp>
    </p:spTree>
    <p:extLst>
      <p:ext uri="{BB962C8B-B14F-4D97-AF65-F5344CB8AC3E}">
        <p14:creationId xmlns:p14="http://schemas.microsoft.com/office/powerpoint/2010/main" val="112021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Lights Failing, Earth Shaking</a:t>
            </a:r>
            <a:endParaRPr lang="en-US" dirty="0"/>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smtClean="0">
                <a:solidFill>
                  <a:srgbClr val="800000"/>
                </a:solidFill>
              </a:rPr>
              <a:t>The </a:t>
            </a:r>
            <a:r>
              <a:rPr lang="en-US" sz="2000" b="1" i="1" dirty="0">
                <a:solidFill>
                  <a:srgbClr val="800000"/>
                </a:solidFill>
              </a:rPr>
              <a:t>burden against </a:t>
            </a:r>
            <a:r>
              <a:rPr lang="en-US" sz="2000" b="1" i="1" u="sng" dirty="0">
                <a:solidFill>
                  <a:srgbClr val="800000"/>
                </a:solidFill>
              </a:rPr>
              <a:t>Babylon</a:t>
            </a:r>
            <a:r>
              <a:rPr lang="en-US" sz="2000" b="1" i="1" dirty="0">
                <a:solidFill>
                  <a:srgbClr val="800000"/>
                </a:solidFill>
              </a:rPr>
              <a:t> </a:t>
            </a:r>
            <a:r>
              <a:rPr lang="en-US" sz="2000" i="1" dirty="0">
                <a:solidFill>
                  <a:srgbClr val="800000"/>
                </a:solidFill>
              </a:rPr>
              <a:t>which Isaiah the son of </a:t>
            </a:r>
            <a:r>
              <a:rPr lang="en-US" sz="2000" i="1" dirty="0" err="1">
                <a:solidFill>
                  <a:srgbClr val="800000"/>
                </a:solidFill>
              </a:rPr>
              <a:t>Amoz</a:t>
            </a:r>
            <a:r>
              <a:rPr lang="en-US" sz="2000" i="1" dirty="0">
                <a:solidFill>
                  <a:srgbClr val="800000"/>
                </a:solidFill>
              </a:rPr>
              <a:t> saw</a:t>
            </a:r>
            <a:r>
              <a:rPr lang="en-US" sz="2000" i="1" dirty="0" smtClean="0">
                <a:solidFill>
                  <a:srgbClr val="800000"/>
                </a:solidFill>
              </a:rPr>
              <a:t>. … “They </a:t>
            </a:r>
            <a:r>
              <a:rPr lang="en-US" sz="2000" i="1" dirty="0">
                <a:solidFill>
                  <a:srgbClr val="800000"/>
                </a:solidFill>
              </a:rPr>
              <a:t>come from a far country, From the end of </a:t>
            </a:r>
            <a:r>
              <a:rPr lang="en-US" sz="2000" i="1" dirty="0" smtClean="0">
                <a:solidFill>
                  <a:srgbClr val="800000"/>
                </a:solidFill>
              </a:rPr>
              <a:t>heaven – </a:t>
            </a:r>
            <a:r>
              <a:rPr lang="en-US" sz="2000" i="1" dirty="0">
                <a:solidFill>
                  <a:srgbClr val="800000"/>
                </a:solidFill>
              </a:rPr>
              <a:t>The LORD and His weapons of indignation, To destroy the whole land</a:t>
            </a:r>
            <a:r>
              <a:rPr lang="en-US" sz="2000" i="1" dirty="0" smtClean="0">
                <a:solidFill>
                  <a:srgbClr val="800000"/>
                </a:solidFill>
              </a:rPr>
              <a:t>.  Wail</a:t>
            </a:r>
            <a:r>
              <a:rPr lang="en-US" sz="2000" i="1" dirty="0">
                <a:solidFill>
                  <a:srgbClr val="800000"/>
                </a:solidFill>
              </a:rPr>
              <a:t>, </a:t>
            </a:r>
            <a:r>
              <a:rPr lang="en-US" sz="2000" b="1" i="1" dirty="0">
                <a:solidFill>
                  <a:srgbClr val="800000"/>
                </a:solidFill>
              </a:rPr>
              <a:t>for </a:t>
            </a:r>
            <a:r>
              <a:rPr lang="en-US" sz="2000" b="1" i="1" u="sng" dirty="0">
                <a:solidFill>
                  <a:srgbClr val="800000"/>
                </a:solidFill>
              </a:rPr>
              <a:t>the day of the LORD</a:t>
            </a:r>
            <a:r>
              <a:rPr lang="en-US" sz="2000" b="1" i="1" dirty="0">
                <a:solidFill>
                  <a:srgbClr val="800000"/>
                </a:solidFill>
              </a:rPr>
              <a:t> is at hand</a:t>
            </a:r>
            <a:r>
              <a:rPr lang="en-US" sz="2000" i="1" dirty="0">
                <a:solidFill>
                  <a:srgbClr val="800000"/>
                </a:solidFill>
              </a:rPr>
              <a:t>! It will come as destruction from the Almighty</a:t>
            </a:r>
            <a:r>
              <a:rPr lang="en-US" sz="2000" i="1" dirty="0" smtClean="0">
                <a:solidFill>
                  <a:srgbClr val="800000"/>
                </a:solidFill>
              </a:rPr>
              <a:t>. Therefore </a:t>
            </a:r>
            <a:r>
              <a:rPr lang="en-US" sz="2000" i="1" dirty="0">
                <a:solidFill>
                  <a:srgbClr val="800000"/>
                </a:solidFill>
              </a:rPr>
              <a:t>all hands will be limp, Every </a:t>
            </a:r>
            <a:r>
              <a:rPr lang="en-US" sz="2000" i="1" dirty="0" smtClean="0">
                <a:solidFill>
                  <a:srgbClr val="800000"/>
                </a:solidFill>
              </a:rPr>
              <a:t>man’s </a:t>
            </a:r>
            <a:r>
              <a:rPr lang="en-US" sz="2000" i="1" dirty="0">
                <a:solidFill>
                  <a:srgbClr val="800000"/>
                </a:solidFill>
              </a:rPr>
              <a:t>heart will melt</a:t>
            </a:r>
            <a:r>
              <a:rPr lang="en-US" sz="2000" i="1" dirty="0" smtClean="0">
                <a:solidFill>
                  <a:srgbClr val="800000"/>
                </a:solidFill>
              </a:rPr>
              <a:t>, … Behold</a:t>
            </a:r>
            <a:r>
              <a:rPr lang="en-US" sz="2000" i="1" dirty="0">
                <a:solidFill>
                  <a:srgbClr val="800000"/>
                </a:solidFill>
              </a:rPr>
              <a:t>, </a:t>
            </a:r>
            <a:r>
              <a:rPr lang="en-US" sz="2000" b="1" i="1" u="sng" dirty="0">
                <a:solidFill>
                  <a:srgbClr val="800000"/>
                </a:solidFill>
              </a:rPr>
              <a:t>the day of the LORD</a:t>
            </a:r>
            <a:r>
              <a:rPr lang="en-US" sz="2000" b="1" i="1" dirty="0">
                <a:solidFill>
                  <a:srgbClr val="800000"/>
                </a:solidFill>
              </a:rPr>
              <a:t> comes</a:t>
            </a:r>
            <a:r>
              <a:rPr lang="en-US" sz="2000" i="1" dirty="0">
                <a:solidFill>
                  <a:srgbClr val="800000"/>
                </a:solidFill>
              </a:rPr>
              <a:t>, Cruel, with both wrath and fierce anger, To lay the land desolate; And He will destroy its sinners from it</a:t>
            </a:r>
            <a:r>
              <a:rPr lang="en-US" sz="2000" i="1" dirty="0" smtClean="0">
                <a:solidFill>
                  <a:srgbClr val="800000"/>
                </a:solidFill>
              </a:rPr>
              <a:t>. For </a:t>
            </a:r>
            <a:r>
              <a:rPr lang="en-US" sz="2000" b="1" i="1" dirty="0">
                <a:solidFill>
                  <a:srgbClr val="800000"/>
                </a:solidFill>
              </a:rPr>
              <a:t>the stars of heaven and their constellations Will not give their light</a:t>
            </a:r>
            <a:r>
              <a:rPr lang="en-US" sz="2000" i="1" dirty="0">
                <a:solidFill>
                  <a:srgbClr val="800000"/>
                </a:solidFill>
              </a:rPr>
              <a:t>; The </a:t>
            </a:r>
            <a:r>
              <a:rPr lang="en-US" sz="2000" b="1" i="1" dirty="0">
                <a:solidFill>
                  <a:srgbClr val="800000"/>
                </a:solidFill>
              </a:rPr>
              <a:t>sun will be darkened </a:t>
            </a:r>
            <a:r>
              <a:rPr lang="en-US" sz="2000" i="1" dirty="0">
                <a:solidFill>
                  <a:srgbClr val="800000"/>
                </a:solidFill>
              </a:rPr>
              <a:t>in its going forth, And </a:t>
            </a:r>
            <a:r>
              <a:rPr lang="en-US" sz="2000" b="1" i="1" dirty="0">
                <a:solidFill>
                  <a:srgbClr val="800000"/>
                </a:solidFill>
              </a:rPr>
              <a:t>the moon will not cause its light to shine</a:t>
            </a:r>
            <a:r>
              <a:rPr lang="en-US" sz="2000" i="1" dirty="0" smtClean="0">
                <a:solidFill>
                  <a:srgbClr val="800000"/>
                </a:solidFill>
              </a:rPr>
              <a:t>.  … Therefore </a:t>
            </a:r>
            <a:r>
              <a:rPr lang="en-US" sz="2000" i="1" dirty="0">
                <a:solidFill>
                  <a:srgbClr val="800000"/>
                </a:solidFill>
              </a:rPr>
              <a:t>I will </a:t>
            </a:r>
            <a:r>
              <a:rPr lang="en-US" sz="2000" b="1" i="1" dirty="0">
                <a:solidFill>
                  <a:srgbClr val="800000"/>
                </a:solidFill>
              </a:rPr>
              <a:t>shake the heavens</a:t>
            </a:r>
            <a:r>
              <a:rPr lang="en-US" sz="2000" i="1" dirty="0">
                <a:solidFill>
                  <a:srgbClr val="800000"/>
                </a:solidFill>
              </a:rPr>
              <a:t>, And </a:t>
            </a:r>
            <a:r>
              <a:rPr lang="en-US" sz="2000" b="1" i="1" dirty="0">
                <a:solidFill>
                  <a:srgbClr val="800000"/>
                </a:solidFill>
              </a:rPr>
              <a:t>the earth will move out of her place</a:t>
            </a:r>
            <a:r>
              <a:rPr lang="en-US" sz="2000" i="1" dirty="0">
                <a:solidFill>
                  <a:srgbClr val="800000"/>
                </a:solidFill>
              </a:rPr>
              <a:t>, In </a:t>
            </a:r>
            <a:r>
              <a:rPr lang="en-US" sz="2000" b="1" i="1" dirty="0">
                <a:solidFill>
                  <a:srgbClr val="800000"/>
                </a:solidFill>
              </a:rPr>
              <a:t>the wrath of the LORD of hosts And in </a:t>
            </a:r>
            <a:r>
              <a:rPr lang="en-US" sz="2000" b="1" i="1" u="sng" dirty="0">
                <a:solidFill>
                  <a:srgbClr val="800000"/>
                </a:solidFill>
              </a:rPr>
              <a:t>the day of His fierce anger</a:t>
            </a:r>
            <a:r>
              <a:rPr lang="en-US" sz="2000" i="1" dirty="0" smtClean="0">
                <a:solidFill>
                  <a:srgbClr val="800000"/>
                </a:solidFill>
              </a:rPr>
              <a:t>. … Behold</a:t>
            </a:r>
            <a:r>
              <a:rPr lang="en-US" sz="2000" i="1" dirty="0">
                <a:solidFill>
                  <a:srgbClr val="800000"/>
                </a:solidFill>
              </a:rPr>
              <a:t>, I will stir up </a:t>
            </a:r>
            <a:r>
              <a:rPr lang="en-US" sz="2000" b="1" i="1" dirty="0">
                <a:solidFill>
                  <a:srgbClr val="800000"/>
                </a:solidFill>
              </a:rPr>
              <a:t>the </a:t>
            </a:r>
            <a:r>
              <a:rPr lang="en-US" sz="2000" b="1" i="1" u="sng" dirty="0">
                <a:solidFill>
                  <a:srgbClr val="800000"/>
                </a:solidFill>
              </a:rPr>
              <a:t>Medes</a:t>
            </a:r>
            <a:r>
              <a:rPr lang="en-US" sz="2000" b="1" i="1" dirty="0">
                <a:solidFill>
                  <a:srgbClr val="800000"/>
                </a:solidFill>
              </a:rPr>
              <a:t> against them</a:t>
            </a:r>
            <a:r>
              <a:rPr lang="en-US" sz="2000" i="1" dirty="0">
                <a:solidFill>
                  <a:srgbClr val="800000"/>
                </a:solidFill>
              </a:rPr>
              <a:t>, Who will not regard silver; And as for gold, they will not delight in it</a:t>
            </a:r>
            <a:r>
              <a:rPr lang="en-US" sz="2000" i="1" dirty="0" smtClean="0">
                <a:solidFill>
                  <a:srgbClr val="800000"/>
                </a:solidFill>
              </a:rPr>
              <a:t>. … And </a:t>
            </a:r>
            <a:r>
              <a:rPr lang="en-US" sz="2000" b="1" i="1" u="sng" dirty="0">
                <a:solidFill>
                  <a:srgbClr val="800000"/>
                </a:solidFill>
              </a:rPr>
              <a:t>Babylon</a:t>
            </a:r>
            <a:r>
              <a:rPr lang="en-US" sz="2000" b="1" i="1" dirty="0">
                <a:solidFill>
                  <a:srgbClr val="800000"/>
                </a:solidFill>
              </a:rPr>
              <a:t>, the glory of kingdoms</a:t>
            </a:r>
            <a:r>
              <a:rPr lang="en-US" sz="2000" i="1" dirty="0">
                <a:solidFill>
                  <a:srgbClr val="800000"/>
                </a:solidFill>
              </a:rPr>
              <a:t>, The beauty of the </a:t>
            </a:r>
            <a:r>
              <a:rPr lang="en-US" sz="2000" i="1" dirty="0" smtClean="0">
                <a:solidFill>
                  <a:srgbClr val="800000"/>
                </a:solidFill>
              </a:rPr>
              <a:t>Chaldeans’ </a:t>
            </a:r>
            <a:r>
              <a:rPr lang="en-US" sz="2000" i="1" dirty="0">
                <a:solidFill>
                  <a:srgbClr val="800000"/>
                </a:solidFill>
              </a:rPr>
              <a:t>pride, Will be as when God overthrew Sodom and Gomorrah</a:t>
            </a:r>
            <a:r>
              <a:rPr lang="en-US" sz="2000" i="1" dirty="0" smtClean="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13:1-19</a:t>
            </a:r>
            <a:r>
              <a:rPr lang="en-US" sz="2000" dirty="0" smtClean="0"/>
              <a:t>)</a:t>
            </a:r>
          </a:p>
          <a:p>
            <a:pPr>
              <a:lnSpc>
                <a:spcPct val="90000"/>
              </a:lnSpc>
              <a:spcBef>
                <a:spcPts val="0"/>
              </a:spcBef>
            </a:pPr>
            <a:r>
              <a:rPr lang="en-US" sz="2000" dirty="0" smtClean="0"/>
              <a:t>See also:  </a:t>
            </a:r>
            <a:r>
              <a:rPr lang="en-US" sz="2000" b="1" dirty="0" smtClean="0">
                <a:solidFill>
                  <a:srgbClr val="800000"/>
                </a:solidFill>
              </a:rPr>
              <a:t>Isaiah 29:6; Jeremiah 4:23-24; Matthew 4:29 </a:t>
            </a:r>
            <a:r>
              <a:rPr lang="en-US" sz="2000" dirty="0" smtClean="0"/>
              <a:t>(Jerusalem); </a:t>
            </a:r>
            <a:r>
              <a:rPr lang="en-US" sz="2000" b="1" dirty="0" smtClean="0">
                <a:solidFill>
                  <a:srgbClr val="800000"/>
                </a:solidFill>
              </a:rPr>
              <a:t>Joel 2:31 </a:t>
            </a:r>
            <a:r>
              <a:rPr lang="en-US" sz="2000" dirty="0" smtClean="0"/>
              <a:t>(Messianic, Pentecost – </a:t>
            </a:r>
            <a:r>
              <a:rPr lang="en-US" sz="2000" b="1" dirty="0" smtClean="0">
                <a:solidFill>
                  <a:srgbClr val="800000"/>
                </a:solidFill>
              </a:rPr>
              <a:t>Acts 2:16-21</a:t>
            </a:r>
            <a:r>
              <a:rPr lang="en-US" sz="2000" dirty="0" smtClean="0"/>
              <a:t>); </a:t>
            </a:r>
            <a:r>
              <a:rPr lang="en-US" sz="2000" b="1" dirty="0" smtClean="0">
                <a:solidFill>
                  <a:srgbClr val="800000"/>
                </a:solidFill>
              </a:rPr>
              <a:t>Isaiah 50:3</a:t>
            </a:r>
          </a:p>
        </p:txBody>
      </p:sp>
    </p:spTree>
    <p:extLst>
      <p:ext uri="{BB962C8B-B14F-4D97-AF65-F5344CB8AC3E}">
        <p14:creationId xmlns:p14="http://schemas.microsoft.com/office/powerpoint/2010/main" val="45328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pPr marL="0" indent="0">
              <a:buNone/>
            </a:pPr>
            <a:r>
              <a:rPr lang="en-US" sz="2000" i="1" dirty="0" smtClean="0">
                <a:solidFill>
                  <a:srgbClr val="800000"/>
                </a:solidFill>
              </a:rPr>
              <a:t>All </a:t>
            </a:r>
            <a:r>
              <a:rPr lang="en-US" sz="2000" b="1" i="1" dirty="0">
                <a:solidFill>
                  <a:srgbClr val="800000"/>
                </a:solidFill>
              </a:rPr>
              <a:t>the host of heaven shall be dissolved</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heavens shall be rolled up like a scroll</a:t>
            </a:r>
            <a:r>
              <a:rPr lang="en-US" sz="2000" b="1" i="1" dirty="0">
                <a:solidFill>
                  <a:srgbClr val="800000"/>
                </a:solidFill>
              </a:rPr>
              <a:t>; All their host shall fall down </a:t>
            </a:r>
            <a:r>
              <a:rPr lang="en-US" sz="2000" i="1" dirty="0">
                <a:solidFill>
                  <a:srgbClr val="800000"/>
                </a:solidFill>
              </a:rPr>
              <a:t>As the leaf falls from the vine, And as fruit falling from a fig tree</a:t>
            </a:r>
            <a:r>
              <a:rPr lang="en-US" sz="2000" i="1" dirty="0" smtClean="0">
                <a:solidFill>
                  <a:srgbClr val="800000"/>
                </a:solidFill>
              </a:rPr>
              <a:t>.  For </a:t>
            </a:r>
            <a:r>
              <a:rPr lang="en-US" sz="2000" i="1" dirty="0">
                <a:solidFill>
                  <a:srgbClr val="800000"/>
                </a:solidFill>
              </a:rPr>
              <a:t>My sword shall be bathed in heaven; Indeed it shall </a:t>
            </a:r>
            <a:r>
              <a:rPr lang="en-US" sz="2000" b="1" i="1" dirty="0">
                <a:solidFill>
                  <a:srgbClr val="800000"/>
                </a:solidFill>
              </a:rPr>
              <a:t>come down on </a:t>
            </a:r>
            <a:r>
              <a:rPr lang="en-US" sz="2000" b="1" i="1" u="sng" dirty="0">
                <a:solidFill>
                  <a:srgbClr val="800000"/>
                </a:solidFill>
              </a:rPr>
              <a:t>Edom</a:t>
            </a:r>
            <a:r>
              <a:rPr lang="en-US" sz="2000" i="1" dirty="0">
                <a:solidFill>
                  <a:srgbClr val="800000"/>
                </a:solidFill>
              </a:rPr>
              <a:t>, And </a:t>
            </a:r>
            <a:r>
              <a:rPr lang="en-US" sz="2000" b="1" i="1" dirty="0">
                <a:solidFill>
                  <a:srgbClr val="800000"/>
                </a:solidFill>
              </a:rPr>
              <a:t>on the people of My curse, </a:t>
            </a:r>
            <a:r>
              <a:rPr lang="en-US" sz="2000" b="1" i="1" u="sng" dirty="0">
                <a:solidFill>
                  <a:srgbClr val="800000"/>
                </a:solidFill>
              </a:rPr>
              <a:t>for judgment</a:t>
            </a:r>
            <a:r>
              <a:rPr lang="en-US" sz="2000" i="1" dirty="0">
                <a:solidFill>
                  <a:srgbClr val="800000"/>
                </a:solidFill>
              </a:rPr>
              <a:t>. </a:t>
            </a:r>
            <a:r>
              <a:rPr lang="en-US" sz="2000" dirty="0"/>
              <a:t>(</a:t>
            </a:r>
            <a:r>
              <a:rPr lang="en-US" sz="2000" b="1" dirty="0">
                <a:solidFill>
                  <a:srgbClr val="800000"/>
                </a:solidFill>
              </a:rPr>
              <a:t>Isaiah </a:t>
            </a:r>
            <a:r>
              <a:rPr lang="en-US" sz="2000" b="1" dirty="0" smtClean="0">
                <a:solidFill>
                  <a:srgbClr val="800000"/>
                </a:solidFill>
              </a:rPr>
              <a:t>34:4-5</a:t>
            </a:r>
            <a:r>
              <a:rPr lang="en-US" sz="2000" dirty="0" smtClean="0"/>
              <a:t>)</a:t>
            </a:r>
          </a:p>
        </p:txBody>
      </p:sp>
    </p:spTree>
    <p:extLst>
      <p:ext uri="{BB962C8B-B14F-4D97-AF65-F5344CB8AC3E}">
        <p14:creationId xmlns:p14="http://schemas.microsoft.com/office/powerpoint/2010/main" val="22293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smtClean="0"/>
              <a:t>Mountains Moving</a:t>
            </a:r>
            <a:r>
              <a:rPr lang="en-US" sz="2000" dirty="0" smtClean="0"/>
              <a:t> – Symbols of permanence; Shaking the unshakable</a:t>
            </a:r>
          </a:p>
          <a:p>
            <a:r>
              <a:rPr lang="en-US" sz="2000" i="1" dirty="0" smtClean="0"/>
              <a:t>Islands = Remote Lands</a:t>
            </a:r>
            <a:r>
              <a:rPr lang="en-US" sz="2000" dirty="0" smtClean="0"/>
              <a:t> – News, horror, &amp; disassociation of remote lands</a:t>
            </a:r>
          </a:p>
          <a:p>
            <a:pPr marL="0" indent="0">
              <a:buNone/>
            </a:pPr>
            <a:r>
              <a:rPr lang="en-US" sz="2000" i="1" dirty="0" smtClean="0">
                <a:solidFill>
                  <a:srgbClr val="800000"/>
                </a:solidFill>
              </a:rPr>
              <a:t>“Thus </a:t>
            </a:r>
            <a:r>
              <a:rPr lang="en-US" sz="2000" i="1" dirty="0">
                <a:solidFill>
                  <a:srgbClr val="800000"/>
                </a:solidFill>
              </a:rPr>
              <a:t>says the Lord GOD </a:t>
            </a:r>
            <a:r>
              <a:rPr lang="en-US" sz="2000" b="1" i="1" dirty="0">
                <a:solidFill>
                  <a:srgbClr val="800000"/>
                </a:solidFill>
              </a:rPr>
              <a:t>to </a:t>
            </a:r>
            <a:r>
              <a:rPr lang="en-US" sz="2000" b="1" i="1" u="sng" dirty="0" err="1" smtClean="0">
                <a:solidFill>
                  <a:srgbClr val="800000"/>
                </a:solidFill>
              </a:rPr>
              <a:t>Tyre</a:t>
            </a:r>
            <a:r>
              <a:rPr lang="en-US" sz="2000" i="1" dirty="0" smtClean="0">
                <a:solidFill>
                  <a:srgbClr val="800000"/>
                </a:solidFill>
              </a:rPr>
              <a:t>: ‘Will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not shake at the sound of your fall</a:t>
            </a:r>
            <a:r>
              <a:rPr lang="en-US" sz="2000" i="1" dirty="0">
                <a:solidFill>
                  <a:srgbClr val="800000"/>
                </a:solidFill>
              </a:rPr>
              <a:t>, when the wounded cry, when slaughter is made in the midst of you</a:t>
            </a:r>
            <a:r>
              <a:rPr lang="en-US" sz="2000" i="1" dirty="0" smtClean="0">
                <a:solidFill>
                  <a:srgbClr val="800000"/>
                </a:solidFill>
              </a:rPr>
              <a:t>? … Now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tremble on the day of </a:t>
            </a:r>
            <a:r>
              <a:rPr lang="en-US" sz="2000" b="1" i="1" u="sng" dirty="0">
                <a:solidFill>
                  <a:srgbClr val="800000"/>
                </a:solidFill>
              </a:rPr>
              <a:t>your</a:t>
            </a:r>
            <a:r>
              <a:rPr lang="en-US" sz="2000" b="1" i="1" dirty="0">
                <a:solidFill>
                  <a:srgbClr val="800000"/>
                </a:solidFill>
              </a:rPr>
              <a:t> fall</a:t>
            </a:r>
            <a:r>
              <a:rPr lang="en-US" sz="2000" i="1" dirty="0">
                <a:solidFill>
                  <a:srgbClr val="800000"/>
                </a:solidFill>
              </a:rPr>
              <a:t>; Yes,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by the sea are troubled at </a:t>
            </a:r>
            <a:r>
              <a:rPr lang="en-US" sz="2000" b="1" i="1" u="sng" dirty="0">
                <a:solidFill>
                  <a:srgbClr val="800000"/>
                </a:solidFill>
              </a:rPr>
              <a:t>your</a:t>
            </a:r>
            <a:r>
              <a:rPr lang="en-US" sz="2000" b="1" i="1" dirty="0">
                <a:solidFill>
                  <a:srgbClr val="800000"/>
                </a:solidFill>
              </a:rPr>
              <a:t> </a:t>
            </a:r>
            <a:r>
              <a:rPr lang="en-US" sz="2000" b="1" i="1" dirty="0" smtClean="0">
                <a:solidFill>
                  <a:srgbClr val="800000"/>
                </a:solidFill>
              </a:rPr>
              <a:t>departure</a:t>
            </a:r>
            <a:r>
              <a:rPr lang="en-US" sz="2000" i="1" dirty="0" smtClean="0">
                <a:solidFill>
                  <a:srgbClr val="800000"/>
                </a:solidFill>
              </a:rPr>
              <a:t>. … In their </a:t>
            </a:r>
            <a:r>
              <a:rPr lang="en-US" sz="2000" i="1" dirty="0">
                <a:solidFill>
                  <a:srgbClr val="800000"/>
                </a:solidFill>
              </a:rPr>
              <a:t>wailing for you They will take up a lamentation, And lament for </a:t>
            </a:r>
            <a:r>
              <a:rPr lang="en-US" sz="2000" i="1" dirty="0" smtClean="0">
                <a:solidFill>
                  <a:srgbClr val="800000"/>
                </a:solidFill>
              </a:rPr>
              <a:t>you: ‘</a:t>
            </a:r>
            <a:r>
              <a:rPr lang="en-US" sz="2000" b="1" i="1" dirty="0" smtClean="0">
                <a:solidFill>
                  <a:srgbClr val="800000"/>
                </a:solidFill>
              </a:rPr>
              <a:t>What </a:t>
            </a:r>
            <a:r>
              <a:rPr lang="en-US" sz="2000" b="1" i="1" dirty="0">
                <a:solidFill>
                  <a:srgbClr val="800000"/>
                </a:solidFill>
              </a:rPr>
              <a:t>city is like </a:t>
            </a:r>
            <a:r>
              <a:rPr lang="en-US" sz="2000" b="1" i="1" u="sng" dirty="0" err="1">
                <a:solidFill>
                  <a:srgbClr val="800000"/>
                </a:solidFill>
              </a:rPr>
              <a:t>Tyre</a:t>
            </a:r>
            <a:r>
              <a:rPr lang="en-US" sz="2000" i="1" dirty="0">
                <a:solidFill>
                  <a:srgbClr val="800000"/>
                </a:solidFill>
              </a:rPr>
              <a:t>, Destroyed in the midst of the sea</a:t>
            </a:r>
            <a:r>
              <a:rPr lang="en-US" sz="2000" i="1" dirty="0" smtClean="0">
                <a:solidFill>
                  <a:srgbClr val="800000"/>
                </a:solidFill>
              </a:rPr>
              <a:t>?’ … </a:t>
            </a:r>
            <a:r>
              <a:rPr lang="en-US" sz="2000" b="1" i="1" dirty="0">
                <a:solidFill>
                  <a:srgbClr val="800000"/>
                </a:solidFill>
              </a:rPr>
              <a:t>All the </a:t>
            </a:r>
            <a:r>
              <a:rPr lang="en-US" sz="2000" b="1" i="1" u="sng" dirty="0">
                <a:solidFill>
                  <a:srgbClr val="800000"/>
                </a:solidFill>
              </a:rPr>
              <a:t>inhabitants of the isles</a:t>
            </a:r>
            <a:r>
              <a:rPr lang="en-US" sz="2000" b="1" i="1" dirty="0">
                <a:solidFill>
                  <a:srgbClr val="800000"/>
                </a:solidFill>
              </a:rPr>
              <a:t> will be astonished at you</a:t>
            </a:r>
            <a:r>
              <a:rPr lang="en-US" sz="2000" i="1" dirty="0">
                <a:solidFill>
                  <a:srgbClr val="800000"/>
                </a:solidFill>
              </a:rPr>
              <a:t>; Their kings will be greatly afraid, And their countenance will be troubled</a:t>
            </a:r>
            <a:r>
              <a:rPr lang="en-US" sz="2000" i="1" dirty="0" smtClean="0">
                <a:solidFill>
                  <a:srgbClr val="800000"/>
                </a:solidFill>
              </a:rPr>
              <a:t>.” </a:t>
            </a:r>
            <a:r>
              <a:rPr lang="en-US" sz="2000" dirty="0"/>
              <a:t>(</a:t>
            </a:r>
            <a:r>
              <a:rPr lang="en-US" sz="2000" b="1" dirty="0">
                <a:solidFill>
                  <a:srgbClr val="800000"/>
                </a:solidFill>
              </a:rPr>
              <a:t>Ezekiel </a:t>
            </a:r>
            <a:r>
              <a:rPr lang="en-US" sz="2000" b="1" dirty="0" smtClean="0">
                <a:solidFill>
                  <a:srgbClr val="800000"/>
                </a:solidFill>
              </a:rPr>
              <a:t>26:15-18; 27:32-35</a:t>
            </a:r>
            <a:r>
              <a:rPr lang="en-US" sz="2000" dirty="0" smtClean="0"/>
              <a:t>)</a:t>
            </a:r>
          </a:p>
        </p:txBody>
      </p:sp>
    </p:spTree>
    <p:extLst>
      <p:ext uri="{BB962C8B-B14F-4D97-AF65-F5344CB8AC3E}">
        <p14:creationId xmlns:p14="http://schemas.microsoft.com/office/powerpoint/2010/main" val="35966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a:t>Mountains Moving</a:t>
            </a:r>
            <a:r>
              <a:rPr lang="en-US" sz="2000" dirty="0"/>
              <a:t> – Symbols of permanence; Shaking the unshakable</a:t>
            </a:r>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r>
              <a:rPr lang="en-US" sz="2000" dirty="0" smtClean="0"/>
              <a:t>).</a:t>
            </a:r>
          </a:p>
          <a:p>
            <a:pPr marL="0" indent="0">
              <a:buNone/>
            </a:pPr>
            <a:r>
              <a:rPr lang="en-US" sz="2000" i="1" dirty="0">
                <a:solidFill>
                  <a:srgbClr val="800000"/>
                </a:solidFill>
              </a:rPr>
              <a:t>The idol also shall be </a:t>
            </a:r>
            <a:r>
              <a:rPr lang="en-US" sz="2000" b="1" i="1" dirty="0">
                <a:solidFill>
                  <a:srgbClr val="800000"/>
                </a:solidFill>
              </a:rPr>
              <a:t>carried to </a:t>
            </a:r>
            <a:r>
              <a:rPr lang="en-US" sz="2000" b="1" i="1" u="sng" dirty="0">
                <a:solidFill>
                  <a:srgbClr val="800000"/>
                </a:solidFill>
              </a:rPr>
              <a:t>Assyria</a:t>
            </a:r>
            <a:r>
              <a:rPr lang="en-US" sz="2000" b="1" i="1" dirty="0">
                <a:solidFill>
                  <a:srgbClr val="800000"/>
                </a:solidFill>
              </a:rPr>
              <a:t> </a:t>
            </a:r>
            <a:r>
              <a:rPr lang="en-US" sz="2000" i="1" dirty="0">
                <a:solidFill>
                  <a:srgbClr val="800000"/>
                </a:solidFill>
              </a:rPr>
              <a:t>As a present for King </a:t>
            </a:r>
            <a:r>
              <a:rPr lang="en-US" sz="2000" i="1" dirty="0" err="1">
                <a:solidFill>
                  <a:srgbClr val="800000"/>
                </a:solidFill>
              </a:rPr>
              <a:t>Jareb</a:t>
            </a:r>
            <a:r>
              <a:rPr lang="en-US" sz="2000" i="1" dirty="0">
                <a:solidFill>
                  <a:srgbClr val="800000"/>
                </a:solidFill>
              </a:rPr>
              <a:t>. </a:t>
            </a:r>
            <a:r>
              <a:rPr lang="en-US" sz="2000" b="1" i="1" dirty="0">
                <a:solidFill>
                  <a:srgbClr val="800000"/>
                </a:solidFill>
              </a:rPr>
              <a:t>Ephraim shall receive shame, And Israel shall be ashamed </a:t>
            </a:r>
            <a:r>
              <a:rPr lang="en-US" sz="2000" i="1" dirty="0">
                <a:solidFill>
                  <a:srgbClr val="800000"/>
                </a:solidFill>
              </a:rPr>
              <a:t>of his own counsel</a:t>
            </a:r>
            <a:r>
              <a:rPr lang="en-US" sz="2000" i="1" dirty="0" smtClean="0">
                <a:solidFill>
                  <a:srgbClr val="800000"/>
                </a:solidFill>
              </a:rPr>
              <a:t>.  As </a:t>
            </a:r>
            <a:r>
              <a:rPr lang="en-US" sz="2000" i="1" dirty="0">
                <a:solidFill>
                  <a:srgbClr val="800000"/>
                </a:solidFill>
              </a:rPr>
              <a:t>for </a:t>
            </a:r>
            <a:r>
              <a:rPr lang="en-US" sz="2000" b="1" i="1" dirty="0">
                <a:solidFill>
                  <a:srgbClr val="800000"/>
                </a:solidFill>
              </a:rPr>
              <a:t>Samaria, her king is cut off</a:t>
            </a:r>
            <a:r>
              <a:rPr lang="en-US" sz="2000" i="1" dirty="0">
                <a:solidFill>
                  <a:srgbClr val="800000"/>
                </a:solidFill>
              </a:rPr>
              <a:t> Like a twig on the water</a:t>
            </a:r>
            <a:r>
              <a:rPr lang="en-US" sz="2000" i="1" dirty="0" smtClean="0">
                <a:solidFill>
                  <a:srgbClr val="800000"/>
                </a:solidFill>
              </a:rPr>
              <a:t>.  Also </a:t>
            </a:r>
            <a:r>
              <a:rPr lang="en-US" sz="2000" i="1" dirty="0">
                <a:solidFill>
                  <a:srgbClr val="800000"/>
                </a:solidFill>
              </a:rPr>
              <a:t>the high places of </a:t>
            </a:r>
            <a:r>
              <a:rPr lang="en-US" sz="2000" i="1" dirty="0" err="1">
                <a:solidFill>
                  <a:srgbClr val="800000"/>
                </a:solidFill>
              </a:rPr>
              <a:t>Aven</a:t>
            </a:r>
            <a:r>
              <a:rPr lang="en-US" sz="2000" i="1" dirty="0">
                <a:solidFill>
                  <a:srgbClr val="800000"/>
                </a:solidFill>
              </a:rPr>
              <a:t>, the sin of Israel, Shall be destroyed. The thorn and thistle shall grow on their altars; </a:t>
            </a:r>
            <a:r>
              <a:rPr lang="en-US" sz="2000" b="1" i="1" u="sng" dirty="0">
                <a:solidFill>
                  <a:srgbClr val="800000"/>
                </a:solidFill>
              </a:rPr>
              <a:t>They shall say to the mountains, </a:t>
            </a:r>
            <a:r>
              <a:rPr lang="en-US" sz="2000" b="1" i="1" u="sng" dirty="0" smtClean="0">
                <a:solidFill>
                  <a:srgbClr val="800000"/>
                </a:solidFill>
              </a:rPr>
              <a:t>“Cover </a:t>
            </a:r>
            <a:r>
              <a:rPr lang="en-US" sz="2000" b="1" i="1" u="sng" dirty="0">
                <a:solidFill>
                  <a:srgbClr val="800000"/>
                </a:solidFill>
              </a:rPr>
              <a:t>us</a:t>
            </a:r>
            <a:r>
              <a:rPr lang="en-US" sz="2000" b="1" i="1" u="sng" dirty="0" smtClean="0">
                <a:solidFill>
                  <a:srgbClr val="800000"/>
                </a:solidFill>
              </a:rPr>
              <a:t>!” </a:t>
            </a:r>
            <a:r>
              <a:rPr lang="en-US" sz="2000" b="1" i="1" u="sng" dirty="0">
                <a:solidFill>
                  <a:srgbClr val="800000"/>
                </a:solidFill>
              </a:rPr>
              <a:t>And to the hills, </a:t>
            </a:r>
            <a:r>
              <a:rPr lang="en-US" sz="2000" b="1" i="1" u="sng" dirty="0" smtClean="0">
                <a:solidFill>
                  <a:srgbClr val="800000"/>
                </a:solidFill>
              </a:rPr>
              <a:t>“Fall </a:t>
            </a:r>
            <a:r>
              <a:rPr lang="en-US" sz="2000" b="1" i="1" u="sng" dirty="0">
                <a:solidFill>
                  <a:srgbClr val="800000"/>
                </a:solidFill>
              </a:rPr>
              <a:t>on us</a:t>
            </a:r>
            <a:r>
              <a:rPr lang="en-US" sz="2000" b="1" i="1" u="sng" dirty="0" smtClean="0">
                <a:solidFill>
                  <a:srgbClr val="800000"/>
                </a:solidFill>
              </a:rPr>
              <a:t>!”</a:t>
            </a:r>
            <a:r>
              <a:rPr lang="en-US" sz="2000" i="1" dirty="0" smtClean="0"/>
              <a:t> </a:t>
            </a:r>
            <a:r>
              <a:rPr lang="en-US" sz="2000" dirty="0"/>
              <a:t>(</a:t>
            </a:r>
            <a:r>
              <a:rPr lang="en-US" sz="2000" b="1" dirty="0">
                <a:solidFill>
                  <a:srgbClr val="800000"/>
                </a:solidFill>
              </a:rPr>
              <a:t>Hosea </a:t>
            </a:r>
            <a:r>
              <a:rPr lang="en-US" sz="2000" b="1" dirty="0" smtClean="0">
                <a:solidFill>
                  <a:srgbClr val="800000"/>
                </a:solidFill>
              </a:rPr>
              <a:t>10:6-8</a:t>
            </a:r>
            <a:r>
              <a:rPr lang="en-US" sz="2000" dirty="0" smtClean="0"/>
              <a:t>)</a:t>
            </a:r>
            <a:endParaRPr lang="en-US" sz="2000" dirty="0"/>
          </a:p>
        </p:txBody>
      </p:sp>
    </p:spTree>
    <p:extLst>
      <p:ext uri="{BB962C8B-B14F-4D97-AF65-F5344CB8AC3E}">
        <p14:creationId xmlns:p14="http://schemas.microsoft.com/office/powerpoint/2010/main" val="23646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people are rolled up, carried away.</a:t>
            </a:r>
          </a:p>
          <a:p>
            <a:r>
              <a:rPr lang="en-US" sz="2000" i="1" dirty="0"/>
              <a:t>Mountains Moving</a:t>
            </a:r>
            <a:r>
              <a:rPr lang="en-US" sz="2000" dirty="0"/>
              <a:t> – Symbols of permanence; Shaking the unshakable</a:t>
            </a:r>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r>
              <a:rPr lang="en-US" sz="2000" dirty="0" smtClean="0"/>
              <a:t>).</a:t>
            </a:r>
          </a:p>
          <a:p>
            <a:pPr marL="0" indent="0">
              <a:buNone/>
            </a:pPr>
            <a:r>
              <a:rPr lang="en-US" sz="2000" i="1" dirty="0">
                <a:solidFill>
                  <a:srgbClr val="800000"/>
                </a:solidFill>
              </a:rPr>
              <a:t>The burden </a:t>
            </a:r>
            <a:r>
              <a:rPr lang="en-US" sz="2000" b="1" i="1" dirty="0">
                <a:solidFill>
                  <a:srgbClr val="800000"/>
                </a:solidFill>
              </a:rPr>
              <a:t>against </a:t>
            </a:r>
            <a:r>
              <a:rPr lang="en-US" sz="2000" b="1" i="1" u="sng" dirty="0">
                <a:solidFill>
                  <a:srgbClr val="800000"/>
                </a:solidFill>
              </a:rPr>
              <a:t>Nineveh</a:t>
            </a:r>
            <a:r>
              <a:rPr lang="en-US" sz="2000" i="1" dirty="0">
                <a:solidFill>
                  <a:srgbClr val="800000"/>
                </a:solidFill>
              </a:rPr>
              <a:t>. The book of the vision of Nahum the </a:t>
            </a:r>
            <a:r>
              <a:rPr lang="en-US" sz="2000" i="1" dirty="0" err="1" smtClean="0">
                <a:solidFill>
                  <a:srgbClr val="800000"/>
                </a:solidFill>
              </a:rPr>
              <a:t>Elkoshite</a:t>
            </a:r>
            <a:r>
              <a:rPr lang="en-US" sz="2000" i="1" dirty="0" smtClean="0">
                <a:solidFill>
                  <a:srgbClr val="800000"/>
                </a:solidFill>
              </a:rPr>
              <a:t>. … </a:t>
            </a:r>
            <a:r>
              <a:rPr lang="en-US" sz="2000" i="1" dirty="0">
                <a:solidFill>
                  <a:srgbClr val="800000"/>
                </a:solidFill>
              </a:rPr>
              <a:t>The </a:t>
            </a:r>
            <a:r>
              <a:rPr lang="en-US" sz="2000" b="1" i="1" dirty="0">
                <a:solidFill>
                  <a:srgbClr val="800000"/>
                </a:solidFill>
              </a:rPr>
              <a:t>mountains quake before Him</a:t>
            </a:r>
            <a:r>
              <a:rPr lang="en-US" sz="2000" i="1" dirty="0">
                <a:solidFill>
                  <a:srgbClr val="800000"/>
                </a:solidFill>
              </a:rPr>
              <a:t>, The hills melt, And the </a:t>
            </a:r>
            <a:r>
              <a:rPr lang="en-US" sz="2000" b="1" i="1" dirty="0">
                <a:solidFill>
                  <a:srgbClr val="800000"/>
                </a:solidFill>
              </a:rPr>
              <a:t>earth heaves at His presence</a:t>
            </a:r>
            <a:r>
              <a:rPr lang="en-US" sz="2000" i="1" dirty="0">
                <a:solidFill>
                  <a:srgbClr val="800000"/>
                </a:solidFill>
              </a:rPr>
              <a:t>, Yes, the world and all who dwell in </a:t>
            </a:r>
            <a:r>
              <a:rPr lang="en-US" sz="2000" i="1" dirty="0" smtClean="0">
                <a:solidFill>
                  <a:srgbClr val="800000"/>
                </a:solidFill>
              </a:rPr>
              <a:t>it. </a:t>
            </a:r>
            <a:r>
              <a:rPr lang="en-US" sz="2000" b="1" i="1" u="sng" dirty="0">
                <a:solidFill>
                  <a:srgbClr val="800000"/>
                </a:solidFill>
              </a:rPr>
              <a:t>Who can stand before His indignation?</a:t>
            </a:r>
            <a:r>
              <a:rPr lang="en-US" sz="2000" i="1" dirty="0">
                <a:solidFill>
                  <a:srgbClr val="800000"/>
                </a:solidFill>
              </a:rPr>
              <a:t> And </a:t>
            </a:r>
            <a:r>
              <a:rPr lang="en-US" sz="2000" b="1" i="1" dirty="0">
                <a:solidFill>
                  <a:srgbClr val="800000"/>
                </a:solidFill>
              </a:rPr>
              <a:t>who can endure the fierceness of His anger?</a:t>
            </a:r>
            <a:r>
              <a:rPr lang="en-US" sz="2000" i="1" dirty="0">
                <a:solidFill>
                  <a:srgbClr val="800000"/>
                </a:solidFill>
              </a:rPr>
              <a:t> His fury is poured out like fire, And the rocks are thrown down by Him.</a:t>
            </a:r>
            <a:r>
              <a:rPr lang="en-US" sz="2000" dirty="0"/>
              <a:t> (</a:t>
            </a:r>
            <a:r>
              <a:rPr lang="en-US" sz="2000" b="1" dirty="0">
                <a:solidFill>
                  <a:srgbClr val="800000"/>
                </a:solidFill>
              </a:rPr>
              <a:t>Nahum </a:t>
            </a:r>
            <a:r>
              <a:rPr lang="en-US" sz="2000" b="1" dirty="0" smtClean="0">
                <a:solidFill>
                  <a:srgbClr val="800000"/>
                </a:solidFill>
              </a:rPr>
              <a:t>1:1-6</a:t>
            </a:r>
            <a:r>
              <a:rPr lang="en-US" sz="2000" dirty="0" smtClean="0"/>
              <a:t>)</a:t>
            </a:r>
          </a:p>
        </p:txBody>
      </p:sp>
    </p:spTree>
    <p:extLst>
      <p:ext uri="{BB962C8B-B14F-4D97-AF65-F5344CB8AC3E}">
        <p14:creationId xmlns:p14="http://schemas.microsoft.com/office/powerpoint/2010/main" val="41488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Horsemen</a:t>
            </a:r>
            <a:br>
              <a:rPr lang="en-US" dirty="0" smtClean="0"/>
            </a:br>
            <a:r>
              <a:rPr lang="en-US" dirty="0" smtClean="0"/>
              <a:t>Revelation 6:1-7</a:t>
            </a:r>
            <a:endParaRPr lang="en-US" dirty="0"/>
          </a:p>
        </p:txBody>
      </p:sp>
    </p:spTree>
    <p:extLst>
      <p:ext uri="{BB962C8B-B14F-4D97-AF65-F5344CB8AC3E}">
        <p14:creationId xmlns:p14="http://schemas.microsoft.com/office/powerpoint/2010/main" val="81098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The End of the World – for Some Nation</a:t>
            </a:r>
            <a:endParaRPr lang="en-US" dirty="0"/>
          </a:p>
        </p:txBody>
      </p:sp>
      <p:sp>
        <p:nvSpPr>
          <p:cNvPr id="3" name="Content Placeholder 2"/>
          <p:cNvSpPr>
            <a:spLocks noGrp="1"/>
          </p:cNvSpPr>
          <p:nvPr>
            <p:ph sz="quarter" idx="10"/>
          </p:nvPr>
        </p:nvSpPr>
        <p:spPr>
          <a:xfrm>
            <a:off x="47501" y="914400"/>
            <a:ext cx="9048998" cy="4144488"/>
          </a:xfrm>
        </p:spPr>
        <p:txBody>
          <a:bodyPr/>
          <a:lstStyle/>
          <a:p>
            <a:r>
              <a:rPr lang="en-US" sz="2000" i="1" dirty="0" smtClean="0"/>
              <a:t>Stars = Rulers </a:t>
            </a:r>
            <a:r>
              <a:rPr lang="en-US" sz="2000" dirty="0" smtClean="0"/>
              <a:t>– </a:t>
            </a:r>
            <a:r>
              <a:rPr lang="en-US" sz="2000" b="1" dirty="0" smtClean="0">
                <a:solidFill>
                  <a:srgbClr val="800000"/>
                </a:solidFill>
              </a:rPr>
              <a:t>Numbers 24:17 </a:t>
            </a:r>
            <a:r>
              <a:rPr lang="en-US" sz="2000" dirty="0" smtClean="0"/>
              <a:t>(David, Messiah); </a:t>
            </a:r>
            <a:r>
              <a:rPr lang="en-US" sz="2000" b="1" dirty="0" smtClean="0">
                <a:solidFill>
                  <a:srgbClr val="800000"/>
                </a:solidFill>
              </a:rPr>
              <a:t>Isaiah 14:12 </a:t>
            </a:r>
            <a:r>
              <a:rPr lang="en-US" sz="2000" dirty="0" smtClean="0"/>
              <a:t>(King of Babylon); </a:t>
            </a:r>
            <a:r>
              <a:rPr lang="en-US" sz="2000" b="1" dirty="0" smtClean="0">
                <a:solidFill>
                  <a:srgbClr val="800000"/>
                </a:solidFill>
              </a:rPr>
              <a:t>Daniel 8:10 </a:t>
            </a:r>
            <a:r>
              <a:rPr lang="en-US" sz="2000" dirty="0" smtClean="0"/>
              <a:t>(Antiochus Epiphanes, Grecian King).</a:t>
            </a:r>
          </a:p>
          <a:p>
            <a:r>
              <a:rPr lang="en-US" sz="2000" i="1" dirty="0" smtClean="0"/>
              <a:t>Heavens Receding</a:t>
            </a:r>
            <a:r>
              <a:rPr lang="en-US" sz="2000" dirty="0" smtClean="0"/>
              <a:t> – All lights, </a:t>
            </a:r>
            <a:r>
              <a:rPr lang="en-US" sz="2000" dirty="0" smtClean="0"/>
              <a:t>more people </a:t>
            </a:r>
            <a:r>
              <a:rPr lang="en-US" sz="2000" dirty="0" smtClean="0"/>
              <a:t>are rolled up, carried </a:t>
            </a:r>
            <a:r>
              <a:rPr lang="en-US" sz="2000" dirty="0" smtClean="0"/>
              <a:t>away?</a:t>
            </a:r>
            <a:endParaRPr lang="en-US" sz="2000" dirty="0" smtClean="0"/>
          </a:p>
          <a:p>
            <a:r>
              <a:rPr lang="en-US" sz="2000" i="1" dirty="0"/>
              <a:t>Mountains Moving</a:t>
            </a:r>
            <a:r>
              <a:rPr lang="en-US" sz="2000" dirty="0"/>
              <a:t> – Symbols of permanence; Shaking </a:t>
            </a:r>
            <a:r>
              <a:rPr lang="en-US" sz="2000"/>
              <a:t>the </a:t>
            </a:r>
            <a:r>
              <a:rPr lang="en-US" sz="2000" smtClean="0"/>
              <a:t>unshakable.</a:t>
            </a:r>
            <a:endParaRPr lang="en-US" sz="2000" dirty="0"/>
          </a:p>
          <a:p>
            <a:r>
              <a:rPr lang="en-US" sz="2000" i="1" dirty="0"/>
              <a:t>Islands = Remote Lands</a:t>
            </a:r>
            <a:r>
              <a:rPr lang="en-US" sz="2000" dirty="0"/>
              <a:t> – News, horror, &amp; disassociation of remote lands</a:t>
            </a:r>
          </a:p>
          <a:p>
            <a:r>
              <a:rPr lang="en-US" sz="2000" i="1" dirty="0" smtClean="0"/>
              <a:t>Men </a:t>
            </a:r>
            <a:r>
              <a:rPr lang="en-US" sz="2000" i="1" dirty="0"/>
              <a:t>Hiding &amp; Asking for Rocks to Cover</a:t>
            </a:r>
            <a:r>
              <a:rPr lang="en-US" sz="2000" dirty="0"/>
              <a:t> – </a:t>
            </a:r>
            <a:r>
              <a:rPr lang="en-US" sz="2000" b="1" dirty="0">
                <a:solidFill>
                  <a:srgbClr val="800000"/>
                </a:solidFill>
              </a:rPr>
              <a:t>Hosea 10:8 </a:t>
            </a:r>
            <a:r>
              <a:rPr lang="en-US" sz="2000" dirty="0" smtClean="0"/>
              <a:t>(Israel ← Assyria</a:t>
            </a:r>
            <a:r>
              <a:rPr lang="en-US" sz="2000" dirty="0"/>
              <a:t>); </a:t>
            </a:r>
            <a:r>
              <a:rPr lang="en-US" sz="2000" b="1" dirty="0">
                <a:solidFill>
                  <a:srgbClr val="800000"/>
                </a:solidFill>
              </a:rPr>
              <a:t>Isaiah 2:19</a:t>
            </a:r>
            <a:r>
              <a:rPr lang="en-US" sz="2000" dirty="0"/>
              <a:t> (Jerusalem ← Babylon);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p>
          <a:p>
            <a:r>
              <a:rPr lang="en-US" sz="2000" dirty="0"/>
              <a:t>Not the end of world.  It comes suddenly (</a:t>
            </a:r>
            <a:r>
              <a:rPr lang="en-US" sz="2000" b="1" dirty="0" smtClean="0">
                <a:solidFill>
                  <a:srgbClr val="800000"/>
                </a:solidFill>
              </a:rPr>
              <a:t>1 Thessalonians 5:2-3; 2 </a:t>
            </a:r>
            <a:r>
              <a:rPr lang="en-US" sz="2000" b="1" dirty="0">
                <a:solidFill>
                  <a:srgbClr val="800000"/>
                </a:solidFill>
              </a:rPr>
              <a:t>Peter 3:10</a:t>
            </a:r>
            <a:r>
              <a:rPr lang="en-US" sz="2000" dirty="0" smtClean="0"/>
              <a:t>).</a:t>
            </a:r>
          </a:p>
          <a:p>
            <a:r>
              <a:rPr lang="en-US" sz="2000" dirty="0" smtClean="0"/>
              <a:t>End of the world for the nation or empire oppressing God’s people.</a:t>
            </a:r>
          </a:p>
          <a:p>
            <a:r>
              <a:rPr lang="en-US" sz="2000" dirty="0" smtClean="0"/>
              <a:t>Answers the question asked by 5</a:t>
            </a:r>
            <a:r>
              <a:rPr lang="en-US" sz="2000" baseline="30000" dirty="0" smtClean="0"/>
              <a:t>th</a:t>
            </a:r>
            <a:r>
              <a:rPr lang="en-US" sz="2000" dirty="0" smtClean="0"/>
              <a:t> seal, the saints under the altar.</a:t>
            </a:r>
          </a:p>
          <a:p>
            <a:r>
              <a:rPr lang="en-US" sz="2000" dirty="0" smtClean="0"/>
              <a:t>If end of world, then how does it address 5</a:t>
            </a:r>
            <a:r>
              <a:rPr lang="en-US" sz="2000" baseline="30000" dirty="0" smtClean="0"/>
              <a:t>th</a:t>
            </a:r>
            <a:r>
              <a:rPr lang="en-US" sz="2000" dirty="0" smtClean="0"/>
              <a:t> seal?  Or, set stage for chapter 7?</a:t>
            </a:r>
            <a:endParaRPr lang="en-US" sz="2000" dirty="0"/>
          </a:p>
          <a:p>
            <a:endParaRPr lang="en-US" sz="2000" dirty="0" smtClean="0"/>
          </a:p>
        </p:txBody>
      </p:sp>
    </p:spTree>
    <p:extLst>
      <p:ext uri="{BB962C8B-B14F-4D97-AF65-F5344CB8AC3E}">
        <p14:creationId xmlns:p14="http://schemas.microsoft.com/office/powerpoint/2010/main" val="18726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Four Horsemen?</a:t>
            </a:r>
            <a:endParaRPr lang="en-US" dirty="0"/>
          </a:p>
        </p:txBody>
      </p:sp>
      <p:sp>
        <p:nvSpPr>
          <p:cNvPr id="3" name="Content Placeholder 2"/>
          <p:cNvSpPr>
            <a:spLocks noGrp="1"/>
          </p:cNvSpPr>
          <p:nvPr>
            <p:ph sz="quarter" idx="10"/>
          </p:nvPr>
        </p:nvSpPr>
        <p:spPr/>
        <p:txBody>
          <a:bodyPr/>
          <a:lstStyle/>
          <a:p>
            <a:pPr marL="0" indent="0">
              <a:spcBef>
                <a:spcPts val="200"/>
              </a:spcBef>
              <a:buNone/>
            </a:pPr>
            <a:r>
              <a:rPr lang="en-US" sz="1700" i="1" dirty="0" smtClean="0">
                <a:solidFill>
                  <a:srgbClr val="800000"/>
                </a:solidFill>
              </a:rPr>
              <a:t>Now I saw when the Lamb opened one of the seals; and I heard one of the four living creatures saying with a voice like thunder, “Come and see.” And I looked, and behold, </a:t>
            </a:r>
            <a:r>
              <a:rPr lang="en-US" sz="1700" b="1" i="1" baseline="30000" dirty="0" smtClean="0">
                <a:solidFill>
                  <a:srgbClr val="800000"/>
                </a:solidFill>
              </a:rPr>
              <a:t>1</a:t>
            </a:r>
            <a:r>
              <a:rPr lang="en-US" sz="1700" i="1" dirty="0" smtClean="0">
                <a:solidFill>
                  <a:srgbClr val="800000"/>
                </a:solidFill>
              </a:rPr>
              <a:t>a </a:t>
            </a:r>
            <a:r>
              <a:rPr lang="en-US" sz="1700" b="1" i="1" u="sng" dirty="0" smtClean="0">
                <a:solidFill>
                  <a:srgbClr val="800000"/>
                </a:solidFill>
              </a:rPr>
              <a:t>white</a:t>
            </a:r>
            <a:r>
              <a:rPr lang="en-US" sz="1700" b="1" i="1" dirty="0" smtClean="0">
                <a:solidFill>
                  <a:srgbClr val="800000"/>
                </a:solidFill>
              </a:rPr>
              <a:t> horse</a:t>
            </a:r>
            <a:r>
              <a:rPr lang="en-US" sz="1700" i="1" dirty="0" smtClean="0">
                <a:solidFill>
                  <a:srgbClr val="800000"/>
                </a:solidFill>
              </a:rPr>
              <a:t>. He who sat on it </a:t>
            </a:r>
            <a:r>
              <a:rPr lang="en-US" sz="1700" b="1" i="1" dirty="0" smtClean="0">
                <a:solidFill>
                  <a:srgbClr val="800000"/>
                </a:solidFill>
              </a:rPr>
              <a:t>had a bow</a:t>
            </a:r>
            <a:r>
              <a:rPr lang="en-US" sz="1700" i="1" dirty="0" smtClean="0">
                <a:solidFill>
                  <a:srgbClr val="800000"/>
                </a:solidFill>
              </a:rPr>
              <a:t>; and </a:t>
            </a:r>
            <a:r>
              <a:rPr lang="en-US" sz="1700" b="1" i="1" dirty="0" smtClean="0">
                <a:solidFill>
                  <a:srgbClr val="800000"/>
                </a:solidFill>
              </a:rPr>
              <a:t>a crown was given to him</a:t>
            </a:r>
            <a:r>
              <a:rPr lang="en-US" sz="1700" i="1" dirty="0" smtClean="0">
                <a:solidFill>
                  <a:srgbClr val="800000"/>
                </a:solidFill>
              </a:rPr>
              <a:t>, and he went out </a:t>
            </a:r>
            <a:r>
              <a:rPr lang="en-US" sz="1700" b="1" i="1" dirty="0" smtClean="0">
                <a:solidFill>
                  <a:srgbClr val="800000"/>
                </a:solidFill>
              </a:rPr>
              <a:t>conquering and to conquer</a:t>
            </a:r>
            <a:r>
              <a:rPr lang="en-US" sz="1700" i="1" dirty="0" smtClean="0">
                <a:solidFill>
                  <a:srgbClr val="800000"/>
                </a:solidFill>
              </a:rPr>
              <a:t>. When He opened the second seal, I heard the second living creature saying, “Come and see.” Another </a:t>
            </a:r>
            <a:r>
              <a:rPr lang="en-US" sz="1700" b="1" i="1" baseline="30000" dirty="0" smtClean="0">
                <a:solidFill>
                  <a:srgbClr val="800000"/>
                </a:solidFill>
              </a:rPr>
              <a:t>2</a:t>
            </a:r>
            <a:r>
              <a:rPr lang="en-US" sz="1700" b="1" i="1" dirty="0" smtClean="0">
                <a:solidFill>
                  <a:srgbClr val="800000"/>
                </a:solidFill>
              </a:rPr>
              <a:t>horse</a:t>
            </a:r>
            <a:r>
              <a:rPr lang="en-US" sz="1700" i="1" dirty="0" smtClean="0">
                <a:solidFill>
                  <a:srgbClr val="800000"/>
                </a:solidFill>
              </a:rPr>
              <a:t>, </a:t>
            </a:r>
            <a:r>
              <a:rPr lang="en-US" sz="1700" b="1" i="1" u="sng" dirty="0" smtClean="0">
                <a:solidFill>
                  <a:srgbClr val="800000"/>
                </a:solidFill>
              </a:rPr>
              <a:t>fiery red</a:t>
            </a:r>
            <a:r>
              <a:rPr lang="en-US" sz="1700" b="1" i="1" dirty="0" smtClean="0">
                <a:solidFill>
                  <a:srgbClr val="800000"/>
                </a:solidFill>
              </a:rPr>
              <a:t>, went </a:t>
            </a:r>
            <a:r>
              <a:rPr lang="en-US" sz="1700" i="1" dirty="0" smtClean="0">
                <a:solidFill>
                  <a:srgbClr val="800000"/>
                </a:solidFill>
              </a:rPr>
              <a:t>out. And it was granted to the one who sat on it </a:t>
            </a:r>
            <a:r>
              <a:rPr lang="en-US" sz="1700" b="1" i="1" dirty="0" smtClean="0">
                <a:solidFill>
                  <a:srgbClr val="800000"/>
                </a:solidFill>
              </a:rPr>
              <a:t>to take peace from the earth</a:t>
            </a:r>
            <a:r>
              <a:rPr lang="en-US" sz="1700" i="1" dirty="0" smtClean="0">
                <a:solidFill>
                  <a:srgbClr val="800000"/>
                </a:solidFill>
              </a:rPr>
              <a:t>, and that </a:t>
            </a:r>
            <a:r>
              <a:rPr lang="en-US" sz="1700" b="1" i="1" dirty="0" smtClean="0">
                <a:solidFill>
                  <a:srgbClr val="800000"/>
                </a:solidFill>
              </a:rPr>
              <a:t>people should kill one another</a:t>
            </a:r>
            <a:r>
              <a:rPr lang="en-US" sz="1700" i="1" dirty="0" smtClean="0">
                <a:solidFill>
                  <a:srgbClr val="800000"/>
                </a:solidFill>
              </a:rPr>
              <a:t>; and there was given to him </a:t>
            </a:r>
            <a:r>
              <a:rPr lang="en-US" sz="1700" b="1" i="1" dirty="0" smtClean="0">
                <a:solidFill>
                  <a:srgbClr val="800000"/>
                </a:solidFill>
              </a:rPr>
              <a:t>a great sword</a:t>
            </a:r>
            <a:r>
              <a:rPr lang="en-US" sz="1700" i="1" dirty="0" smtClean="0">
                <a:solidFill>
                  <a:srgbClr val="800000"/>
                </a:solidFill>
              </a:rPr>
              <a:t>. When He opened the third seal, I heard the third living creature say, “Come and see.” So I looked, and behold, </a:t>
            </a:r>
            <a:r>
              <a:rPr lang="en-US" sz="1700" b="1" i="1" baseline="30000" dirty="0" smtClean="0">
                <a:solidFill>
                  <a:srgbClr val="800000"/>
                </a:solidFill>
              </a:rPr>
              <a:t>3</a:t>
            </a:r>
            <a:r>
              <a:rPr lang="en-US" sz="1700" b="1" i="1" dirty="0" smtClean="0">
                <a:solidFill>
                  <a:srgbClr val="800000"/>
                </a:solidFill>
              </a:rPr>
              <a:t>a </a:t>
            </a:r>
            <a:r>
              <a:rPr lang="en-US" sz="1700" b="1" i="1" u="sng" dirty="0" smtClean="0">
                <a:solidFill>
                  <a:srgbClr val="800000"/>
                </a:solidFill>
              </a:rPr>
              <a:t>black</a:t>
            </a:r>
            <a:r>
              <a:rPr lang="en-US" sz="1700" b="1" i="1" dirty="0" smtClean="0">
                <a:solidFill>
                  <a:srgbClr val="800000"/>
                </a:solidFill>
              </a:rPr>
              <a:t> horse</a:t>
            </a:r>
            <a:r>
              <a:rPr lang="en-US" sz="1700" i="1" dirty="0" smtClean="0">
                <a:solidFill>
                  <a:srgbClr val="800000"/>
                </a:solidFill>
              </a:rPr>
              <a:t>, and he who sat on it had </a:t>
            </a:r>
            <a:r>
              <a:rPr lang="en-US" sz="1700" b="1" i="1" dirty="0" smtClean="0">
                <a:solidFill>
                  <a:srgbClr val="800000"/>
                </a:solidFill>
              </a:rPr>
              <a:t>a pair of scales</a:t>
            </a:r>
            <a:r>
              <a:rPr lang="en-US" sz="1700" i="1" dirty="0" smtClean="0">
                <a:solidFill>
                  <a:srgbClr val="800000"/>
                </a:solidFill>
              </a:rPr>
              <a:t> in his hand.  And I heard a voice in the midst of the four living creatures saying, “A quart of wheat for a denarius, and three quarts of barley for a denarius; and do not harm the oil and the wine.” When He opened the fourth seal, I heard the voice of the fourth living creature saying, “Come and see.”  So I looked, and behold, </a:t>
            </a:r>
            <a:r>
              <a:rPr lang="en-US" sz="1700" b="1" i="1" baseline="30000" dirty="0" smtClean="0">
                <a:solidFill>
                  <a:srgbClr val="800000"/>
                </a:solidFill>
              </a:rPr>
              <a:t>4</a:t>
            </a:r>
            <a:r>
              <a:rPr lang="en-US" sz="1700" b="1" i="1" dirty="0" smtClean="0">
                <a:solidFill>
                  <a:srgbClr val="800000"/>
                </a:solidFill>
              </a:rPr>
              <a:t>a pale horse</a:t>
            </a:r>
            <a:r>
              <a:rPr lang="en-US" sz="1700" i="1" dirty="0" smtClean="0">
                <a:solidFill>
                  <a:srgbClr val="800000"/>
                </a:solidFill>
              </a:rPr>
              <a:t>. And the name of him who sat on it was </a:t>
            </a:r>
            <a:r>
              <a:rPr lang="en-US" sz="1700" b="1" i="1" dirty="0" smtClean="0">
                <a:solidFill>
                  <a:srgbClr val="800000"/>
                </a:solidFill>
              </a:rPr>
              <a:t>Death</a:t>
            </a:r>
            <a:r>
              <a:rPr lang="en-US" sz="1700" i="1" dirty="0" smtClean="0">
                <a:solidFill>
                  <a:srgbClr val="800000"/>
                </a:solidFill>
              </a:rPr>
              <a:t>, and </a:t>
            </a:r>
            <a:r>
              <a:rPr lang="en-US" sz="1700" b="1" i="1" dirty="0" smtClean="0">
                <a:solidFill>
                  <a:srgbClr val="800000"/>
                </a:solidFill>
              </a:rPr>
              <a:t>Hades followed</a:t>
            </a:r>
            <a:r>
              <a:rPr lang="en-US" sz="1700" i="1" dirty="0" smtClean="0">
                <a:solidFill>
                  <a:srgbClr val="800000"/>
                </a:solidFill>
              </a:rPr>
              <a:t> with him. And power was given to them over </a:t>
            </a:r>
            <a:r>
              <a:rPr lang="en-US" sz="1700" b="1" i="1" dirty="0" smtClean="0">
                <a:solidFill>
                  <a:srgbClr val="800000"/>
                </a:solidFill>
              </a:rPr>
              <a:t>a fourth of the earth, to kill</a:t>
            </a:r>
            <a:r>
              <a:rPr lang="en-US" sz="1700" i="1" dirty="0" smtClean="0">
                <a:solidFill>
                  <a:srgbClr val="800000"/>
                </a:solidFill>
              </a:rPr>
              <a:t> with sword, with hunger, with death, and by the beasts of the earth.</a:t>
            </a:r>
            <a:r>
              <a:rPr lang="en-US" sz="1700" dirty="0" smtClean="0">
                <a:solidFill>
                  <a:srgbClr val="800000"/>
                </a:solidFill>
              </a:rPr>
              <a:t> </a:t>
            </a:r>
            <a:r>
              <a:rPr lang="en-US" sz="1700" dirty="0" smtClean="0"/>
              <a:t>(</a:t>
            </a:r>
            <a:r>
              <a:rPr lang="en-US" sz="1700" b="1" dirty="0" smtClean="0">
                <a:solidFill>
                  <a:srgbClr val="800000"/>
                </a:solidFill>
              </a:rPr>
              <a:t>Revelation 6:1-8</a:t>
            </a:r>
            <a:r>
              <a:rPr lang="en-US" sz="1700" dirty="0" smtClean="0"/>
              <a:t>)</a:t>
            </a:r>
          </a:p>
          <a:p>
            <a:pPr marL="346075" lvl="0" indent="-346075">
              <a:spcBef>
                <a:spcPts val="200"/>
              </a:spcBef>
              <a:buFont typeface="+mj-lt"/>
              <a:buAutoNum type="arabicPeriod"/>
            </a:pPr>
            <a:r>
              <a:rPr lang="en-US" sz="1700" dirty="0" smtClean="0"/>
              <a:t>Please </a:t>
            </a:r>
            <a:r>
              <a:rPr lang="en-US" sz="1700" dirty="0"/>
              <a:t>compare the four horseman of </a:t>
            </a:r>
            <a:r>
              <a:rPr lang="en-US" sz="1700" b="1" dirty="0">
                <a:solidFill>
                  <a:srgbClr val="800000"/>
                </a:solidFill>
              </a:rPr>
              <a:t>Revelation 6</a:t>
            </a:r>
            <a:r>
              <a:rPr lang="en-US" sz="1700" dirty="0"/>
              <a:t> to similar visions found in </a:t>
            </a:r>
            <a:r>
              <a:rPr lang="en-US" sz="1700" b="1" dirty="0">
                <a:solidFill>
                  <a:srgbClr val="800000"/>
                </a:solidFill>
              </a:rPr>
              <a:t>Zechariah 1:7-11 </a:t>
            </a:r>
            <a:r>
              <a:rPr lang="en-US" sz="1700" dirty="0"/>
              <a:t>and </a:t>
            </a:r>
            <a:r>
              <a:rPr lang="en-US" sz="1700" b="1" dirty="0">
                <a:solidFill>
                  <a:srgbClr val="800000"/>
                </a:solidFill>
              </a:rPr>
              <a:t>6:1-8</a:t>
            </a:r>
            <a:r>
              <a:rPr lang="en-US" sz="1700" dirty="0"/>
              <a:t>.  How are the images of the horseman similar and different?  What is their overall significance in </a:t>
            </a:r>
            <a:r>
              <a:rPr lang="en-US" sz="1700" b="1" dirty="0">
                <a:solidFill>
                  <a:srgbClr val="800000"/>
                </a:solidFill>
              </a:rPr>
              <a:t>Revelation 6</a:t>
            </a:r>
            <a:r>
              <a:rPr lang="en-US" sz="1700" dirty="0" smtClean="0"/>
              <a:t>?</a:t>
            </a:r>
          </a:p>
        </p:txBody>
      </p:sp>
    </p:spTree>
    <p:extLst>
      <p:ext uri="{BB962C8B-B14F-4D97-AF65-F5344CB8AC3E}">
        <p14:creationId xmlns:p14="http://schemas.microsoft.com/office/powerpoint/2010/main" val="36310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Horsemen of Zechariah</a:t>
            </a:r>
            <a:endParaRPr lang="en-US" dirty="0"/>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1:7-11</a:t>
            </a:r>
            <a:endParaRPr lang="en-US" sz="1600" b="1" dirty="0">
              <a:solidFill>
                <a:srgbClr val="800000"/>
              </a:solidFill>
            </a:endParaRPr>
          </a:p>
          <a:p>
            <a:pPr marL="227013" indent="-227013">
              <a:lnSpc>
                <a:spcPct val="95000"/>
              </a:lnSpc>
              <a:spcBef>
                <a:spcPts val="0"/>
              </a:spcBef>
            </a:pPr>
            <a:r>
              <a:rPr lang="en-US" sz="1400" b="1" i="1" dirty="0" smtClean="0"/>
              <a:t>Horses of Three Colors</a:t>
            </a:r>
            <a:endParaRPr lang="en-US" sz="1400" b="1" dirty="0" smtClean="0">
              <a:solidFill>
                <a:srgbClr val="800000"/>
              </a:solidFill>
            </a:endParaRPr>
          </a:p>
          <a:p>
            <a:pPr marL="460375" lvl="1" indent="-227013">
              <a:lnSpc>
                <a:spcPct val="95000"/>
              </a:lnSpc>
              <a:spcBef>
                <a:spcPts val="0"/>
              </a:spcBef>
            </a:pPr>
            <a:r>
              <a:rPr lang="en-US" sz="1200" dirty="0" smtClean="0"/>
              <a:t>Red</a:t>
            </a:r>
          </a:p>
          <a:p>
            <a:pPr marL="460375" lvl="1" indent="-227013">
              <a:lnSpc>
                <a:spcPct val="95000"/>
              </a:lnSpc>
              <a:spcBef>
                <a:spcPts val="0"/>
              </a:spcBef>
            </a:pPr>
            <a:r>
              <a:rPr lang="en-US" sz="1200" dirty="0" smtClean="0"/>
              <a:t>Sorrel (Reddish-Brown)</a:t>
            </a:r>
          </a:p>
          <a:p>
            <a:pPr marL="460375" lvl="1" indent="-227013">
              <a:lnSpc>
                <a:spcPct val="95000"/>
              </a:lnSpc>
              <a:spcBef>
                <a:spcPts val="0"/>
              </a:spcBef>
            </a:pPr>
            <a:r>
              <a:rPr lang="en-US" sz="1200" dirty="0" smtClean="0"/>
              <a:t>White</a:t>
            </a:r>
          </a:p>
          <a:p>
            <a:pPr marL="227013" indent="-227013">
              <a:lnSpc>
                <a:spcPct val="95000"/>
              </a:lnSpc>
              <a:spcBef>
                <a:spcPts val="0"/>
              </a:spcBef>
            </a:pPr>
            <a:r>
              <a:rPr lang="en-US" sz="1400" dirty="0" smtClean="0"/>
              <a:t>Resting in the hollow, myrtle trees</a:t>
            </a:r>
          </a:p>
          <a:p>
            <a:pPr marL="227013" indent="-227013">
              <a:lnSpc>
                <a:spcPct val="95000"/>
              </a:lnSpc>
              <a:spcBef>
                <a:spcPts val="0"/>
              </a:spcBef>
            </a:pPr>
            <a:r>
              <a:rPr lang="en-US" sz="1400" i="1" dirty="0" smtClean="0">
                <a:solidFill>
                  <a:srgbClr val="800000"/>
                </a:solidFill>
              </a:rPr>
              <a:t>“Lord has sent to walk to and fro throughout the earth”</a:t>
            </a:r>
          </a:p>
          <a:p>
            <a:pPr marL="227013" indent="-227013">
              <a:lnSpc>
                <a:spcPct val="95000"/>
              </a:lnSpc>
              <a:spcBef>
                <a:spcPts val="0"/>
              </a:spcBef>
            </a:pPr>
            <a:r>
              <a:rPr lang="en-US" sz="1400" i="1" dirty="0" smtClean="0">
                <a:solidFill>
                  <a:srgbClr val="800000"/>
                </a:solidFill>
              </a:rPr>
              <a:t>“Earth is resting quietly”</a:t>
            </a:r>
            <a:endParaRPr lang="en-US" sz="1400" i="1" dirty="0">
              <a:solidFill>
                <a:srgbClr val="800000"/>
              </a:solidFill>
            </a:endParaRP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6:1-8</a:t>
            </a:r>
            <a:endParaRPr lang="en-US" sz="1600" b="1" dirty="0">
              <a:solidFill>
                <a:srgbClr val="800000"/>
              </a:solidFill>
            </a:endParaRPr>
          </a:p>
          <a:p>
            <a:pPr marL="227013" indent="-227013">
              <a:lnSpc>
                <a:spcPct val="95000"/>
              </a:lnSpc>
              <a:spcBef>
                <a:spcPts val="0"/>
              </a:spcBef>
            </a:pPr>
            <a:r>
              <a:rPr lang="en-US" sz="1400" dirty="0" smtClean="0"/>
              <a:t>Coming from between 2 Bronze Mountains</a:t>
            </a:r>
          </a:p>
          <a:p>
            <a:pPr marL="227013" indent="-227013">
              <a:lnSpc>
                <a:spcPct val="95000"/>
              </a:lnSpc>
              <a:spcBef>
                <a:spcPts val="0"/>
              </a:spcBef>
            </a:pPr>
            <a:r>
              <a:rPr lang="en-US" sz="1400" b="1" i="1" dirty="0" smtClean="0"/>
              <a:t>Chariots with Horses of Four Colors</a:t>
            </a:r>
            <a:endParaRPr lang="en-US" sz="1400" dirty="0" smtClean="0"/>
          </a:p>
          <a:p>
            <a:pPr marL="460375" lvl="1" indent="-225425">
              <a:lnSpc>
                <a:spcPct val="95000"/>
              </a:lnSpc>
              <a:spcBef>
                <a:spcPts val="0"/>
              </a:spcBef>
            </a:pPr>
            <a:r>
              <a:rPr lang="en-US" sz="1200" dirty="0" smtClean="0"/>
              <a:t>Red</a:t>
            </a:r>
          </a:p>
          <a:p>
            <a:pPr marL="460375" lvl="1" indent="-225425">
              <a:lnSpc>
                <a:spcPct val="95000"/>
              </a:lnSpc>
              <a:spcBef>
                <a:spcPts val="0"/>
              </a:spcBef>
            </a:pPr>
            <a:r>
              <a:rPr lang="en-US" sz="1200" dirty="0" smtClean="0"/>
              <a:t>Black</a:t>
            </a:r>
          </a:p>
          <a:p>
            <a:pPr marL="460375" lvl="1" indent="-225425">
              <a:lnSpc>
                <a:spcPct val="95000"/>
              </a:lnSpc>
              <a:spcBef>
                <a:spcPts val="0"/>
              </a:spcBef>
            </a:pPr>
            <a:r>
              <a:rPr lang="en-US" sz="1200" dirty="0" smtClean="0"/>
              <a:t>White</a:t>
            </a:r>
          </a:p>
          <a:p>
            <a:pPr marL="460375" lvl="1" indent="-225425">
              <a:lnSpc>
                <a:spcPct val="95000"/>
              </a:lnSpc>
              <a:spcBef>
                <a:spcPts val="0"/>
              </a:spcBef>
            </a:pPr>
            <a:r>
              <a:rPr lang="en-US" sz="1200" dirty="0" smtClean="0"/>
              <a:t>Dapple (Spotted Gray)</a:t>
            </a:r>
          </a:p>
          <a:p>
            <a:pPr marL="227013" indent="-227013">
              <a:lnSpc>
                <a:spcPct val="95000"/>
              </a:lnSpc>
              <a:spcBef>
                <a:spcPts val="0"/>
              </a:spcBef>
            </a:pPr>
            <a:r>
              <a:rPr lang="en-US" sz="1400" i="1" dirty="0" smtClean="0">
                <a:solidFill>
                  <a:srgbClr val="800000"/>
                </a:solidFill>
              </a:rPr>
              <a:t>“Four spirits of heaven go out from their station before Lord”</a:t>
            </a:r>
          </a:p>
          <a:p>
            <a:pPr marL="227013" indent="-227013">
              <a:lnSpc>
                <a:spcPct val="95000"/>
              </a:lnSpc>
              <a:spcBef>
                <a:spcPts val="0"/>
              </a:spcBef>
            </a:pPr>
            <a:r>
              <a:rPr lang="en-US" sz="1400" i="1" dirty="0" smtClean="0">
                <a:solidFill>
                  <a:srgbClr val="800000"/>
                </a:solidFill>
              </a:rPr>
              <a:t>“Go, walk to and fro throughout the earth.”</a:t>
            </a:r>
          </a:p>
          <a:p>
            <a:pPr marL="227013" indent="-227013">
              <a:lnSpc>
                <a:spcPct val="95000"/>
              </a:lnSpc>
              <a:spcBef>
                <a:spcPts val="0"/>
              </a:spcBef>
            </a:pPr>
            <a:r>
              <a:rPr lang="en-US" sz="1400" i="1" dirty="0" smtClean="0">
                <a:solidFill>
                  <a:srgbClr val="800000"/>
                </a:solidFill>
              </a:rPr>
              <a:t>“those who go toward the north country have </a:t>
            </a:r>
            <a:r>
              <a:rPr lang="en-US" sz="1400" b="1" i="1" dirty="0" smtClean="0">
                <a:solidFill>
                  <a:srgbClr val="800000"/>
                </a:solidFill>
              </a:rPr>
              <a:t>given rest to My Spirit</a:t>
            </a:r>
            <a:r>
              <a:rPr lang="en-US" sz="1400" i="1" dirty="0" smtClean="0">
                <a:solidFill>
                  <a:srgbClr val="800000"/>
                </a:solidFill>
              </a:rPr>
              <a:t> in the north country”</a:t>
            </a:r>
          </a:p>
          <a:p>
            <a:pPr marL="227013" indent="-227013">
              <a:lnSpc>
                <a:spcPct val="95000"/>
              </a:lnSpc>
              <a:spcBef>
                <a:spcPts val="0"/>
              </a:spcBef>
            </a:pPr>
            <a:r>
              <a:rPr lang="en-US" sz="1400" dirty="0" smtClean="0"/>
              <a:t>North associated with Babylon</a:t>
            </a:r>
            <a:r>
              <a:rPr lang="en-US" sz="1400" i="1" dirty="0" smtClean="0"/>
              <a:t> </a:t>
            </a:r>
            <a:r>
              <a:rPr lang="en-US" sz="1400" dirty="0" smtClean="0"/>
              <a:t>(</a:t>
            </a:r>
            <a:r>
              <a:rPr lang="en-US" sz="1400" b="1" dirty="0" smtClean="0">
                <a:solidFill>
                  <a:srgbClr val="800000"/>
                </a:solidFill>
              </a:rPr>
              <a:t>2:1-7</a:t>
            </a:r>
            <a:r>
              <a:rPr lang="en-US" sz="1400" dirty="0" smtClean="0"/>
              <a:t>)</a:t>
            </a:r>
          </a:p>
        </p:txBody>
      </p:sp>
      <p:sp>
        <p:nvSpPr>
          <p:cNvPr id="6" name="Content Placeholder 2"/>
          <p:cNvSpPr>
            <a:spLocks noGrp="1"/>
          </p:cNvSpPr>
          <p:nvPr>
            <p:ph sz="quarter" idx="10"/>
          </p:nvPr>
        </p:nvSpPr>
        <p:spPr>
          <a:xfrm>
            <a:off x="47501" y="914400"/>
            <a:ext cx="4093425" cy="4144488"/>
          </a:xfrm>
        </p:spPr>
        <p:txBody>
          <a:bodyPr/>
          <a:lstStyle/>
          <a:p>
            <a:pPr>
              <a:spcBef>
                <a:spcPts val="200"/>
              </a:spcBef>
            </a:pPr>
            <a:endParaRPr lang="en-US" sz="1700" dirty="0" smtClean="0"/>
          </a:p>
          <a:p>
            <a:pPr>
              <a:spcBef>
                <a:spcPts val="200"/>
              </a:spcBef>
            </a:pPr>
            <a:endParaRPr lang="en-US" sz="1700" dirty="0" smtClean="0"/>
          </a:p>
          <a:p>
            <a:pPr marL="0" indent="0">
              <a:spcBef>
                <a:spcPts val="200"/>
              </a:spcBef>
              <a:buNone/>
            </a:pPr>
            <a:endParaRPr lang="en-US" sz="1700" dirty="0"/>
          </a:p>
          <a:p>
            <a:pPr>
              <a:spcBef>
                <a:spcPts val="200"/>
              </a:spcBef>
            </a:pPr>
            <a:r>
              <a:rPr lang="en-US" sz="1700" dirty="0" smtClean="0"/>
              <a:t>God sent.</a:t>
            </a:r>
          </a:p>
          <a:p>
            <a:pPr>
              <a:spcBef>
                <a:spcPts val="200"/>
              </a:spcBef>
            </a:pPr>
            <a:r>
              <a:rPr lang="en-US" sz="1700" dirty="0" smtClean="0"/>
              <a:t>Travel throughout the earth.</a:t>
            </a:r>
          </a:p>
          <a:p>
            <a:pPr>
              <a:spcBef>
                <a:spcPts val="200"/>
              </a:spcBef>
            </a:pPr>
            <a:r>
              <a:rPr lang="en-US" sz="1700" dirty="0" smtClean="0"/>
              <a:t>Found resting – reporting earth at rest.</a:t>
            </a:r>
          </a:p>
          <a:p>
            <a:pPr>
              <a:spcBef>
                <a:spcPts val="200"/>
              </a:spcBef>
            </a:pPr>
            <a:endParaRPr lang="en-US" sz="1700" dirty="0" smtClean="0"/>
          </a:p>
          <a:p>
            <a:pPr marL="0" indent="0">
              <a:spcBef>
                <a:spcPts val="200"/>
              </a:spcBef>
              <a:buNone/>
            </a:pPr>
            <a:endParaRPr lang="en-US" sz="1700" dirty="0" smtClean="0"/>
          </a:p>
          <a:p>
            <a:pPr>
              <a:spcBef>
                <a:spcPts val="200"/>
              </a:spcBef>
            </a:pPr>
            <a:endParaRPr lang="en-US" sz="1700" dirty="0"/>
          </a:p>
          <a:p>
            <a:pPr marL="0" indent="0">
              <a:spcBef>
                <a:spcPts val="200"/>
              </a:spcBef>
              <a:buNone/>
            </a:pPr>
            <a:endParaRPr lang="en-US" sz="1700" dirty="0" smtClean="0"/>
          </a:p>
          <a:p>
            <a:pPr>
              <a:spcBef>
                <a:spcPts val="200"/>
              </a:spcBef>
            </a:pPr>
            <a:r>
              <a:rPr lang="en-US" sz="1700" dirty="0" smtClean="0"/>
              <a:t>Represent spirits, agents of God.</a:t>
            </a:r>
          </a:p>
          <a:p>
            <a:pPr>
              <a:spcBef>
                <a:spcPts val="200"/>
              </a:spcBef>
            </a:pPr>
            <a:r>
              <a:rPr lang="en-US" sz="1700" dirty="0" smtClean="0"/>
              <a:t>Commissioned by God to go and </a:t>
            </a:r>
            <a:r>
              <a:rPr lang="en-US" sz="1700" b="1" i="1" dirty="0" smtClean="0"/>
              <a:t>give </a:t>
            </a:r>
            <a:r>
              <a:rPr lang="en-US" sz="1700" b="1" i="1" dirty="0" smtClean="0">
                <a:solidFill>
                  <a:srgbClr val="800000"/>
                </a:solidFill>
              </a:rPr>
              <a:t>“</a:t>
            </a:r>
            <a:r>
              <a:rPr lang="en-US" sz="1700" b="1" i="1" u="sng" dirty="0" smtClean="0">
                <a:solidFill>
                  <a:srgbClr val="800000"/>
                </a:solidFill>
              </a:rPr>
              <a:t>rest</a:t>
            </a:r>
            <a:r>
              <a:rPr lang="en-US" sz="1700" b="1" i="1" dirty="0" smtClean="0">
                <a:solidFill>
                  <a:srgbClr val="800000"/>
                </a:solidFill>
              </a:rPr>
              <a:t> to His Spirit”</a:t>
            </a:r>
            <a:r>
              <a:rPr lang="en-US" sz="1700" dirty="0" smtClean="0"/>
              <a:t> – restore peace.</a:t>
            </a:r>
          </a:p>
          <a:p>
            <a:pPr>
              <a:spcBef>
                <a:spcPts val="200"/>
              </a:spcBef>
            </a:pPr>
            <a:r>
              <a:rPr lang="en-US" sz="1700" dirty="0" smtClean="0"/>
              <a:t>Agents of God’s vengeance (</a:t>
            </a:r>
            <a:r>
              <a:rPr lang="en-US" sz="1700" b="1" dirty="0" err="1" smtClean="0">
                <a:solidFill>
                  <a:srgbClr val="800000"/>
                </a:solidFill>
              </a:rPr>
              <a:t>Deu</a:t>
            </a:r>
            <a:r>
              <a:rPr lang="en-US" sz="1700" b="1" dirty="0" smtClean="0">
                <a:solidFill>
                  <a:srgbClr val="800000"/>
                </a:solidFill>
              </a:rPr>
              <a:t>. 32:35; Heb. 10:30</a:t>
            </a:r>
            <a:r>
              <a:rPr lang="en-US" sz="1700" dirty="0" smtClean="0"/>
              <a:t>).</a:t>
            </a:r>
          </a:p>
        </p:txBody>
      </p:sp>
    </p:spTree>
    <p:extLst>
      <p:ext uri="{BB962C8B-B14F-4D97-AF65-F5344CB8AC3E}">
        <p14:creationId xmlns:p14="http://schemas.microsoft.com/office/powerpoint/2010/main" val="244118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bg/>
                                          </p:spTgt>
                                        </p:tgtEl>
                                        <p:attrNameLst>
                                          <p:attrName>style.visibility</p:attrName>
                                        </p:attrNameLst>
                                      </p:cBhvr>
                                      <p:to>
                                        <p:strVal val="visible"/>
                                      </p:to>
                                    </p:set>
                                    <p:animEffect transition="in" filter="fade">
                                      <p:cBhvr>
                                        <p:cTn id="56" dur="500"/>
                                        <p:tgtEl>
                                          <p:spTgt spid="8">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500"/>
                                        <p:tgtEl>
                                          <p:spTgt spid="8">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fade">
                                      <p:cBhvr>
                                        <p:cTn id="63" dur="500"/>
                                        <p:tgtEl>
                                          <p:spTgt spid="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animEffect transition="in" filter="fade">
                                      <p:cBhvr>
                                        <p:cTn id="68" dur="500"/>
                                        <p:tgtEl>
                                          <p:spTgt spid="8">
                                            <p:txEl>
                                              <p:pRg st="2" end="2"/>
                                            </p:txEl>
                                          </p:spTgt>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Effect transition="in" filter="fade">
                                      <p:cBhvr>
                                        <p:cTn id="76" dur="500"/>
                                        <p:tgtEl>
                                          <p:spTgt spid="8">
                                            <p:txEl>
                                              <p:pRg st="4" end="4"/>
                                            </p:txEl>
                                          </p:spTgt>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8">
                                            <p:txEl>
                                              <p:pRg st="5" end="5"/>
                                            </p:txEl>
                                          </p:spTgt>
                                        </p:tgtEl>
                                        <p:attrNameLst>
                                          <p:attrName>style.visibility</p:attrName>
                                        </p:attrNameLst>
                                      </p:cBhvr>
                                      <p:to>
                                        <p:strVal val="visible"/>
                                      </p:to>
                                    </p:set>
                                    <p:animEffect transition="in" filter="fade">
                                      <p:cBhvr>
                                        <p:cTn id="80" dur="500"/>
                                        <p:tgtEl>
                                          <p:spTgt spid="8">
                                            <p:txEl>
                                              <p:pRg st="5" end="5"/>
                                            </p:txEl>
                                          </p:spTgt>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8">
                                            <p:txEl>
                                              <p:pRg st="6" end="6"/>
                                            </p:txEl>
                                          </p:spTgt>
                                        </p:tgtEl>
                                        <p:attrNameLst>
                                          <p:attrName>style.visibility</p:attrName>
                                        </p:attrNameLst>
                                      </p:cBhvr>
                                      <p:to>
                                        <p:strVal val="visible"/>
                                      </p:to>
                                    </p:set>
                                    <p:animEffect transition="in" filter="fade">
                                      <p:cBhvr>
                                        <p:cTn id="84" dur="500"/>
                                        <p:tgtEl>
                                          <p:spTgt spid="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
                                            <p:txEl>
                                              <p:pRg st="7" end="7"/>
                                            </p:txEl>
                                          </p:spTgt>
                                        </p:tgtEl>
                                        <p:attrNameLst>
                                          <p:attrName>style.visibility</p:attrName>
                                        </p:attrNameLst>
                                      </p:cBhvr>
                                      <p:to>
                                        <p:strVal val="visible"/>
                                      </p:to>
                                    </p:set>
                                    <p:animEffect transition="in" filter="fade">
                                      <p:cBhvr>
                                        <p:cTn id="89" dur="500"/>
                                        <p:tgtEl>
                                          <p:spTgt spid="8">
                                            <p:txEl>
                                              <p:pRg st="7" end="7"/>
                                            </p:txEl>
                                          </p:spTgt>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6">
                                            <p:txEl>
                                              <p:pRg st="10" end="10"/>
                                            </p:txEl>
                                          </p:spTgt>
                                        </p:tgtEl>
                                        <p:attrNameLst>
                                          <p:attrName>style.visibility</p:attrName>
                                        </p:attrNameLst>
                                      </p:cBhvr>
                                      <p:to>
                                        <p:strVal val="visible"/>
                                      </p:to>
                                    </p:set>
                                    <p:animEffect transition="in" filter="fade">
                                      <p:cBhvr>
                                        <p:cTn id="93" dur="500"/>
                                        <p:tgtEl>
                                          <p:spTgt spid="6">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xEl>
                                              <p:pRg st="8" end="8"/>
                                            </p:txEl>
                                          </p:spTgt>
                                        </p:tgtEl>
                                        <p:attrNameLst>
                                          <p:attrName>style.visibility</p:attrName>
                                        </p:attrNameLst>
                                      </p:cBhvr>
                                      <p:to>
                                        <p:strVal val="visible"/>
                                      </p:to>
                                    </p:set>
                                    <p:animEffect transition="in" filter="fade">
                                      <p:cBhvr>
                                        <p:cTn id="98" dur="500"/>
                                        <p:tgtEl>
                                          <p:spTgt spid="8">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
                                            <p:txEl>
                                              <p:pRg st="9" end="9"/>
                                            </p:txEl>
                                          </p:spTgt>
                                        </p:tgtEl>
                                        <p:attrNameLst>
                                          <p:attrName>style.visibility</p:attrName>
                                        </p:attrNameLst>
                                      </p:cBhvr>
                                      <p:to>
                                        <p:strVal val="visible"/>
                                      </p:to>
                                    </p:set>
                                    <p:animEffect transition="in" filter="fade">
                                      <p:cBhvr>
                                        <p:cTn id="103" dur="500"/>
                                        <p:tgtEl>
                                          <p:spTgt spid="8">
                                            <p:txEl>
                                              <p:pRg st="9" end="9"/>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
                                            <p:txEl>
                                              <p:pRg st="11" end="11"/>
                                            </p:txEl>
                                          </p:spTgt>
                                        </p:tgtEl>
                                        <p:attrNameLst>
                                          <p:attrName>style.visibility</p:attrName>
                                        </p:attrNameLst>
                                      </p:cBhvr>
                                      <p:to>
                                        <p:strVal val="visible"/>
                                      </p:to>
                                    </p:set>
                                    <p:animEffect transition="in" filter="fade">
                                      <p:cBhvr>
                                        <p:cTn id="112" dur="500"/>
                                        <p:tgtEl>
                                          <p:spTgt spid="6">
                                            <p:txEl>
                                              <p:pRg st="11" end="11"/>
                                            </p:txEl>
                                          </p:spTgt>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6">
                                            <p:txEl>
                                              <p:pRg st="12" end="12"/>
                                            </p:txEl>
                                          </p:spTgt>
                                        </p:tgtEl>
                                        <p:attrNameLst>
                                          <p:attrName>style.visibility</p:attrName>
                                        </p:attrNameLst>
                                      </p:cBhvr>
                                      <p:to>
                                        <p:strVal val="visible"/>
                                      </p:to>
                                    </p:set>
                                    <p:animEffect transition="in" filter="fade">
                                      <p:cBhvr>
                                        <p:cTn id="11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Revelation to Zechariah</a:t>
            </a:r>
            <a:endParaRPr lang="en-US" dirty="0"/>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1:7-11</a:t>
            </a:r>
            <a:endParaRPr lang="en-US" sz="1600" b="1" dirty="0">
              <a:solidFill>
                <a:srgbClr val="800000"/>
              </a:solidFill>
            </a:endParaRPr>
          </a:p>
          <a:p>
            <a:pPr marL="227013" indent="-227013">
              <a:lnSpc>
                <a:spcPct val="95000"/>
              </a:lnSpc>
              <a:spcBef>
                <a:spcPts val="0"/>
              </a:spcBef>
            </a:pPr>
            <a:r>
              <a:rPr lang="en-US" sz="1400" b="1" i="1" dirty="0" smtClean="0"/>
              <a:t>Horses of Three Colors</a:t>
            </a:r>
            <a:endParaRPr lang="en-US" sz="1400" b="1" dirty="0" smtClean="0">
              <a:solidFill>
                <a:srgbClr val="800000"/>
              </a:solidFill>
            </a:endParaRPr>
          </a:p>
          <a:p>
            <a:pPr marL="460375" lvl="1" indent="-227013">
              <a:lnSpc>
                <a:spcPct val="95000"/>
              </a:lnSpc>
              <a:spcBef>
                <a:spcPts val="0"/>
              </a:spcBef>
            </a:pPr>
            <a:r>
              <a:rPr lang="en-US" sz="1200" dirty="0" smtClean="0"/>
              <a:t>Red</a:t>
            </a:r>
          </a:p>
          <a:p>
            <a:pPr marL="460375" lvl="1" indent="-227013">
              <a:lnSpc>
                <a:spcPct val="95000"/>
              </a:lnSpc>
              <a:spcBef>
                <a:spcPts val="0"/>
              </a:spcBef>
            </a:pPr>
            <a:r>
              <a:rPr lang="en-US" sz="1200" dirty="0" smtClean="0"/>
              <a:t>Sorrel (Reddish-Brown)</a:t>
            </a:r>
          </a:p>
          <a:p>
            <a:pPr marL="460375" lvl="1" indent="-227013">
              <a:lnSpc>
                <a:spcPct val="95000"/>
              </a:lnSpc>
              <a:spcBef>
                <a:spcPts val="0"/>
              </a:spcBef>
            </a:pPr>
            <a:r>
              <a:rPr lang="en-US" sz="1200" dirty="0" smtClean="0"/>
              <a:t>White</a:t>
            </a:r>
          </a:p>
          <a:p>
            <a:pPr marL="227013" indent="-227013">
              <a:lnSpc>
                <a:spcPct val="95000"/>
              </a:lnSpc>
              <a:spcBef>
                <a:spcPts val="0"/>
              </a:spcBef>
            </a:pPr>
            <a:r>
              <a:rPr lang="en-US" sz="1400" dirty="0" smtClean="0"/>
              <a:t>Resting in the hollow, myrtle trees</a:t>
            </a:r>
          </a:p>
          <a:p>
            <a:pPr marL="227013" indent="-227013">
              <a:lnSpc>
                <a:spcPct val="95000"/>
              </a:lnSpc>
              <a:spcBef>
                <a:spcPts val="0"/>
              </a:spcBef>
            </a:pPr>
            <a:r>
              <a:rPr lang="en-US" sz="1400" i="1" dirty="0" smtClean="0">
                <a:solidFill>
                  <a:srgbClr val="800000"/>
                </a:solidFill>
              </a:rPr>
              <a:t>“Lord has sent to walk to and fro throughout the earth”</a:t>
            </a:r>
          </a:p>
          <a:p>
            <a:pPr marL="227013" indent="-227013">
              <a:lnSpc>
                <a:spcPct val="95000"/>
              </a:lnSpc>
              <a:spcBef>
                <a:spcPts val="0"/>
              </a:spcBef>
            </a:pPr>
            <a:r>
              <a:rPr lang="en-US" sz="1400" i="1" dirty="0" smtClean="0">
                <a:solidFill>
                  <a:srgbClr val="800000"/>
                </a:solidFill>
              </a:rPr>
              <a:t>“Earth is resting quietly”</a:t>
            </a:r>
            <a:endParaRPr lang="en-US" sz="1400" i="1" dirty="0">
              <a:solidFill>
                <a:srgbClr val="800000"/>
              </a:solidFill>
            </a:endParaRP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Revelation 6</a:t>
            </a:r>
            <a:endParaRPr lang="en-US" sz="1600" b="1" dirty="0">
              <a:solidFill>
                <a:srgbClr val="800000"/>
              </a:solidFill>
            </a:endParaRPr>
          </a:p>
          <a:p>
            <a:pPr>
              <a:lnSpc>
                <a:spcPct val="95000"/>
              </a:lnSpc>
              <a:spcBef>
                <a:spcPts val="0"/>
              </a:spcBef>
            </a:pPr>
            <a:r>
              <a:rPr lang="en-US" sz="1400" dirty="0" smtClean="0"/>
              <a:t>Each unleashed by opening a seal.</a:t>
            </a:r>
          </a:p>
          <a:p>
            <a:pPr>
              <a:lnSpc>
                <a:spcPct val="95000"/>
              </a:lnSpc>
              <a:spcBef>
                <a:spcPts val="0"/>
              </a:spcBef>
            </a:pPr>
            <a:r>
              <a:rPr lang="en-US" sz="1400" dirty="0" smtClean="0"/>
              <a:t>Each introduced by a different </a:t>
            </a:r>
            <a:r>
              <a:rPr lang="en-US" sz="1400" i="1" dirty="0" smtClean="0">
                <a:solidFill>
                  <a:srgbClr val="800000"/>
                </a:solidFill>
              </a:rPr>
              <a:t>“living creature”</a:t>
            </a:r>
            <a:r>
              <a:rPr lang="en-US" sz="1400" i="1" dirty="0" smtClean="0"/>
              <a:t>.</a:t>
            </a:r>
          </a:p>
          <a:p>
            <a:pPr>
              <a:lnSpc>
                <a:spcPct val="95000"/>
              </a:lnSpc>
              <a:spcBef>
                <a:spcPts val="0"/>
              </a:spcBef>
            </a:pPr>
            <a:r>
              <a:rPr lang="en-US" sz="1400" b="1" i="1" dirty="0" smtClean="0"/>
              <a:t>White Horse</a:t>
            </a:r>
          </a:p>
          <a:p>
            <a:pPr marL="569913" lvl="1" indent="-225425">
              <a:lnSpc>
                <a:spcPct val="95000"/>
              </a:lnSpc>
              <a:spcBef>
                <a:spcPts val="0"/>
              </a:spcBef>
            </a:pPr>
            <a:r>
              <a:rPr lang="en-US" sz="1200" dirty="0" smtClean="0"/>
              <a:t>Bow</a:t>
            </a:r>
          </a:p>
          <a:p>
            <a:pPr marL="569913" lvl="1" indent="-225425">
              <a:lnSpc>
                <a:spcPct val="95000"/>
              </a:lnSpc>
              <a:spcBef>
                <a:spcPts val="0"/>
              </a:spcBef>
            </a:pPr>
            <a:r>
              <a:rPr lang="en-US" sz="1200" dirty="0" smtClean="0"/>
              <a:t>Given a Crown (</a:t>
            </a:r>
            <a:r>
              <a:rPr lang="en-US" sz="1200" i="1" dirty="0" err="1" smtClean="0"/>
              <a:t>stephanos</a:t>
            </a:r>
            <a:r>
              <a:rPr lang="en-US" sz="1200" dirty="0" smtClean="0"/>
              <a:t>)</a:t>
            </a:r>
          </a:p>
          <a:p>
            <a:pPr marL="569913" lvl="1" indent="-225425">
              <a:lnSpc>
                <a:spcPct val="95000"/>
              </a:lnSpc>
              <a:spcBef>
                <a:spcPts val="0"/>
              </a:spcBef>
            </a:pPr>
            <a:r>
              <a:rPr lang="en-US" sz="1200" i="1" dirty="0" smtClean="0">
                <a:solidFill>
                  <a:srgbClr val="800000"/>
                </a:solidFill>
              </a:rPr>
              <a:t>“Went out conquering and to conquer”</a:t>
            </a:r>
          </a:p>
          <a:p>
            <a:pPr indent="-227013">
              <a:lnSpc>
                <a:spcPct val="95000"/>
              </a:lnSpc>
              <a:spcBef>
                <a:spcPts val="0"/>
              </a:spcBef>
            </a:pPr>
            <a:r>
              <a:rPr lang="en-US" sz="1400" b="1" i="1" dirty="0" smtClean="0"/>
              <a:t>Fiery, Red Horse</a:t>
            </a:r>
          </a:p>
          <a:p>
            <a:pPr marL="569913" lvl="1" indent="-225425">
              <a:lnSpc>
                <a:spcPct val="95000"/>
              </a:lnSpc>
              <a:spcBef>
                <a:spcPts val="0"/>
              </a:spcBef>
            </a:pPr>
            <a:r>
              <a:rPr lang="en-US" sz="1200" dirty="0" smtClean="0"/>
              <a:t>Granted to take peace from earth</a:t>
            </a:r>
          </a:p>
          <a:p>
            <a:pPr marL="569913" lvl="1" indent="-225425">
              <a:lnSpc>
                <a:spcPct val="95000"/>
              </a:lnSpc>
              <a:spcBef>
                <a:spcPts val="0"/>
              </a:spcBef>
            </a:pPr>
            <a:r>
              <a:rPr lang="en-US" sz="1200" dirty="0" smtClean="0"/>
              <a:t>People kill one another</a:t>
            </a:r>
          </a:p>
          <a:p>
            <a:pPr marL="569913" lvl="1" indent="-225425">
              <a:lnSpc>
                <a:spcPct val="95000"/>
              </a:lnSpc>
              <a:spcBef>
                <a:spcPts val="0"/>
              </a:spcBef>
            </a:pPr>
            <a:r>
              <a:rPr lang="en-US" sz="1200" dirty="0" smtClean="0"/>
              <a:t>Given a great sword</a:t>
            </a:r>
          </a:p>
          <a:p>
            <a:pPr indent="-225425">
              <a:lnSpc>
                <a:spcPct val="95000"/>
              </a:lnSpc>
              <a:spcBef>
                <a:spcPts val="0"/>
              </a:spcBef>
            </a:pPr>
            <a:r>
              <a:rPr lang="en-US" sz="1400" b="1" i="1" dirty="0" smtClean="0"/>
              <a:t>Black Horse</a:t>
            </a:r>
          </a:p>
          <a:p>
            <a:pPr marL="569913" lvl="1" indent="-225425">
              <a:lnSpc>
                <a:spcPct val="95000"/>
              </a:lnSpc>
              <a:spcBef>
                <a:spcPts val="0"/>
              </a:spcBef>
            </a:pPr>
            <a:r>
              <a:rPr lang="en-US" sz="1200" i="1" dirty="0" smtClean="0">
                <a:solidFill>
                  <a:srgbClr val="800000"/>
                </a:solidFill>
              </a:rPr>
              <a:t>“Pair of scales in his hand”</a:t>
            </a:r>
          </a:p>
          <a:p>
            <a:pPr marL="569913" lvl="1" indent="-225425">
              <a:lnSpc>
                <a:spcPct val="95000"/>
              </a:lnSpc>
              <a:spcBef>
                <a:spcPts val="0"/>
              </a:spcBef>
            </a:pPr>
            <a:r>
              <a:rPr lang="en-US" sz="1200" dirty="0" smtClean="0"/>
              <a:t>Common foods increase price</a:t>
            </a:r>
          </a:p>
          <a:p>
            <a:pPr marL="569913" lvl="1" indent="-225425">
              <a:lnSpc>
                <a:spcPct val="95000"/>
              </a:lnSpc>
              <a:spcBef>
                <a:spcPts val="0"/>
              </a:spcBef>
            </a:pPr>
            <a:r>
              <a:rPr lang="en-US" sz="1200" i="1" dirty="0" smtClean="0">
                <a:solidFill>
                  <a:srgbClr val="800000"/>
                </a:solidFill>
              </a:rPr>
              <a:t>“Do not harm the oil and the wine”</a:t>
            </a:r>
            <a:endParaRPr lang="en-US" sz="1200" i="1" dirty="0"/>
          </a:p>
          <a:p>
            <a:pPr indent="-225425">
              <a:lnSpc>
                <a:spcPct val="95000"/>
              </a:lnSpc>
              <a:spcBef>
                <a:spcPts val="0"/>
              </a:spcBef>
            </a:pPr>
            <a:r>
              <a:rPr lang="en-US" sz="1400" b="1" i="1" dirty="0" smtClean="0"/>
              <a:t>Pale Horse</a:t>
            </a:r>
          </a:p>
          <a:p>
            <a:pPr marL="569913" lvl="1" indent="-225425">
              <a:lnSpc>
                <a:spcPct val="95000"/>
              </a:lnSpc>
              <a:spcBef>
                <a:spcPts val="0"/>
              </a:spcBef>
            </a:pPr>
            <a:r>
              <a:rPr lang="en-US" sz="1200" i="1" dirty="0" smtClean="0">
                <a:solidFill>
                  <a:srgbClr val="800000"/>
                </a:solidFill>
              </a:rPr>
              <a:t>“Name of him who sat on it was Death”</a:t>
            </a:r>
          </a:p>
          <a:p>
            <a:pPr marL="569913" lvl="1" indent="-225425">
              <a:lnSpc>
                <a:spcPct val="95000"/>
              </a:lnSpc>
              <a:spcBef>
                <a:spcPts val="0"/>
              </a:spcBef>
            </a:pPr>
            <a:r>
              <a:rPr lang="en-US" sz="1200" i="1" dirty="0" smtClean="0">
                <a:solidFill>
                  <a:srgbClr val="800000"/>
                </a:solidFill>
              </a:rPr>
              <a:t>“Hades followed with him”</a:t>
            </a:r>
          </a:p>
          <a:p>
            <a:pPr marL="569913" lvl="1" indent="-225425">
              <a:lnSpc>
                <a:spcPct val="95000"/>
              </a:lnSpc>
              <a:spcBef>
                <a:spcPts val="0"/>
              </a:spcBef>
            </a:pPr>
            <a:r>
              <a:rPr lang="en-US" sz="1200" i="1" dirty="0" smtClean="0">
                <a:solidFill>
                  <a:srgbClr val="800000"/>
                </a:solidFill>
              </a:rPr>
              <a:t>“Power given to them over fourth of earth to kill”</a:t>
            </a:r>
          </a:p>
          <a:p>
            <a:pPr marL="569913" lvl="1" indent="-225425">
              <a:lnSpc>
                <a:spcPct val="95000"/>
              </a:lnSpc>
              <a:spcBef>
                <a:spcPts val="0"/>
              </a:spcBef>
            </a:pPr>
            <a:r>
              <a:rPr lang="en-US" sz="1200" dirty="0" smtClean="0"/>
              <a:t>With sword, hunger, death, and by beasts of earth.</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Zechariah 6:1-8</a:t>
            </a:r>
            <a:endParaRPr lang="en-US" sz="1600" b="1" dirty="0">
              <a:solidFill>
                <a:srgbClr val="800000"/>
              </a:solidFill>
            </a:endParaRPr>
          </a:p>
          <a:p>
            <a:pPr marL="227013" indent="-227013">
              <a:lnSpc>
                <a:spcPct val="95000"/>
              </a:lnSpc>
              <a:spcBef>
                <a:spcPts val="0"/>
              </a:spcBef>
            </a:pPr>
            <a:r>
              <a:rPr lang="en-US" sz="1400" dirty="0" smtClean="0"/>
              <a:t>From between 2 Bronze Mountains</a:t>
            </a:r>
          </a:p>
          <a:p>
            <a:pPr marL="227013" indent="-227013">
              <a:lnSpc>
                <a:spcPct val="95000"/>
              </a:lnSpc>
              <a:spcBef>
                <a:spcPts val="0"/>
              </a:spcBef>
            </a:pPr>
            <a:r>
              <a:rPr lang="en-US" sz="1400" b="1" i="1" dirty="0" smtClean="0"/>
              <a:t>Chariots with Horses of Four Colors</a:t>
            </a:r>
            <a:endParaRPr lang="en-US" sz="1400" dirty="0" smtClean="0"/>
          </a:p>
          <a:p>
            <a:pPr marL="460375" lvl="1" indent="-225425">
              <a:lnSpc>
                <a:spcPct val="95000"/>
              </a:lnSpc>
              <a:spcBef>
                <a:spcPts val="0"/>
              </a:spcBef>
            </a:pPr>
            <a:r>
              <a:rPr lang="en-US" sz="1200" dirty="0" smtClean="0"/>
              <a:t>Red</a:t>
            </a:r>
          </a:p>
          <a:p>
            <a:pPr marL="460375" lvl="1" indent="-225425">
              <a:lnSpc>
                <a:spcPct val="95000"/>
              </a:lnSpc>
              <a:spcBef>
                <a:spcPts val="0"/>
              </a:spcBef>
            </a:pPr>
            <a:r>
              <a:rPr lang="en-US" sz="1200" dirty="0" smtClean="0"/>
              <a:t>Black</a:t>
            </a:r>
          </a:p>
          <a:p>
            <a:pPr marL="460375" lvl="1" indent="-225425">
              <a:lnSpc>
                <a:spcPct val="95000"/>
              </a:lnSpc>
              <a:spcBef>
                <a:spcPts val="0"/>
              </a:spcBef>
            </a:pPr>
            <a:r>
              <a:rPr lang="en-US" sz="1200" dirty="0" smtClean="0"/>
              <a:t>White</a:t>
            </a:r>
          </a:p>
          <a:p>
            <a:pPr marL="460375" lvl="1" indent="-225425">
              <a:lnSpc>
                <a:spcPct val="95000"/>
              </a:lnSpc>
              <a:spcBef>
                <a:spcPts val="0"/>
              </a:spcBef>
            </a:pPr>
            <a:r>
              <a:rPr lang="en-US" sz="1200" dirty="0" smtClean="0"/>
              <a:t>Dapple (Spotted Gray)</a:t>
            </a:r>
          </a:p>
          <a:p>
            <a:pPr marL="227013" indent="-227013">
              <a:lnSpc>
                <a:spcPct val="95000"/>
              </a:lnSpc>
              <a:spcBef>
                <a:spcPts val="0"/>
              </a:spcBef>
            </a:pPr>
            <a:r>
              <a:rPr lang="en-US" sz="1400" i="1" dirty="0" smtClean="0">
                <a:solidFill>
                  <a:srgbClr val="800000"/>
                </a:solidFill>
              </a:rPr>
              <a:t>“Four spirits of heaven go out from their station before Lord”</a:t>
            </a:r>
          </a:p>
          <a:p>
            <a:pPr marL="227013" indent="-227013">
              <a:lnSpc>
                <a:spcPct val="95000"/>
              </a:lnSpc>
              <a:spcBef>
                <a:spcPts val="0"/>
              </a:spcBef>
            </a:pPr>
            <a:r>
              <a:rPr lang="en-US" sz="1400" i="1" dirty="0" smtClean="0">
                <a:solidFill>
                  <a:srgbClr val="800000"/>
                </a:solidFill>
              </a:rPr>
              <a:t>“Go, walk to and fro throughout the earth.”</a:t>
            </a:r>
          </a:p>
          <a:p>
            <a:pPr marL="227013" indent="-227013">
              <a:lnSpc>
                <a:spcPct val="95000"/>
              </a:lnSpc>
              <a:spcBef>
                <a:spcPts val="0"/>
              </a:spcBef>
            </a:pPr>
            <a:r>
              <a:rPr lang="en-US" sz="1400" i="1" dirty="0" smtClean="0">
                <a:solidFill>
                  <a:srgbClr val="800000"/>
                </a:solidFill>
              </a:rPr>
              <a:t>“those who go toward the north country have given rest to My Spirit in the north country”</a:t>
            </a:r>
          </a:p>
          <a:p>
            <a:pPr marL="227013" indent="-227013">
              <a:lnSpc>
                <a:spcPct val="95000"/>
              </a:lnSpc>
              <a:spcBef>
                <a:spcPts val="0"/>
              </a:spcBef>
            </a:pPr>
            <a:r>
              <a:rPr lang="en-US" sz="1400" dirty="0" smtClean="0"/>
              <a:t>North associated with Babylon</a:t>
            </a:r>
            <a:r>
              <a:rPr lang="en-US" sz="1400" i="1" dirty="0" smtClean="0"/>
              <a:t> </a:t>
            </a:r>
            <a:r>
              <a:rPr lang="en-US" sz="1400" dirty="0" smtClean="0"/>
              <a:t>(</a:t>
            </a:r>
            <a:r>
              <a:rPr lang="en-US" sz="1400" b="1" dirty="0" smtClean="0">
                <a:solidFill>
                  <a:srgbClr val="800000"/>
                </a:solidFill>
              </a:rPr>
              <a:t>2:1-7</a:t>
            </a:r>
            <a:r>
              <a:rPr lang="en-US" sz="1400" dirty="0" smtClean="0"/>
              <a:t>)</a:t>
            </a:r>
          </a:p>
        </p:txBody>
      </p:sp>
    </p:spTree>
    <p:extLst>
      <p:ext uri="{BB962C8B-B14F-4D97-AF65-F5344CB8AC3E}">
        <p14:creationId xmlns:p14="http://schemas.microsoft.com/office/powerpoint/2010/main" val="14548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fade">
                                      <p:cBhvr>
                                        <p:cTn id="59" dur="500"/>
                                        <p:tgtEl>
                                          <p:spTgt spid="5">
                                            <p:txEl>
                                              <p:pRg st="11" end="11"/>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Effect transition="in" filter="fade">
                                      <p:cBhvr>
                                        <p:cTn id="63" dur="500"/>
                                        <p:tgtEl>
                                          <p:spTgt spid="5">
                                            <p:txEl>
                                              <p:pRg st="12" end="12"/>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14" end="14"/>
                                            </p:txEl>
                                          </p:spTgt>
                                        </p:tgtEl>
                                        <p:attrNameLst>
                                          <p:attrName>style.visibility</p:attrName>
                                        </p:attrNameLst>
                                      </p:cBhvr>
                                      <p:to>
                                        <p:strVal val="visible"/>
                                      </p:to>
                                    </p:set>
                                    <p:animEffect transition="in" filter="fade">
                                      <p:cBhvr>
                                        <p:cTn id="71" dur="500"/>
                                        <p:tgtEl>
                                          <p:spTgt spid="5">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xEl>
                                              <p:pRg st="15" end="15"/>
                                            </p:txEl>
                                          </p:spTgt>
                                        </p:tgtEl>
                                        <p:attrNameLst>
                                          <p:attrName>style.visibility</p:attrName>
                                        </p:attrNameLst>
                                      </p:cBhvr>
                                      <p:to>
                                        <p:strVal val="visible"/>
                                      </p:to>
                                    </p:set>
                                    <p:animEffect transition="in" filter="fade">
                                      <p:cBhvr>
                                        <p:cTn id="76" dur="500"/>
                                        <p:tgtEl>
                                          <p:spTgt spid="5">
                                            <p:txEl>
                                              <p:pRg st="15" end="15"/>
                                            </p:txEl>
                                          </p:spTgt>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5">
                                            <p:txEl>
                                              <p:pRg st="16" end="16"/>
                                            </p:txEl>
                                          </p:spTgt>
                                        </p:tgtEl>
                                        <p:attrNameLst>
                                          <p:attrName>style.visibility</p:attrName>
                                        </p:attrNameLst>
                                      </p:cBhvr>
                                      <p:to>
                                        <p:strVal val="visible"/>
                                      </p:to>
                                    </p:set>
                                    <p:animEffect transition="in" filter="fade">
                                      <p:cBhvr>
                                        <p:cTn id="80" dur="500"/>
                                        <p:tgtEl>
                                          <p:spTgt spid="5">
                                            <p:txEl>
                                              <p:pRg st="16" end="16"/>
                                            </p:txEl>
                                          </p:spTgt>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
                                            <p:txEl>
                                              <p:pRg st="17" end="17"/>
                                            </p:txEl>
                                          </p:spTgt>
                                        </p:tgtEl>
                                        <p:attrNameLst>
                                          <p:attrName>style.visibility</p:attrName>
                                        </p:attrNameLst>
                                      </p:cBhvr>
                                      <p:to>
                                        <p:strVal val="visible"/>
                                      </p:to>
                                    </p:set>
                                    <p:animEffect transition="in" filter="fade">
                                      <p:cBhvr>
                                        <p:cTn id="84" dur="500"/>
                                        <p:tgtEl>
                                          <p:spTgt spid="5">
                                            <p:txEl>
                                              <p:pRg st="17" end="17"/>
                                            </p:txEl>
                                          </p:spTgt>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5">
                                            <p:txEl>
                                              <p:pRg st="18" end="18"/>
                                            </p:txEl>
                                          </p:spTgt>
                                        </p:tgtEl>
                                        <p:attrNameLst>
                                          <p:attrName>style.visibility</p:attrName>
                                        </p:attrNameLst>
                                      </p:cBhvr>
                                      <p:to>
                                        <p:strVal val="visible"/>
                                      </p:to>
                                    </p:set>
                                    <p:animEffect transition="in" filter="fade">
                                      <p:cBhvr>
                                        <p:cTn id="88" dur="500"/>
                                        <p:tgtEl>
                                          <p:spTgt spid="5">
                                            <p:txEl>
                                              <p:pRg st="18" end="18"/>
                                            </p:txEl>
                                          </p:spTgt>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5">
                                            <p:txEl>
                                              <p:pRg st="19" end="19"/>
                                            </p:txEl>
                                          </p:spTgt>
                                        </p:tgtEl>
                                        <p:attrNameLst>
                                          <p:attrName>style.visibility</p:attrName>
                                        </p:attrNameLst>
                                      </p:cBhvr>
                                      <p:to>
                                        <p:strVal val="visible"/>
                                      </p:to>
                                    </p:set>
                                    <p:animEffect transition="in" filter="fade">
                                      <p:cBhvr>
                                        <p:cTn id="92"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Horsemen</a:t>
            </a:r>
            <a:r>
              <a:rPr lang="en-US" dirty="0"/>
              <a:t> </a:t>
            </a:r>
            <a:r>
              <a:rPr lang="en-US" dirty="0" smtClean="0"/>
              <a:t>of Revelation</a:t>
            </a:r>
            <a:endParaRPr lang="en-US" dirty="0"/>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Revelation 6</a:t>
            </a:r>
            <a:endParaRPr lang="en-US" sz="1600" b="1" dirty="0">
              <a:solidFill>
                <a:srgbClr val="800000"/>
              </a:solidFill>
            </a:endParaRPr>
          </a:p>
          <a:p>
            <a:pPr>
              <a:lnSpc>
                <a:spcPct val="95000"/>
              </a:lnSpc>
              <a:spcBef>
                <a:spcPts val="0"/>
              </a:spcBef>
            </a:pPr>
            <a:r>
              <a:rPr lang="en-US" sz="1400" dirty="0" smtClean="0"/>
              <a:t>Each unleashed by opening a seal.</a:t>
            </a:r>
          </a:p>
          <a:p>
            <a:pPr>
              <a:lnSpc>
                <a:spcPct val="95000"/>
              </a:lnSpc>
              <a:spcBef>
                <a:spcPts val="0"/>
              </a:spcBef>
            </a:pPr>
            <a:r>
              <a:rPr lang="en-US" sz="1400" dirty="0" smtClean="0"/>
              <a:t>Each </a:t>
            </a:r>
            <a:r>
              <a:rPr lang="en-US" sz="1400" b="1" i="1" dirty="0" smtClean="0"/>
              <a:t>called</a:t>
            </a:r>
            <a:r>
              <a:rPr lang="en-US" sz="1400" dirty="0" smtClean="0"/>
              <a:t> by a different </a:t>
            </a:r>
            <a:r>
              <a:rPr lang="en-US" sz="1400" i="1" dirty="0" smtClean="0">
                <a:solidFill>
                  <a:srgbClr val="800000"/>
                </a:solidFill>
              </a:rPr>
              <a:t>“living creature”</a:t>
            </a:r>
            <a:r>
              <a:rPr lang="en-US" sz="1400" i="1" dirty="0" smtClean="0"/>
              <a:t>.</a:t>
            </a:r>
          </a:p>
          <a:p>
            <a:pPr>
              <a:lnSpc>
                <a:spcPct val="95000"/>
              </a:lnSpc>
              <a:spcBef>
                <a:spcPts val="0"/>
              </a:spcBef>
            </a:pPr>
            <a:r>
              <a:rPr lang="en-US" sz="1400" b="1" i="1" dirty="0" smtClean="0"/>
              <a:t>White Horse</a:t>
            </a:r>
          </a:p>
          <a:p>
            <a:pPr marL="569913" lvl="1" indent="-225425">
              <a:lnSpc>
                <a:spcPct val="95000"/>
              </a:lnSpc>
              <a:spcBef>
                <a:spcPts val="0"/>
              </a:spcBef>
            </a:pPr>
            <a:r>
              <a:rPr lang="en-US" sz="1200" dirty="0" smtClean="0"/>
              <a:t>Bow</a:t>
            </a:r>
          </a:p>
          <a:p>
            <a:pPr marL="569913" lvl="1" indent="-225425">
              <a:lnSpc>
                <a:spcPct val="95000"/>
              </a:lnSpc>
              <a:spcBef>
                <a:spcPts val="0"/>
              </a:spcBef>
            </a:pPr>
            <a:r>
              <a:rPr lang="en-US" sz="1200" dirty="0" smtClean="0"/>
              <a:t>Given a Crown (</a:t>
            </a:r>
            <a:r>
              <a:rPr lang="en-US" sz="1200" i="1" dirty="0" err="1" smtClean="0"/>
              <a:t>stephanos</a:t>
            </a:r>
            <a:r>
              <a:rPr lang="en-US" sz="1200" dirty="0" smtClean="0"/>
              <a:t>)</a:t>
            </a:r>
          </a:p>
          <a:p>
            <a:pPr marL="569913" lvl="1" indent="-225425">
              <a:lnSpc>
                <a:spcPct val="95000"/>
              </a:lnSpc>
              <a:spcBef>
                <a:spcPts val="0"/>
              </a:spcBef>
            </a:pPr>
            <a:r>
              <a:rPr lang="en-US" sz="1200" i="1" dirty="0" smtClean="0">
                <a:solidFill>
                  <a:srgbClr val="800000"/>
                </a:solidFill>
              </a:rPr>
              <a:t>“Went out conquering and to conquer”</a:t>
            </a:r>
          </a:p>
          <a:p>
            <a:pPr indent="-227013">
              <a:lnSpc>
                <a:spcPct val="95000"/>
              </a:lnSpc>
              <a:spcBef>
                <a:spcPts val="0"/>
              </a:spcBef>
            </a:pPr>
            <a:r>
              <a:rPr lang="en-US" sz="1400" b="1" i="1" dirty="0" smtClean="0"/>
              <a:t>Fiery, Red Horse</a:t>
            </a:r>
          </a:p>
          <a:p>
            <a:pPr marL="569913" lvl="1" indent="-225425">
              <a:lnSpc>
                <a:spcPct val="95000"/>
              </a:lnSpc>
              <a:spcBef>
                <a:spcPts val="0"/>
              </a:spcBef>
            </a:pPr>
            <a:r>
              <a:rPr lang="en-US" sz="1200" dirty="0" smtClean="0"/>
              <a:t>Granted to take peace from earth</a:t>
            </a:r>
          </a:p>
          <a:p>
            <a:pPr marL="569913" lvl="1" indent="-225425">
              <a:lnSpc>
                <a:spcPct val="95000"/>
              </a:lnSpc>
              <a:spcBef>
                <a:spcPts val="0"/>
              </a:spcBef>
            </a:pPr>
            <a:r>
              <a:rPr lang="en-US" sz="1200" dirty="0" smtClean="0"/>
              <a:t>People kill one another</a:t>
            </a:r>
          </a:p>
          <a:p>
            <a:pPr marL="569913" lvl="1" indent="-225425">
              <a:lnSpc>
                <a:spcPct val="95000"/>
              </a:lnSpc>
              <a:spcBef>
                <a:spcPts val="0"/>
              </a:spcBef>
            </a:pPr>
            <a:r>
              <a:rPr lang="en-US" sz="1200" dirty="0" smtClean="0"/>
              <a:t>Given a great sword</a:t>
            </a:r>
          </a:p>
          <a:p>
            <a:pPr indent="-225425">
              <a:lnSpc>
                <a:spcPct val="95000"/>
              </a:lnSpc>
              <a:spcBef>
                <a:spcPts val="0"/>
              </a:spcBef>
            </a:pPr>
            <a:r>
              <a:rPr lang="en-US" sz="1400" b="1" i="1" dirty="0" smtClean="0"/>
              <a:t>Black Horse</a:t>
            </a:r>
          </a:p>
          <a:p>
            <a:pPr marL="569913" lvl="1" indent="-225425">
              <a:lnSpc>
                <a:spcPct val="95000"/>
              </a:lnSpc>
              <a:spcBef>
                <a:spcPts val="0"/>
              </a:spcBef>
            </a:pPr>
            <a:r>
              <a:rPr lang="en-US" sz="1200" i="1" dirty="0" smtClean="0">
                <a:solidFill>
                  <a:srgbClr val="800000"/>
                </a:solidFill>
              </a:rPr>
              <a:t>“Pair of scales in his hand”</a:t>
            </a:r>
          </a:p>
          <a:p>
            <a:pPr marL="569913" lvl="1" indent="-225425">
              <a:lnSpc>
                <a:spcPct val="95000"/>
              </a:lnSpc>
              <a:spcBef>
                <a:spcPts val="0"/>
              </a:spcBef>
            </a:pPr>
            <a:r>
              <a:rPr lang="en-US" sz="1200" dirty="0" smtClean="0"/>
              <a:t>Common foods increase price</a:t>
            </a:r>
          </a:p>
          <a:p>
            <a:pPr marL="569913" lvl="1" indent="-225425">
              <a:lnSpc>
                <a:spcPct val="95000"/>
              </a:lnSpc>
              <a:spcBef>
                <a:spcPts val="0"/>
              </a:spcBef>
            </a:pPr>
            <a:r>
              <a:rPr lang="en-US" sz="1200" i="1" dirty="0" smtClean="0">
                <a:solidFill>
                  <a:srgbClr val="800000"/>
                </a:solidFill>
              </a:rPr>
              <a:t>“Do not harm the oil and the wine”</a:t>
            </a:r>
            <a:endParaRPr lang="en-US" sz="1200" i="1" dirty="0"/>
          </a:p>
          <a:p>
            <a:pPr indent="-225425">
              <a:lnSpc>
                <a:spcPct val="95000"/>
              </a:lnSpc>
              <a:spcBef>
                <a:spcPts val="0"/>
              </a:spcBef>
            </a:pPr>
            <a:r>
              <a:rPr lang="en-US" sz="1400" b="1" i="1" dirty="0" smtClean="0"/>
              <a:t>Pale Horse</a:t>
            </a:r>
          </a:p>
          <a:p>
            <a:pPr marL="569913" lvl="1" indent="-225425">
              <a:lnSpc>
                <a:spcPct val="95000"/>
              </a:lnSpc>
              <a:spcBef>
                <a:spcPts val="0"/>
              </a:spcBef>
            </a:pPr>
            <a:r>
              <a:rPr lang="en-US" sz="1200" i="1" dirty="0" smtClean="0">
                <a:solidFill>
                  <a:srgbClr val="800000"/>
                </a:solidFill>
              </a:rPr>
              <a:t>“Name of him who sat on it was Death”</a:t>
            </a:r>
          </a:p>
          <a:p>
            <a:pPr marL="569913" lvl="1" indent="-225425">
              <a:lnSpc>
                <a:spcPct val="95000"/>
              </a:lnSpc>
              <a:spcBef>
                <a:spcPts val="0"/>
              </a:spcBef>
            </a:pPr>
            <a:r>
              <a:rPr lang="en-US" sz="1200" i="1" dirty="0" smtClean="0">
                <a:solidFill>
                  <a:srgbClr val="800000"/>
                </a:solidFill>
              </a:rPr>
              <a:t>“Hades followed with him”</a:t>
            </a:r>
          </a:p>
          <a:p>
            <a:pPr marL="569913" lvl="1" indent="-225425">
              <a:lnSpc>
                <a:spcPct val="95000"/>
              </a:lnSpc>
              <a:spcBef>
                <a:spcPts val="0"/>
              </a:spcBef>
            </a:pPr>
            <a:r>
              <a:rPr lang="en-US" sz="1200" i="1" dirty="0" smtClean="0">
                <a:solidFill>
                  <a:srgbClr val="800000"/>
                </a:solidFill>
              </a:rPr>
              <a:t>“Power given to them over fourth of earth to kill”</a:t>
            </a:r>
          </a:p>
          <a:p>
            <a:pPr marL="569913" lvl="1" indent="-225425">
              <a:lnSpc>
                <a:spcPct val="95000"/>
              </a:lnSpc>
              <a:spcBef>
                <a:spcPts val="0"/>
              </a:spcBef>
            </a:pPr>
            <a:r>
              <a:rPr lang="en-US" sz="1200" dirty="0" smtClean="0"/>
              <a:t>With sword, hunger, death, and by beasts of earth.</a:t>
            </a:r>
          </a:p>
        </p:txBody>
      </p:sp>
      <p:sp>
        <p:nvSpPr>
          <p:cNvPr id="6" name="Content Placeholder 2"/>
          <p:cNvSpPr>
            <a:spLocks noGrp="1"/>
          </p:cNvSpPr>
          <p:nvPr>
            <p:ph sz="quarter" idx="10"/>
          </p:nvPr>
        </p:nvSpPr>
        <p:spPr>
          <a:xfrm>
            <a:off x="4249850" y="975917"/>
            <a:ext cx="4846649" cy="4144488"/>
          </a:xfrm>
        </p:spPr>
        <p:txBody>
          <a:bodyPr/>
          <a:lstStyle/>
          <a:p>
            <a:pPr>
              <a:spcBef>
                <a:spcPts val="200"/>
              </a:spcBef>
            </a:pPr>
            <a:r>
              <a:rPr lang="en-US" sz="1700" dirty="0" smtClean="0"/>
              <a:t>Like in </a:t>
            </a:r>
            <a:r>
              <a:rPr lang="en-US" sz="1700" b="1" dirty="0" smtClean="0">
                <a:solidFill>
                  <a:srgbClr val="800000"/>
                </a:solidFill>
              </a:rPr>
              <a:t>Zechariah</a:t>
            </a:r>
            <a:r>
              <a:rPr lang="en-US" sz="1700" dirty="0" smtClean="0"/>
              <a:t>, unleashed agents of vengeance sent to reckon and bring peace to God’s Spirit.</a:t>
            </a:r>
            <a:endParaRPr lang="en-US" sz="1700" dirty="0"/>
          </a:p>
          <a:p>
            <a:pPr>
              <a:spcBef>
                <a:spcPts val="200"/>
              </a:spcBef>
              <a:buFont typeface="+mj-lt"/>
              <a:buAutoNum type="arabicPeriod"/>
            </a:pPr>
            <a:r>
              <a:rPr lang="en-US" sz="1700" dirty="0" smtClean="0"/>
              <a:t>Represent military conquest – external conquerors and invaders (e.g., Parthia).</a:t>
            </a:r>
            <a:endParaRPr lang="en-US" sz="1700" dirty="0"/>
          </a:p>
          <a:p>
            <a:pPr marL="342900" indent="-342900">
              <a:spcBef>
                <a:spcPts val="200"/>
              </a:spcBef>
              <a:buFont typeface="+mj-lt"/>
              <a:buAutoNum type="arabicPeriod"/>
            </a:pPr>
            <a:endParaRPr lang="en-US" sz="1700" dirty="0" smtClean="0"/>
          </a:p>
          <a:p>
            <a:pPr>
              <a:spcBef>
                <a:spcPts val="200"/>
              </a:spcBef>
              <a:buFont typeface="+mj-lt"/>
              <a:buAutoNum type="arabicPeriod"/>
            </a:pPr>
            <a:r>
              <a:rPr lang="en-US" sz="1700" dirty="0" smtClean="0"/>
              <a:t>Represent internal strife, treachery, people turning on each other (</a:t>
            </a:r>
            <a:r>
              <a:rPr lang="en-US" sz="1700" i="1" dirty="0" smtClean="0">
                <a:solidFill>
                  <a:srgbClr val="800000"/>
                </a:solidFill>
              </a:rPr>
              <a:t>“spirit of ill will”</a:t>
            </a:r>
            <a:r>
              <a:rPr lang="en-US" sz="1700" dirty="0" smtClean="0"/>
              <a:t>, </a:t>
            </a:r>
            <a:r>
              <a:rPr lang="en-US" sz="1700" b="1" dirty="0" smtClean="0">
                <a:solidFill>
                  <a:srgbClr val="800000"/>
                </a:solidFill>
              </a:rPr>
              <a:t>Judges 9:7-24; Zechariah 10:10-14</a:t>
            </a:r>
            <a:r>
              <a:rPr lang="en-US" sz="1700" dirty="0" smtClean="0"/>
              <a:t>).</a:t>
            </a:r>
          </a:p>
          <a:p>
            <a:pPr>
              <a:spcBef>
                <a:spcPts val="200"/>
              </a:spcBef>
              <a:buFont typeface="+mj-lt"/>
              <a:buAutoNum type="arabicPeriod"/>
            </a:pPr>
            <a:r>
              <a:rPr lang="en-US" sz="1700" dirty="0" smtClean="0"/>
              <a:t>Represent economic disasters – eating food by measure (</a:t>
            </a:r>
            <a:r>
              <a:rPr lang="en-US" sz="1700" b="1" dirty="0" smtClean="0">
                <a:solidFill>
                  <a:srgbClr val="800000"/>
                </a:solidFill>
              </a:rPr>
              <a:t>Lev. 26:26; Lam. 5:10</a:t>
            </a:r>
            <a:r>
              <a:rPr lang="en-US" sz="1700" dirty="0" smtClean="0"/>
              <a:t>) – famines, or other food scarcity (e.g., siege, </a:t>
            </a:r>
            <a:r>
              <a:rPr lang="en-US" sz="1700" b="1" dirty="0" err="1" smtClean="0">
                <a:solidFill>
                  <a:srgbClr val="800000"/>
                </a:solidFill>
              </a:rPr>
              <a:t>Eze</a:t>
            </a:r>
            <a:r>
              <a:rPr lang="en-US" sz="1700" b="1" dirty="0" smtClean="0">
                <a:solidFill>
                  <a:srgbClr val="800000"/>
                </a:solidFill>
              </a:rPr>
              <a:t>. 4:9-17</a:t>
            </a:r>
            <a:r>
              <a:rPr lang="en-US" sz="1700" dirty="0" smtClean="0"/>
              <a:t>).</a:t>
            </a:r>
          </a:p>
          <a:p>
            <a:pPr>
              <a:spcBef>
                <a:spcPts val="200"/>
              </a:spcBef>
              <a:buFont typeface="+mj-lt"/>
              <a:buAutoNum type="arabicPeriod"/>
            </a:pPr>
            <a:r>
              <a:rPr lang="en-US" sz="1700" dirty="0" smtClean="0"/>
              <a:t>Represent massive (but not total) death caused by all the previous and additional natural disasters (</a:t>
            </a:r>
            <a:r>
              <a:rPr lang="en-US" sz="1700" b="1" dirty="0" smtClean="0">
                <a:solidFill>
                  <a:srgbClr val="800000"/>
                </a:solidFill>
              </a:rPr>
              <a:t>Ezekiel 5:5-17; 14:13-21</a:t>
            </a:r>
            <a:r>
              <a:rPr lang="en-US" sz="1700" dirty="0" smtClean="0">
                <a:solidFill>
                  <a:srgbClr val="800000"/>
                </a:solidFill>
              </a:rPr>
              <a:t>, </a:t>
            </a:r>
            <a:r>
              <a:rPr lang="en-US" sz="1700" i="1" dirty="0" smtClean="0">
                <a:solidFill>
                  <a:srgbClr val="800000"/>
                </a:solidFill>
              </a:rPr>
              <a:t>“My four severe judgments”</a:t>
            </a:r>
            <a:r>
              <a:rPr lang="en-US" sz="1700" dirty="0" smtClean="0"/>
              <a:t>).</a:t>
            </a:r>
          </a:p>
        </p:txBody>
      </p:sp>
    </p:spTree>
    <p:extLst>
      <p:ext uri="{BB962C8B-B14F-4D97-AF65-F5344CB8AC3E}">
        <p14:creationId xmlns:p14="http://schemas.microsoft.com/office/powerpoint/2010/main" val="14548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Alternative Idealist View</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2000" dirty="0" smtClean="0"/>
              <a:t>Chapter 5 represents the worthiness of Christ to execute the gospel (i.e., come to earth, become the Lamb).</a:t>
            </a:r>
          </a:p>
          <a:p>
            <a:pPr>
              <a:lnSpc>
                <a:spcPct val="95000"/>
              </a:lnSpc>
              <a:spcBef>
                <a:spcPts val="0"/>
              </a:spcBef>
            </a:pPr>
            <a:r>
              <a:rPr lang="en-US" sz="2000" dirty="0" smtClean="0"/>
              <a:t>Rider on </a:t>
            </a:r>
            <a:r>
              <a:rPr lang="en-US" sz="2000" b="1" i="1" dirty="0" smtClean="0"/>
              <a:t>white</a:t>
            </a:r>
            <a:r>
              <a:rPr lang="en-US" sz="2000" dirty="0" smtClean="0"/>
              <a:t> horse is Jesus, through Christianity converting lost souls, conquering in the Messianic kingdom (</a:t>
            </a:r>
            <a:r>
              <a:rPr lang="en-US" sz="2000" b="1" dirty="0" smtClean="0">
                <a:solidFill>
                  <a:srgbClr val="800000"/>
                </a:solidFill>
              </a:rPr>
              <a:t>Daniel 2:44; Ephesians 2:17</a:t>
            </a:r>
            <a:r>
              <a:rPr lang="en-US" sz="2000" dirty="0" smtClean="0"/>
              <a:t>).</a:t>
            </a:r>
          </a:p>
          <a:p>
            <a:pPr>
              <a:lnSpc>
                <a:spcPct val="95000"/>
              </a:lnSpc>
              <a:spcBef>
                <a:spcPts val="0"/>
              </a:spcBef>
            </a:pPr>
            <a:r>
              <a:rPr lang="en-US" sz="2000" dirty="0" smtClean="0"/>
              <a:t>God is referred to using a bow to conqueror (</a:t>
            </a:r>
            <a:r>
              <a:rPr lang="en-US" sz="2000" b="1" dirty="0" smtClean="0">
                <a:solidFill>
                  <a:srgbClr val="800000"/>
                </a:solidFill>
              </a:rPr>
              <a:t>Psalm 7:10-13; 45:3-6; Hab. 3:8-9</a:t>
            </a:r>
            <a:r>
              <a:rPr lang="en-US" sz="2000" dirty="0" smtClean="0"/>
              <a:t>).</a:t>
            </a:r>
          </a:p>
          <a:p>
            <a:pPr>
              <a:lnSpc>
                <a:spcPct val="95000"/>
              </a:lnSpc>
              <a:spcBef>
                <a:spcPts val="0"/>
              </a:spcBef>
            </a:pPr>
            <a:r>
              <a:rPr lang="en-US" sz="2000" b="1" i="1" dirty="0" smtClean="0"/>
              <a:t>Red</a:t>
            </a:r>
            <a:r>
              <a:rPr lang="en-US" sz="2000" dirty="0" smtClean="0"/>
              <a:t> horse represents persecution that follows conversion (</a:t>
            </a:r>
            <a:r>
              <a:rPr lang="en-US" sz="2000" b="1" dirty="0" smtClean="0">
                <a:solidFill>
                  <a:srgbClr val="800000"/>
                </a:solidFill>
              </a:rPr>
              <a:t>Matthew 10:16-42</a:t>
            </a:r>
            <a:r>
              <a:rPr lang="en-US" sz="2000" dirty="0" smtClean="0"/>
              <a:t>.  Compare parallel usage of sword, peace, and family.).</a:t>
            </a:r>
          </a:p>
          <a:p>
            <a:pPr>
              <a:lnSpc>
                <a:spcPct val="95000"/>
              </a:lnSpc>
              <a:spcBef>
                <a:spcPts val="0"/>
              </a:spcBef>
            </a:pPr>
            <a:r>
              <a:rPr lang="en-US" sz="2000" b="1" i="1" dirty="0" smtClean="0"/>
              <a:t>Black</a:t>
            </a:r>
            <a:r>
              <a:rPr lang="en-US" sz="2000" dirty="0" smtClean="0"/>
              <a:t> horse represents economic persecution.  Rich will oppress poor Christians by overcharging them.</a:t>
            </a:r>
          </a:p>
          <a:p>
            <a:pPr>
              <a:lnSpc>
                <a:spcPct val="95000"/>
              </a:lnSpc>
              <a:spcBef>
                <a:spcPts val="0"/>
              </a:spcBef>
            </a:pPr>
            <a:r>
              <a:rPr lang="en-US" sz="2000" b="1" i="1" dirty="0" smtClean="0"/>
              <a:t>Gray</a:t>
            </a:r>
            <a:r>
              <a:rPr lang="en-US" sz="2000" dirty="0" smtClean="0"/>
              <a:t> horse represents death that follows – both to Christians and persecutors.</a:t>
            </a:r>
            <a:endParaRPr lang="en-US" sz="2000" dirty="0"/>
          </a:p>
          <a:p>
            <a:pPr>
              <a:lnSpc>
                <a:spcPct val="95000"/>
              </a:lnSpc>
              <a:spcBef>
                <a:spcPts val="0"/>
              </a:spcBef>
            </a:pPr>
            <a:r>
              <a:rPr lang="en-US" sz="2000" dirty="0" smtClean="0"/>
              <a:t>Although there is much truth to this being a valid timeline or process …</a:t>
            </a:r>
          </a:p>
          <a:p>
            <a:pPr>
              <a:lnSpc>
                <a:spcPct val="95000"/>
              </a:lnSpc>
              <a:spcBef>
                <a:spcPts val="0"/>
              </a:spcBef>
            </a:pPr>
            <a:r>
              <a:rPr lang="en-US" sz="2000" dirty="0" smtClean="0"/>
              <a:t>Which view best fits OT usage of symbols?</a:t>
            </a:r>
          </a:p>
          <a:p>
            <a:pPr>
              <a:lnSpc>
                <a:spcPct val="95000"/>
              </a:lnSpc>
              <a:spcBef>
                <a:spcPts val="0"/>
              </a:spcBef>
            </a:pPr>
            <a:r>
              <a:rPr lang="en-US" sz="2000" dirty="0" smtClean="0"/>
              <a:t>Which view fits timeline of context?  (See chapter 5 and 7.)</a:t>
            </a:r>
          </a:p>
          <a:p>
            <a:pPr>
              <a:lnSpc>
                <a:spcPct val="95000"/>
              </a:lnSpc>
              <a:spcBef>
                <a:spcPts val="0"/>
              </a:spcBef>
            </a:pPr>
            <a:r>
              <a:rPr lang="en-US" sz="2000" dirty="0" smtClean="0"/>
              <a:t>Which view best addresses the tribulation of the saints?</a:t>
            </a:r>
          </a:p>
          <a:p>
            <a:pPr>
              <a:lnSpc>
                <a:spcPct val="95000"/>
              </a:lnSpc>
              <a:spcBef>
                <a:spcPts val="0"/>
              </a:spcBef>
            </a:pPr>
            <a:endParaRPr lang="en-US" sz="2000" dirty="0" smtClean="0"/>
          </a:p>
        </p:txBody>
      </p:sp>
    </p:spTree>
    <p:extLst>
      <p:ext uri="{BB962C8B-B14F-4D97-AF65-F5344CB8AC3E}">
        <p14:creationId xmlns:p14="http://schemas.microsoft.com/office/powerpoint/2010/main" val="16637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Jesus Be Rider on White Horse?</a:t>
            </a:r>
            <a:endParaRPr lang="en-US" dirty="0"/>
          </a:p>
        </p:txBody>
      </p:sp>
      <p:sp>
        <p:nvSpPr>
          <p:cNvPr id="3" name="Content Placeholder 2"/>
          <p:cNvSpPr>
            <a:spLocks noGrp="1"/>
          </p:cNvSpPr>
          <p:nvPr>
            <p:ph sz="quarter" idx="10"/>
          </p:nvPr>
        </p:nvSpPr>
        <p:spPr/>
        <p:txBody>
          <a:bodyPr/>
          <a:lstStyle/>
          <a:p>
            <a:pPr marL="457200" lvl="0" indent="-457200">
              <a:lnSpc>
                <a:spcPct val="95000"/>
              </a:lnSpc>
              <a:spcBef>
                <a:spcPts val="0"/>
              </a:spcBef>
              <a:buFont typeface="+mj-lt"/>
              <a:buAutoNum type="arabicPeriod" startAt="2"/>
            </a:pPr>
            <a:r>
              <a:rPr lang="en-US" sz="2000" dirty="0" smtClean="0"/>
              <a:t>Who </a:t>
            </a:r>
            <a:r>
              <a:rPr lang="en-US" sz="2000" dirty="0"/>
              <a:t>could be represented by the rider on the white horse?  How does this fit with the chronology established in chapters </a:t>
            </a:r>
            <a:r>
              <a:rPr lang="en-US" sz="2000" b="1" dirty="0">
                <a:solidFill>
                  <a:srgbClr val="800000"/>
                </a:solidFill>
              </a:rPr>
              <a:t>1</a:t>
            </a:r>
            <a:r>
              <a:rPr lang="en-US" sz="2000" dirty="0"/>
              <a:t>, </a:t>
            </a:r>
            <a:r>
              <a:rPr lang="en-US" sz="2000" b="1" dirty="0">
                <a:solidFill>
                  <a:srgbClr val="800000"/>
                </a:solidFill>
              </a:rPr>
              <a:t>4</a:t>
            </a:r>
            <a:r>
              <a:rPr lang="en-US" sz="2000" dirty="0"/>
              <a:t>, and </a:t>
            </a:r>
            <a:r>
              <a:rPr lang="en-US" sz="2000" b="1" dirty="0">
                <a:solidFill>
                  <a:srgbClr val="800000"/>
                </a:solidFill>
              </a:rPr>
              <a:t>5</a:t>
            </a:r>
            <a:r>
              <a:rPr lang="en-US" sz="2000" dirty="0"/>
              <a:t>?</a:t>
            </a:r>
            <a:endParaRPr lang="en-US" sz="2000" dirty="0" smtClean="0"/>
          </a:p>
          <a:p>
            <a:pPr marL="0" indent="0">
              <a:lnSpc>
                <a:spcPct val="95000"/>
              </a:lnSpc>
              <a:spcBef>
                <a:spcPts val="0"/>
              </a:spcBef>
              <a:buNone/>
            </a:pPr>
            <a:r>
              <a:rPr lang="en-US" sz="2000" i="1" dirty="0">
                <a:solidFill>
                  <a:srgbClr val="800000"/>
                </a:solidFill>
              </a:rPr>
              <a:t>Now I saw </a:t>
            </a:r>
            <a:r>
              <a:rPr lang="en-US" sz="2000" b="1" i="1" dirty="0">
                <a:solidFill>
                  <a:srgbClr val="800000"/>
                </a:solidFill>
              </a:rPr>
              <a:t>when </a:t>
            </a:r>
            <a:r>
              <a:rPr lang="en-US" sz="2000" b="1" i="1" u="sng" dirty="0">
                <a:solidFill>
                  <a:srgbClr val="800000"/>
                </a:solidFill>
              </a:rPr>
              <a:t>the Lamb opened</a:t>
            </a:r>
            <a:r>
              <a:rPr lang="en-US" sz="2000" b="1" i="1" dirty="0">
                <a:solidFill>
                  <a:srgbClr val="800000"/>
                </a:solidFill>
              </a:rPr>
              <a:t> one of the seals</a:t>
            </a:r>
            <a:r>
              <a:rPr lang="en-US" sz="2000" i="1" dirty="0">
                <a:solidFill>
                  <a:srgbClr val="800000"/>
                </a:solidFill>
              </a:rPr>
              <a:t>; and I heard one of the four living creatures saying with a voice like thunder, </a:t>
            </a:r>
            <a:r>
              <a:rPr lang="en-US" sz="2000" i="1" dirty="0" smtClean="0">
                <a:solidFill>
                  <a:srgbClr val="800000"/>
                </a:solidFill>
              </a:rPr>
              <a:t>“Come </a:t>
            </a:r>
            <a:r>
              <a:rPr lang="en-US" sz="2000" i="1" dirty="0">
                <a:solidFill>
                  <a:srgbClr val="800000"/>
                </a:solidFill>
              </a:rPr>
              <a:t>and see</a:t>
            </a:r>
            <a:r>
              <a:rPr lang="en-US" sz="2000" i="1" dirty="0" smtClean="0">
                <a:solidFill>
                  <a:srgbClr val="800000"/>
                </a:solidFill>
              </a:rPr>
              <a:t>.”  And </a:t>
            </a:r>
            <a:r>
              <a:rPr lang="en-US" sz="2000" i="1" dirty="0">
                <a:solidFill>
                  <a:srgbClr val="800000"/>
                </a:solidFill>
              </a:rPr>
              <a:t>I looked, and behold, </a:t>
            </a:r>
            <a:r>
              <a:rPr lang="en-US" sz="2000" b="1" i="1" dirty="0">
                <a:solidFill>
                  <a:srgbClr val="800000"/>
                </a:solidFill>
              </a:rPr>
              <a:t>a white </a:t>
            </a:r>
            <a:r>
              <a:rPr lang="en-US" sz="2000" b="1" i="1" u="sng" dirty="0">
                <a:solidFill>
                  <a:srgbClr val="800000"/>
                </a:solidFill>
              </a:rPr>
              <a:t>horse</a:t>
            </a:r>
            <a:r>
              <a:rPr lang="en-US" sz="2000" i="1" dirty="0">
                <a:solidFill>
                  <a:srgbClr val="800000"/>
                </a:solidFill>
              </a:rPr>
              <a:t>. He who sat on it </a:t>
            </a:r>
            <a:r>
              <a:rPr lang="en-US" sz="2000" b="1" i="1" dirty="0">
                <a:solidFill>
                  <a:srgbClr val="800000"/>
                </a:solidFill>
              </a:rPr>
              <a:t>had a bow</a:t>
            </a:r>
            <a:r>
              <a:rPr lang="en-US" sz="2000" i="1" dirty="0">
                <a:solidFill>
                  <a:srgbClr val="800000"/>
                </a:solidFill>
              </a:rPr>
              <a:t>; and </a:t>
            </a:r>
            <a:r>
              <a:rPr lang="en-US" sz="2000" b="1" i="1" dirty="0">
                <a:solidFill>
                  <a:srgbClr val="800000"/>
                </a:solidFill>
              </a:rPr>
              <a:t>a crown was </a:t>
            </a:r>
            <a:r>
              <a:rPr lang="en-US" sz="2000" b="1" i="1" u="sng" dirty="0">
                <a:solidFill>
                  <a:srgbClr val="800000"/>
                </a:solidFill>
              </a:rPr>
              <a:t>given</a:t>
            </a:r>
            <a:r>
              <a:rPr lang="en-US" sz="2000" b="1" i="1" dirty="0">
                <a:solidFill>
                  <a:srgbClr val="800000"/>
                </a:solidFill>
              </a:rPr>
              <a:t> to him</a:t>
            </a:r>
            <a:r>
              <a:rPr lang="en-US" sz="2000" i="1" dirty="0">
                <a:solidFill>
                  <a:srgbClr val="800000"/>
                </a:solidFill>
              </a:rPr>
              <a:t>, and he </a:t>
            </a:r>
            <a:r>
              <a:rPr lang="en-US" sz="2000" b="1" i="1" dirty="0">
                <a:solidFill>
                  <a:srgbClr val="800000"/>
                </a:solidFill>
              </a:rPr>
              <a:t>went out conquering and to conquer</a:t>
            </a:r>
            <a:r>
              <a:rPr lang="en-US" sz="2000" i="1" dirty="0">
                <a:solidFill>
                  <a:srgbClr val="800000"/>
                </a:solidFill>
              </a:rPr>
              <a:t>. </a:t>
            </a:r>
            <a:r>
              <a:rPr lang="en-US" sz="2000" dirty="0" smtClean="0"/>
              <a:t>(</a:t>
            </a:r>
            <a:r>
              <a:rPr lang="en-US" sz="2000" b="1" dirty="0" smtClean="0">
                <a:solidFill>
                  <a:srgbClr val="800000"/>
                </a:solidFill>
              </a:rPr>
              <a:t>Rev. 6:1-2</a:t>
            </a:r>
            <a:r>
              <a:rPr lang="en-US" sz="2000" dirty="0" smtClean="0"/>
              <a:t>)</a:t>
            </a:r>
          </a:p>
          <a:p>
            <a:pPr>
              <a:lnSpc>
                <a:spcPct val="95000"/>
              </a:lnSpc>
              <a:spcBef>
                <a:spcPts val="0"/>
              </a:spcBef>
            </a:pPr>
            <a:r>
              <a:rPr lang="en-US" sz="2000" dirty="0" smtClean="0"/>
              <a:t>Especially odd that Jesus is unleashed by </a:t>
            </a:r>
            <a:r>
              <a:rPr lang="en-US" sz="2000" b="1" i="1" dirty="0" smtClean="0"/>
              <a:t>Himself</a:t>
            </a:r>
            <a:r>
              <a:rPr lang="en-US" sz="2000" dirty="0" smtClean="0"/>
              <a:t> – even as a symbol.</a:t>
            </a:r>
          </a:p>
          <a:p>
            <a:pPr>
              <a:lnSpc>
                <a:spcPct val="95000"/>
              </a:lnSpc>
              <a:spcBef>
                <a:spcPts val="0"/>
              </a:spcBef>
            </a:pPr>
            <a:r>
              <a:rPr lang="en-US" sz="2000" dirty="0" smtClean="0"/>
              <a:t>Jesus appears on white horse later, but so do His saints (</a:t>
            </a:r>
            <a:r>
              <a:rPr lang="en-US" sz="2000" b="1" dirty="0" smtClean="0">
                <a:solidFill>
                  <a:srgbClr val="800000"/>
                </a:solidFill>
              </a:rPr>
              <a:t>19:11-14</a:t>
            </a:r>
            <a:r>
              <a:rPr lang="en-US" sz="2000" dirty="0" smtClean="0"/>
              <a:t>).</a:t>
            </a:r>
          </a:p>
          <a:p>
            <a:pPr>
              <a:lnSpc>
                <a:spcPct val="95000"/>
              </a:lnSpc>
              <a:spcBef>
                <a:spcPts val="0"/>
              </a:spcBef>
            </a:pPr>
            <a:r>
              <a:rPr lang="en-US" sz="2000" dirty="0" smtClean="0"/>
              <a:t>This rider is </a:t>
            </a:r>
            <a:r>
              <a:rPr lang="en-US" sz="2000" b="1" i="1" dirty="0" smtClean="0"/>
              <a:t>given</a:t>
            </a:r>
            <a:r>
              <a:rPr lang="en-US" sz="2000" dirty="0" smtClean="0"/>
              <a:t> a </a:t>
            </a:r>
            <a:r>
              <a:rPr lang="en-US" sz="2000" i="1" dirty="0" err="1" smtClean="0"/>
              <a:t>stephanos</a:t>
            </a:r>
            <a:r>
              <a:rPr lang="en-US" sz="2000" dirty="0" smtClean="0"/>
              <a:t>.  Later, Jesus has many </a:t>
            </a:r>
            <a:r>
              <a:rPr lang="en-US" sz="2000" i="1" dirty="0" smtClean="0"/>
              <a:t>diadems</a:t>
            </a:r>
            <a:r>
              <a:rPr lang="en-US" sz="2000" dirty="0" smtClean="0"/>
              <a:t> (</a:t>
            </a:r>
            <a:r>
              <a:rPr lang="en-US" sz="2000" b="1" dirty="0" smtClean="0">
                <a:solidFill>
                  <a:srgbClr val="800000"/>
                </a:solidFill>
              </a:rPr>
              <a:t>19:12</a:t>
            </a:r>
            <a:r>
              <a:rPr lang="en-US" sz="2000" dirty="0" smtClean="0"/>
              <a:t>).</a:t>
            </a:r>
          </a:p>
          <a:p>
            <a:pPr>
              <a:lnSpc>
                <a:spcPct val="95000"/>
              </a:lnSpc>
              <a:spcBef>
                <a:spcPts val="0"/>
              </a:spcBef>
            </a:pPr>
            <a:r>
              <a:rPr lang="en-US" sz="2000" dirty="0" smtClean="0"/>
              <a:t>This rider has a bow.  Later Jesus has a sword (</a:t>
            </a:r>
            <a:r>
              <a:rPr lang="en-US" sz="2000" b="1" dirty="0" smtClean="0">
                <a:solidFill>
                  <a:srgbClr val="800000"/>
                </a:solidFill>
              </a:rPr>
              <a:t>19:15</a:t>
            </a:r>
            <a:r>
              <a:rPr lang="en-US" sz="2000" dirty="0" smtClean="0"/>
              <a:t>).</a:t>
            </a:r>
          </a:p>
          <a:p>
            <a:pPr>
              <a:lnSpc>
                <a:spcPct val="95000"/>
              </a:lnSpc>
              <a:spcBef>
                <a:spcPts val="0"/>
              </a:spcBef>
            </a:pPr>
            <a:r>
              <a:rPr lang="en-US" sz="2000" dirty="0" smtClean="0"/>
              <a:t>This rider conquers and seeks to conquer.  Jesus </a:t>
            </a:r>
            <a:r>
              <a:rPr lang="en-US" sz="2000" i="1" dirty="0" smtClean="0">
                <a:solidFill>
                  <a:srgbClr val="800000"/>
                </a:solidFill>
              </a:rPr>
              <a:t>“strikes the nations, rules them with a rod of iron, treads winepress of fierceness of and wrath of Almighty God”</a:t>
            </a:r>
            <a:r>
              <a:rPr lang="en-US" sz="2000" dirty="0" smtClean="0"/>
              <a:t> (</a:t>
            </a:r>
            <a:r>
              <a:rPr lang="en-US" sz="2000" b="1" dirty="0" smtClean="0">
                <a:solidFill>
                  <a:srgbClr val="800000"/>
                </a:solidFill>
              </a:rPr>
              <a:t>19:15</a:t>
            </a:r>
            <a:r>
              <a:rPr lang="en-US" sz="2000" dirty="0" smtClean="0"/>
              <a:t>).</a:t>
            </a:r>
          </a:p>
          <a:p>
            <a:pPr>
              <a:lnSpc>
                <a:spcPct val="95000"/>
              </a:lnSpc>
              <a:spcBef>
                <a:spcPts val="0"/>
              </a:spcBef>
            </a:pPr>
            <a:r>
              <a:rPr lang="en-US" sz="2000" b="1" dirty="0" smtClean="0"/>
              <a:t>Anachronism:</a:t>
            </a:r>
            <a:r>
              <a:rPr lang="en-US" sz="2000" dirty="0" smtClean="0"/>
              <a:t> Time of gospel’s revealing already passed, persecution already begun.</a:t>
            </a:r>
          </a:p>
        </p:txBody>
      </p:sp>
    </p:spTree>
    <p:extLst>
      <p:ext uri="{BB962C8B-B14F-4D97-AF65-F5344CB8AC3E}">
        <p14:creationId xmlns:p14="http://schemas.microsoft.com/office/powerpoint/2010/main" val="2802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Scales</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When He opened the third seal, I heard the third living creature say, </a:t>
            </a:r>
            <a:r>
              <a:rPr lang="en-US" sz="2000" i="1" dirty="0" smtClean="0">
                <a:solidFill>
                  <a:srgbClr val="800000"/>
                </a:solidFill>
              </a:rPr>
              <a:t>“Come </a:t>
            </a:r>
            <a:r>
              <a:rPr lang="en-US" sz="2000" i="1" dirty="0">
                <a:solidFill>
                  <a:srgbClr val="800000"/>
                </a:solidFill>
              </a:rPr>
              <a:t>and </a:t>
            </a:r>
            <a:r>
              <a:rPr lang="en-US" sz="2000" i="1" dirty="0" smtClean="0">
                <a:solidFill>
                  <a:srgbClr val="800000"/>
                </a:solidFill>
              </a:rPr>
              <a:t>see.”  So </a:t>
            </a:r>
            <a:r>
              <a:rPr lang="en-US" sz="2000" i="1" dirty="0">
                <a:solidFill>
                  <a:srgbClr val="800000"/>
                </a:solidFill>
              </a:rPr>
              <a:t>I looked, and behold, </a:t>
            </a:r>
            <a:r>
              <a:rPr lang="en-US" sz="2000" b="1" i="1" dirty="0">
                <a:solidFill>
                  <a:srgbClr val="800000"/>
                </a:solidFill>
              </a:rPr>
              <a:t>a black horse</a:t>
            </a:r>
            <a:r>
              <a:rPr lang="en-US" sz="2000" i="1" dirty="0">
                <a:solidFill>
                  <a:srgbClr val="800000"/>
                </a:solidFill>
              </a:rPr>
              <a:t>, and he who sat on it had </a:t>
            </a:r>
            <a:r>
              <a:rPr lang="en-US" sz="2000" b="1" i="1" dirty="0">
                <a:solidFill>
                  <a:srgbClr val="800000"/>
                </a:solidFill>
              </a:rPr>
              <a:t>a pair of </a:t>
            </a:r>
            <a:r>
              <a:rPr lang="en-US" sz="2000" b="1" i="1" u="sng" dirty="0">
                <a:solidFill>
                  <a:srgbClr val="800000"/>
                </a:solidFill>
              </a:rPr>
              <a:t>scales</a:t>
            </a:r>
            <a:r>
              <a:rPr lang="en-US" sz="2000" b="1" i="1" dirty="0">
                <a:solidFill>
                  <a:srgbClr val="800000"/>
                </a:solidFill>
              </a:rPr>
              <a:t> in his hand</a:t>
            </a:r>
            <a:r>
              <a:rPr lang="en-US" sz="2000" i="1" dirty="0" smtClean="0">
                <a:solidFill>
                  <a:srgbClr val="800000"/>
                </a:solidFill>
              </a:rPr>
              <a:t>.  And </a:t>
            </a:r>
            <a:r>
              <a:rPr lang="en-US" sz="2000" i="1" dirty="0">
                <a:solidFill>
                  <a:srgbClr val="800000"/>
                </a:solidFill>
              </a:rPr>
              <a:t>I heard a voice in the midst of the four living creatures saying, </a:t>
            </a:r>
            <a:r>
              <a:rPr lang="en-US" sz="2000" i="1" dirty="0" smtClean="0">
                <a:solidFill>
                  <a:srgbClr val="800000"/>
                </a:solidFill>
              </a:rPr>
              <a:t>“</a:t>
            </a:r>
            <a:r>
              <a:rPr lang="en-US" sz="2000" b="1" i="1" dirty="0" smtClean="0">
                <a:solidFill>
                  <a:srgbClr val="800000"/>
                </a:solidFill>
              </a:rPr>
              <a:t>A </a:t>
            </a:r>
            <a:r>
              <a:rPr lang="en-US" sz="2000" b="1" i="1" dirty="0">
                <a:solidFill>
                  <a:srgbClr val="800000"/>
                </a:solidFill>
              </a:rPr>
              <a:t>quart of wheat for a denarius</a:t>
            </a:r>
            <a:r>
              <a:rPr lang="en-US" sz="2000" i="1" dirty="0">
                <a:solidFill>
                  <a:srgbClr val="800000"/>
                </a:solidFill>
              </a:rPr>
              <a:t>, and </a:t>
            </a:r>
            <a:r>
              <a:rPr lang="en-US" sz="2000" b="1" i="1" dirty="0">
                <a:solidFill>
                  <a:srgbClr val="800000"/>
                </a:solidFill>
              </a:rPr>
              <a:t>three quarts of barley for a denarius</a:t>
            </a:r>
            <a:r>
              <a:rPr lang="en-US" sz="2000" i="1" dirty="0">
                <a:solidFill>
                  <a:srgbClr val="800000"/>
                </a:solidFill>
              </a:rPr>
              <a:t>; and </a:t>
            </a:r>
            <a:r>
              <a:rPr lang="en-US" sz="2000" b="1" i="1" u="sng" dirty="0">
                <a:solidFill>
                  <a:srgbClr val="800000"/>
                </a:solidFill>
              </a:rPr>
              <a:t>do not harm the oil and the wine</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6:5-6</a:t>
            </a:r>
            <a:r>
              <a:rPr lang="en-US" sz="2000" dirty="0" smtClean="0"/>
              <a:t>)</a:t>
            </a:r>
            <a:endParaRPr lang="en-US" sz="2000" dirty="0"/>
          </a:p>
          <a:p>
            <a:pPr marL="346075" lvl="0" indent="-346075">
              <a:lnSpc>
                <a:spcPct val="97000"/>
              </a:lnSpc>
              <a:spcBef>
                <a:spcPts val="0"/>
              </a:spcBef>
              <a:buFont typeface="+mj-lt"/>
              <a:buAutoNum type="arabicPeriod" startAt="3"/>
            </a:pPr>
            <a:r>
              <a:rPr lang="en-US" sz="2000" dirty="0" smtClean="0"/>
              <a:t>Who </a:t>
            </a:r>
            <a:r>
              <a:rPr lang="en-US" sz="2000" dirty="0"/>
              <a:t>would be most injured by the economic disruption caused by the 3</a:t>
            </a:r>
            <a:r>
              <a:rPr lang="en-US" sz="2000" baseline="30000" dirty="0"/>
              <a:t>rd</a:t>
            </a:r>
            <a:r>
              <a:rPr lang="en-US" sz="2000" dirty="0"/>
              <a:t> seal</a:t>
            </a:r>
            <a:r>
              <a:rPr lang="en-US" sz="2000" dirty="0" smtClean="0"/>
              <a:t>?</a:t>
            </a:r>
          </a:p>
          <a:p>
            <a:pPr>
              <a:lnSpc>
                <a:spcPct val="97000"/>
              </a:lnSpc>
              <a:spcBef>
                <a:spcPts val="0"/>
              </a:spcBef>
            </a:pPr>
            <a:r>
              <a:rPr lang="en-US" sz="2000" i="1" dirty="0" smtClean="0">
                <a:solidFill>
                  <a:srgbClr val="800000"/>
                </a:solidFill>
              </a:rPr>
              <a:t>“Wheat”</a:t>
            </a:r>
            <a:r>
              <a:rPr lang="en-US" sz="2000" dirty="0" smtClean="0"/>
              <a:t> and </a:t>
            </a:r>
            <a:r>
              <a:rPr lang="en-US" sz="2000" i="1" dirty="0" smtClean="0">
                <a:solidFill>
                  <a:srgbClr val="800000"/>
                </a:solidFill>
              </a:rPr>
              <a:t>“barley”</a:t>
            </a:r>
            <a:r>
              <a:rPr lang="en-US" sz="2000" dirty="0" smtClean="0"/>
              <a:t> would be staples of common people.</a:t>
            </a:r>
          </a:p>
          <a:p>
            <a:pPr>
              <a:lnSpc>
                <a:spcPct val="97000"/>
              </a:lnSpc>
              <a:spcBef>
                <a:spcPts val="0"/>
              </a:spcBef>
            </a:pPr>
            <a:r>
              <a:rPr lang="en-US" sz="2000" i="1" dirty="0" smtClean="0">
                <a:solidFill>
                  <a:srgbClr val="800000"/>
                </a:solidFill>
              </a:rPr>
              <a:t>“Oil and the wine”</a:t>
            </a:r>
            <a:r>
              <a:rPr lang="en-US" sz="2000" dirty="0" smtClean="0"/>
              <a:t> would have only been afforded by wealthy.</a:t>
            </a:r>
          </a:p>
          <a:p>
            <a:pPr>
              <a:lnSpc>
                <a:spcPct val="97000"/>
              </a:lnSpc>
              <a:spcBef>
                <a:spcPts val="0"/>
              </a:spcBef>
            </a:pPr>
            <a:r>
              <a:rPr lang="en-US" sz="2000" dirty="0" smtClean="0"/>
              <a:t>Common, middle-class, laboring people most affected by this </a:t>
            </a:r>
            <a:r>
              <a:rPr lang="en-US" sz="2000" i="1" dirty="0" smtClean="0">
                <a:solidFill>
                  <a:srgbClr val="800000"/>
                </a:solidFill>
              </a:rPr>
              <a:t>“harming”</a:t>
            </a:r>
            <a:r>
              <a:rPr lang="en-US" sz="2000" dirty="0" smtClean="0"/>
              <a:t>.</a:t>
            </a:r>
          </a:p>
          <a:p>
            <a:pPr>
              <a:lnSpc>
                <a:spcPct val="97000"/>
              </a:lnSpc>
              <a:spcBef>
                <a:spcPts val="0"/>
              </a:spcBef>
            </a:pPr>
            <a:r>
              <a:rPr lang="en-US" sz="2000" dirty="0" smtClean="0"/>
              <a:t>Effectively deepened &amp; widened class divide.  Hurting common man the most.</a:t>
            </a:r>
          </a:p>
          <a:p>
            <a:pPr>
              <a:lnSpc>
                <a:spcPct val="97000"/>
              </a:lnSpc>
              <a:spcBef>
                <a:spcPts val="0"/>
              </a:spcBef>
            </a:pPr>
            <a:r>
              <a:rPr lang="en-US" sz="2000" dirty="0" smtClean="0"/>
              <a:t>Possibly destabilizing country.  Certainly weakening its core, laboring population.</a:t>
            </a:r>
            <a:endParaRPr lang="en-US" sz="2000" dirty="0"/>
          </a:p>
        </p:txBody>
      </p:sp>
    </p:spTree>
    <p:extLst>
      <p:ext uri="{BB962C8B-B14F-4D97-AF65-F5344CB8AC3E}">
        <p14:creationId xmlns:p14="http://schemas.microsoft.com/office/powerpoint/2010/main" val="36122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8939</TotalTime>
  <Words>3495</Words>
  <Application>Microsoft Office PowerPoint</Application>
  <PresentationFormat>On-screen Show (16:9)</PresentationFormat>
  <Paragraphs>194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the_lion_of_the_tribe_of_judah-still-16x9</vt:lpstr>
      <vt:lpstr>Revelation Defending God and Encouraging His Saints</vt:lpstr>
      <vt:lpstr>PowerPoint Presentation</vt:lpstr>
      <vt:lpstr>Who Are the Four Horsemen?</vt:lpstr>
      <vt:lpstr>The Four Horsemen of Zechariah</vt:lpstr>
      <vt:lpstr>Comparing Revelation to Zechariah</vt:lpstr>
      <vt:lpstr>The Four Horsemen of Revelation</vt:lpstr>
      <vt:lpstr>Alternative Idealist View</vt:lpstr>
      <vt:lpstr>Could Jesus Be Rider on White Horse?</vt:lpstr>
      <vt:lpstr>Unbalanced Scales</vt:lpstr>
      <vt:lpstr>PowerPoint Presentation</vt:lpstr>
      <vt:lpstr>“Souls Under the Altar”</vt:lpstr>
      <vt:lpstr>“How Long until You Avenge?”</vt:lpstr>
      <vt:lpstr>PowerPoint Presentation</vt:lpstr>
      <vt:lpstr>The End of the World?</vt:lpstr>
      <vt:lpstr>Lights Failing, Earth Shaking</vt:lpstr>
      <vt:lpstr>The End of the World – for Some Nation</vt:lpstr>
      <vt:lpstr>The End of the World – for Some Nation</vt:lpstr>
      <vt:lpstr>The End of the World – for Some Nation</vt:lpstr>
      <vt:lpstr>The End of the World – for Some Nation</vt:lpstr>
      <vt:lpstr>The End of the World – for Some Nation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1454</cp:revision>
  <cp:lastPrinted>2017-04-12T23:14:16Z</cp:lastPrinted>
  <dcterms:created xsi:type="dcterms:W3CDTF">2017-04-01T00:42:32Z</dcterms:created>
  <dcterms:modified xsi:type="dcterms:W3CDTF">2017-04-26T05:39:15Z</dcterms:modified>
</cp:coreProperties>
</file>