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2"/>
  </p:handoutMasterIdLst>
  <p:sldIdLst>
    <p:sldId id="345" r:id="rId2"/>
    <p:sldId id="346" r:id="rId3"/>
    <p:sldId id="347" r:id="rId4"/>
    <p:sldId id="348" r:id="rId5"/>
    <p:sldId id="300" r:id="rId6"/>
    <p:sldId id="343" r:id="rId7"/>
    <p:sldId id="311" r:id="rId8"/>
    <p:sldId id="312" r:id="rId9"/>
    <p:sldId id="333" r:id="rId10"/>
    <p:sldId id="339" r:id="rId11"/>
    <p:sldId id="344" r:id="rId12"/>
    <p:sldId id="318" r:id="rId13"/>
    <p:sldId id="313" r:id="rId14"/>
    <p:sldId id="342" r:id="rId15"/>
    <p:sldId id="349" r:id="rId16"/>
    <p:sldId id="350" r:id="rId17"/>
    <p:sldId id="338" r:id="rId18"/>
    <p:sldId id="340" r:id="rId19"/>
    <p:sldId id="341" r:id="rId20"/>
    <p:sldId id="315" r:id="rId21"/>
  </p:sldIdLst>
  <p:sldSz cx="9144000" cy="5143500" type="screen16x9"/>
  <p:notesSz cx="7102475" cy="93694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C5C1FF"/>
    <a:srgbClr val="FFC1CD"/>
    <a:srgbClr val="FF9999"/>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87" autoAdjust="0"/>
    <p:restoredTop sz="94660"/>
  </p:normalViewPr>
  <p:slideViewPr>
    <p:cSldViewPr snapToGrid="0" snapToObjects="1">
      <p:cViewPr varScale="1">
        <p:scale>
          <a:sx n="146" d="100"/>
          <a:sy n="146" d="100"/>
        </p:scale>
        <p:origin x="-126" y="-9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8471"/>
          </a:xfrm>
          <a:prstGeom prst="rect">
            <a:avLst/>
          </a:prstGeom>
        </p:spPr>
        <p:txBody>
          <a:bodyPr vert="horz" lIns="94119" tIns="47060" rIns="94119" bIns="47060"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68471"/>
          </a:xfrm>
          <a:prstGeom prst="rect">
            <a:avLst/>
          </a:prstGeom>
        </p:spPr>
        <p:txBody>
          <a:bodyPr vert="horz" lIns="94119" tIns="47060" rIns="94119" bIns="47060" rtlCol="0"/>
          <a:lstStyle>
            <a:lvl1pPr algn="r">
              <a:defRPr sz="1200"/>
            </a:lvl1pPr>
          </a:lstStyle>
          <a:p>
            <a:fld id="{6BA463D2-8CFA-42C7-9E7A-A254791D8B3F}" type="datetimeFigureOut">
              <a:rPr lang="en-US" smtClean="0"/>
              <a:t>4/29/2017</a:t>
            </a:fld>
            <a:endParaRPr lang="en-US"/>
          </a:p>
        </p:txBody>
      </p:sp>
      <p:sp>
        <p:nvSpPr>
          <p:cNvPr id="4" name="Footer Placeholder 3"/>
          <p:cNvSpPr>
            <a:spLocks noGrp="1"/>
          </p:cNvSpPr>
          <p:nvPr>
            <p:ph type="ftr" sz="quarter" idx="2"/>
          </p:nvPr>
        </p:nvSpPr>
        <p:spPr>
          <a:xfrm>
            <a:off x="0" y="8899328"/>
            <a:ext cx="3077739" cy="468471"/>
          </a:xfrm>
          <a:prstGeom prst="rect">
            <a:avLst/>
          </a:prstGeom>
        </p:spPr>
        <p:txBody>
          <a:bodyPr vert="horz" lIns="94119" tIns="47060" rIns="94119" bIns="47060"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899328"/>
            <a:ext cx="3077739" cy="468471"/>
          </a:xfrm>
          <a:prstGeom prst="rect">
            <a:avLst/>
          </a:prstGeom>
        </p:spPr>
        <p:txBody>
          <a:bodyPr vert="horz" lIns="94119" tIns="47060" rIns="94119" bIns="47060" rtlCol="0" anchor="b"/>
          <a:lstStyle>
            <a:lvl1pPr algn="r">
              <a:defRPr sz="1200"/>
            </a:lvl1pPr>
          </a:lstStyle>
          <a:p>
            <a:fld id="{5C2E47C3-C2AB-4CB0-BBCD-723064B2B264}" type="slidenum">
              <a:rPr lang="en-US" smtClean="0"/>
              <a:t>‹#›</a:t>
            </a:fld>
            <a:endParaRPr lang="en-US"/>
          </a:p>
        </p:txBody>
      </p:sp>
    </p:spTree>
    <p:extLst>
      <p:ext uri="{BB962C8B-B14F-4D97-AF65-F5344CB8AC3E}">
        <p14:creationId xmlns:p14="http://schemas.microsoft.com/office/powerpoint/2010/main" val="9279192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4746627" y="4253454"/>
            <a:ext cx="3460750" cy="280152"/>
          </a:xfrm>
        </p:spPr>
        <p:txBody>
          <a:bodyPr>
            <a:normAutofit/>
          </a:bodyPr>
          <a:lstStyle>
            <a:lvl1pPr>
              <a:defRPr sz="1600"/>
            </a:lvl1pPr>
          </a:lstStyle>
          <a:p>
            <a:pPr lvl="0"/>
            <a:r>
              <a:rPr lang="en-US" dirty="0" smtClean="0"/>
              <a:t>Add Your Subtitle</a:t>
            </a:r>
            <a:endParaRPr lang="en-US" dirty="0"/>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746626" y="503345"/>
            <a:ext cx="4213306" cy="3568593"/>
          </a:xfrm>
        </p:spPr>
        <p:txBody>
          <a:bodyPr/>
          <a:lstStyle>
            <a:lvl1pPr>
              <a:defRPr sz="4800"/>
            </a:lvl1pPr>
          </a:lstStyle>
          <a:p>
            <a:r>
              <a:rPr lang="en-US" dirty="0" smtClean="0"/>
              <a:t>Add Your Title</a:t>
            </a:r>
            <a:endParaRPr lang="en-US" dirty="0"/>
          </a:p>
        </p:txBody>
      </p:sp>
      <p:sp>
        <p:nvSpPr>
          <p:cNvPr id="7" name="Text Placeholder 3"/>
          <p:cNvSpPr>
            <a:spLocks noGrp="1"/>
          </p:cNvSpPr>
          <p:nvPr>
            <p:ph type="body" sz="quarter" idx="11" hasCustomPrompt="1"/>
          </p:nvPr>
        </p:nvSpPr>
        <p:spPr>
          <a:xfrm>
            <a:off x="4746627" y="4253453"/>
            <a:ext cx="4213306" cy="407611"/>
          </a:xfrm>
        </p:spPr>
        <p:txBody>
          <a:bodyPr>
            <a:noAutofit/>
          </a:bodyPr>
          <a:lstStyle>
            <a:lvl1pPr marL="0" indent="0" algn="ctr">
              <a:buNone/>
              <a:defRPr sz="2400" b="1">
                <a:latin typeface="Arial" panose="020B0604020202020204" pitchFamily="34" charset="0"/>
                <a:cs typeface="Arial" panose="020B0604020202020204" pitchFamily="34" charset="0"/>
              </a:defRPr>
            </a:lvl1pPr>
          </a:lstStyle>
          <a:p>
            <a:pPr lvl="0"/>
            <a:r>
              <a:rPr lang="en-US" dirty="0" smtClean="0"/>
              <a:t>Add Your Subtitle</a:t>
            </a:r>
            <a:endParaRPr lang="en-US" dirty="0"/>
          </a:p>
        </p:txBody>
      </p:sp>
    </p:spTree>
    <p:extLst>
      <p:ext uri="{BB962C8B-B14F-4D97-AF65-F5344CB8AC3E}">
        <p14:creationId xmlns:p14="http://schemas.microsoft.com/office/powerpoint/2010/main" val="336627254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3">
    <p:bg>
      <p:bgPr>
        <a:blipFill dpi="0" rotWithShape="1">
          <a:blip r:embed="rId2">
            <a:alphaModFix amt="75000"/>
            <a:lum bright="70000" contrast="-70000"/>
            <a:extLst>
              <a:ext uri="{BEBA8EAE-BF5A-486C-A8C5-ECC9F3942E4B}">
                <a14:imgProps xmlns:a14="http://schemas.microsoft.com/office/drawing/2010/main">
                  <a14:imgLayer r:embed="rId3">
                    <a14:imgEffect>
                      <a14:artisticMarker/>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7501" y="45720"/>
            <a:ext cx="9048998" cy="868680"/>
          </a:xfrm>
          <a:prstGeom prst="rect">
            <a:avLst/>
          </a:prstGeom>
        </p:spPr>
        <p:txBody>
          <a:bodyPr vert="horz" lIns="91440" tIns="45720" rIns="91440" bIns="45720" rtlCol="0" anchor="ctr">
            <a:noAutofit/>
          </a:bodyPr>
          <a:lstStyle>
            <a:lvl1pPr>
              <a:defRPr>
                <a:solidFill>
                  <a:schemeClr val="bg1">
                    <a:lumMod val="85000"/>
                    <a:lumOff val="15000"/>
                  </a:schemeClr>
                </a:solidFill>
              </a:defRPr>
            </a:lvl1pPr>
          </a:lstStyle>
          <a:p>
            <a:r>
              <a:rPr lang="en-US" dirty="0" smtClean="0"/>
              <a:t>Click to edit Master title style</a:t>
            </a:r>
            <a:endParaRPr lang="en-US" dirty="0"/>
          </a:p>
        </p:txBody>
      </p:sp>
      <p:sp>
        <p:nvSpPr>
          <p:cNvPr id="8" name="Content Placeholder 7"/>
          <p:cNvSpPr>
            <a:spLocks noGrp="1"/>
          </p:cNvSpPr>
          <p:nvPr>
            <p:ph sz="quarter" idx="10"/>
          </p:nvPr>
        </p:nvSpPr>
        <p:spPr>
          <a:xfrm>
            <a:off x="47501" y="914400"/>
            <a:ext cx="9048998" cy="4144488"/>
          </a:xfrm>
        </p:spPr>
        <p:txBody>
          <a:bodyPr/>
          <a:lstStyle>
            <a:lvl1pPr marL="344488" indent="-344488">
              <a:defRPr>
                <a:solidFill>
                  <a:schemeClr val="bg1">
                    <a:lumMod val="85000"/>
                    <a:lumOff val="15000"/>
                  </a:schemeClr>
                </a:solidFill>
              </a:defRPr>
            </a:lvl1pPr>
            <a:lvl2pPr marL="687388" indent="-342900">
              <a:buFont typeface="Arial" panose="020B0604020202020204" pitchFamily="34" charset="0"/>
              <a:buChar char="•"/>
              <a:defRPr>
                <a:solidFill>
                  <a:schemeClr val="bg1">
                    <a:lumMod val="85000"/>
                    <a:lumOff val="15000"/>
                  </a:schemeClr>
                </a:solidFill>
              </a:defRPr>
            </a:lvl2pPr>
            <a:lvl3pPr marL="1031875" indent="-344488">
              <a:buFont typeface="Times New Roman" panose="02020603050405020304" pitchFamily="18" charset="0"/>
              <a:buChar char="−"/>
              <a:defRPr>
                <a:solidFill>
                  <a:schemeClr val="bg1">
                    <a:lumMod val="85000"/>
                    <a:lumOff val="15000"/>
                  </a:schemeClr>
                </a:solidFill>
              </a:defRPr>
            </a:lvl3pPr>
            <a:lvl4pPr marL="1374775" indent="-342900">
              <a:buFont typeface="Wingdings" panose="05000000000000000000" pitchFamily="2" charset="2"/>
              <a:buChar char="§"/>
              <a:defRPr>
                <a:solidFill>
                  <a:schemeClr val="bg1">
                    <a:lumMod val="85000"/>
                    <a:lumOff val="15000"/>
                  </a:schemeClr>
                </a:solidFill>
              </a:defRPr>
            </a:lvl4pPr>
            <a:lvl5pPr marL="1711325" indent="-336550">
              <a:buSzPct val="50000"/>
              <a:buFont typeface="Wingdings" panose="05000000000000000000" pitchFamily="2" charset="2"/>
              <a:buChar char="q"/>
              <a:defRPr>
                <a:solidFill>
                  <a:schemeClr val="bg1">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Rectangle 13"/>
          <p:cNvSpPr/>
          <p:nvPr userDrawn="1"/>
        </p:nvSpPr>
        <p:spPr>
          <a:xfrm>
            <a:off x="118750" y="907391"/>
            <a:ext cx="7494197" cy="27432"/>
          </a:xfrm>
          <a:prstGeom prst="rect">
            <a:avLst/>
          </a:prstGeom>
          <a:gradFill flip="none" rotWithShape="1">
            <a:gsLst>
              <a:gs pos="22000">
                <a:srgbClr val="800000"/>
              </a:gs>
              <a:gs pos="0">
                <a:srgbClr val="800000"/>
              </a:gs>
              <a:gs pos="69000">
                <a:schemeClr val="accent1">
                  <a:shade val="67500"/>
                  <a:satMod val="115000"/>
                </a:schemeClr>
              </a:gs>
              <a:gs pos="100000">
                <a:schemeClr val="tx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360130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1">
    <p:bg>
      <p:bgPr>
        <a:blipFill dpi="0" rotWithShape="1">
          <a:blip r:embed="rId2">
            <a:alphaModFix amt="75000"/>
            <a:lum/>
          </a:blip>
          <a:srcRect/>
          <a:stretch>
            <a:fillRect/>
          </a:stretch>
        </a:blipFill>
        <a:effectLst/>
      </p:bgPr>
    </p:bg>
    <p:spTree>
      <p:nvGrpSpPr>
        <p:cNvPr id="1" name=""/>
        <p:cNvGrpSpPr/>
        <p:nvPr/>
      </p:nvGrpSpPr>
      <p:grpSpPr>
        <a:xfrm>
          <a:off x="0" y="0"/>
          <a:ext cx="0" cy="0"/>
          <a:chOff x="0" y="0"/>
          <a:chExt cx="0" cy="0"/>
        </a:xfrm>
      </p:grpSpPr>
      <p:sp>
        <p:nvSpPr>
          <p:cNvPr id="9" name="Text Placeholder 3"/>
          <p:cNvSpPr>
            <a:spLocks noGrp="1"/>
          </p:cNvSpPr>
          <p:nvPr>
            <p:ph type="body" sz="quarter" idx="11" hasCustomPrompt="1"/>
          </p:nvPr>
        </p:nvSpPr>
        <p:spPr>
          <a:xfrm>
            <a:off x="100867" y="118882"/>
            <a:ext cx="7328634" cy="4921431"/>
          </a:xfrm>
        </p:spPr>
        <p:txBody>
          <a:bodyPr>
            <a:normAutofit/>
          </a:bodyPr>
          <a:lstStyle>
            <a:lvl1pPr>
              <a:defRPr sz="2400"/>
            </a:lvl1pPr>
          </a:lstStyle>
          <a:p>
            <a:pPr lvl="0"/>
            <a:r>
              <a:rPr lang="en-US" dirty="0" smtClean="0"/>
              <a:t>Add Your Subtitle</a:t>
            </a:r>
            <a:endParaRPr lang="en-US" dirty="0"/>
          </a:p>
        </p:txBody>
      </p:sp>
    </p:spTree>
    <p:extLst>
      <p:ext uri="{BB962C8B-B14F-4D97-AF65-F5344CB8AC3E}">
        <p14:creationId xmlns:p14="http://schemas.microsoft.com/office/powerpoint/2010/main" val="1941050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2">
    <p:bg>
      <p:bgPr>
        <a:blipFill dpi="0" rotWithShape="1">
          <a:blip r:embed="rId2">
            <a:alphaModFix amt="75000"/>
            <a:lum/>
          </a:blip>
          <a:srcRect/>
          <a:stretch>
            <a:fillRect/>
          </a:stretch>
        </a:blipFill>
        <a:effectLst/>
      </p:bgPr>
    </p:bg>
    <p:spTree>
      <p:nvGrpSpPr>
        <p:cNvPr id="1" name=""/>
        <p:cNvGrpSpPr/>
        <p:nvPr/>
      </p:nvGrpSpPr>
      <p:grpSpPr>
        <a:xfrm>
          <a:off x="0" y="0"/>
          <a:ext cx="0" cy="0"/>
          <a:chOff x="0" y="0"/>
          <a:chExt cx="0" cy="0"/>
        </a:xfrm>
      </p:grpSpPr>
      <p:sp>
        <p:nvSpPr>
          <p:cNvPr id="3" name="Text Placeholder 3"/>
          <p:cNvSpPr>
            <a:spLocks noGrp="1"/>
          </p:cNvSpPr>
          <p:nvPr>
            <p:ph type="body" sz="quarter" idx="11" hasCustomPrompt="1"/>
          </p:nvPr>
        </p:nvSpPr>
        <p:spPr>
          <a:xfrm>
            <a:off x="100867" y="118882"/>
            <a:ext cx="7328634" cy="4921431"/>
          </a:xfrm>
        </p:spPr>
        <p:txBody>
          <a:bodyPr>
            <a:normAutofit/>
          </a:bodyPr>
          <a:lstStyle>
            <a:lvl1pPr>
              <a:defRPr sz="2400"/>
            </a:lvl1pPr>
          </a:lstStyle>
          <a:p>
            <a:pPr lvl="0"/>
            <a:r>
              <a:rPr lang="en-US" dirty="0" smtClean="0"/>
              <a:t>Add Your Subtitle</a:t>
            </a:r>
            <a:endParaRPr lang="en-US" dirty="0"/>
          </a:p>
        </p:txBody>
      </p:sp>
    </p:spTree>
    <p:extLst>
      <p:ext uri="{BB962C8B-B14F-4D97-AF65-F5344CB8AC3E}">
        <p14:creationId xmlns:p14="http://schemas.microsoft.com/office/powerpoint/2010/main" val="363040069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6" y="421372"/>
            <a:ext cx="8160063" cy="3365110"/>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Scripture Here</a:t>
            </a:r>
          </a:p>
        </p:txBody>
      </p:sp>
      <p:sp>
        <p:nvSpPr>
          <p:cNvPr id="10" name="Text Placeholder 9"/>
          <p:cNvSpPr>
            <a:spLocks noGrp="1"/>
          </p:cNvSpPr>
          <p:nvPr>
            <p:ph type="body" sz="quarter" idx="14" hasCustomPrompt="1"/>
          </p:nvPr>
        </p:nvSpPr>
        <p:spPr>
          <a:xfrm>
            <a:off x="527050" y="4021138"/>
            <a:ext cx="8159750" cy="742690"/>
          </a:xfrm>
        </p:spPr>
        <p:txBody>
          <a:bodyPr>
            <a:normAutofit/>
          </a:bodyPr>
          <a:lstStyle>
            <a:lvl1pPr>
              <a:defRPr sz="1400" baseline="0"/>
            </a:lvl1pPr>
          </a:lstStyle>
          <a:p>
            <a:pPr lvl="0"/>
            <a:r>
              <a:rPr lang="en-US" dirty="0" smtClean="0"/>
              <a:t>Add Verse Here</a:t>
            </a:r>
            <a:endParaRPr lang="en-US" dirty="0"/>
          </a:p>
        </p:txBody>
      </p:sp>
    </p:spTree>
    <p:extLst>
      <p:ext uri="{BB962C8B-B14F-4D97-AF65-F5344CB8AC3E}">
        <p14:creationId xmlns:p14="http://schemas.microsoft.com/office/powerpoint/2010/main" val="406335097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91108" y="391682"/>
            <a:ext cx="8160063" cy="4354160"/>
          </a:xfrm>
        </p:spPr>
        <p:txBody>
          <a:bodyPr anchor="ctr"/>
          <a:lstStyle>
            <a:lvl1pPr marL="0" indent="0" algn="ctr">
              <a:buFont typeface="Arial"/>
              <a:buNone/>
              <a:defRPr sz="5400">
                <a:latin typeface="Impact" panose="020B0806030902050204" pitchFamily="34" charset="0"/>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Text Here</a:t>
            </a:r>
            <a:endParaRPr lang="en-US" dirty="0"/>
          </a:p>
        </p:txBody>
      </p:sp>
    </p:spTree>
    <p:extLst>
      <p:ext uri="{BB962C8B-B14F-4D97-AF65-F5344CB8AC3E}">
        <p14:creationId xmlns:p14="http://schemas.microsoft.com/office/powerpoint/2010/main" val="3822514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microsoft.com/office/2007/relationships/hdphoto" Target="../media/hdphoto1.wdp"/><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alphaModFix amt="75000"/>
            <a:lum/>
            <a:extLst>
              <a:ext uri="{BEBA8EAE-BF5A-486C-A8C5-ECC9F3942E4B}">
                <a14:imgProps xmlns:a14="http://schemas.microsoft.com/office/drawing/2010/main">
                  <a14:imgLayer r:embed="rId11">
                    <a14:imgEffect>
                      <a14:artisticMarker/>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501" y="45720"/>
            <a:ext cx="9048998" cy="86868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7501" y="914400"/>
            <a:ext cx="9048998" cy="4185672"/>
          </a:xfrm>
          <a:prstGeom prst="rect">
            <a:avLst/>
          </a:prstGeom>
        </p:spPr>
        <p:txBody>
          <a:bodyPr vert="horz" lIns="45720" tIns="45720" rIns="45720" bIns="45720" rtlCol="0" anchor="t" anchorCtr="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5" r:id="rId4"/>
    <p:sldLayoutId id="2147483652" r:id="rId5"/>
    <p:sldLayoutId id="2147483656" r:id="rId6"/>
    <p:sldLayoutId id="2147483650" r:id="rId7"/>
    <p:sldLayoutId id="2147483657" r:id="rId8"/>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Impact" panose="020B0806030902050204" pitchFamily="34" charset="0"/>
          <a:ea typeface="+mj-ea"/>
          <a:cs typeface="Impact" panose="020B0806030902050204" pitchFamily="34" charset="0"/>
        </a:defRPr>
      </a:lvl1pPr>
    </p:titleStyle>
    <p:bodyStyle>
      <a:lvl1pPr marL="231775" indent="-231775" algn="l" defTabSz="914400" rtl="0" eaLnBrk="1" latinLnBrk="0" hangingPunct="1">
        <a:spcBef>
          <a:spcPts val="300"/>
        </a:spcBef>
        <a:buFont typeface="Times New Roman" panose="02020603050405020304" pitchFamily="18" charset="0"/>
        <a:buChar char="†"/>
        <a:defRPr sz="2400" kern="1200">
          <a:solidFill>
            <a:schemeClr val="tx1"/>
          </a:solidFill>
          <a:latin typeface="Times New Roman" panose="02020603050405020304" pitchFamily="18" charset="0"/>
          <a:ea typeface="+mn-ea"/>
          <a:cs typeface="Times New Roman" panose="02020603050405020304" pitchFamily="18" charset="0"/>
        </a:defRPr>
      </a:lvl1pPr>
      <a:lvl2pPr marL="457200" indent="-225425" algn="l" defTabSz="914400" rtl="0" eaLnBrk="1" latinLnBrk="0" hangingPunct="1">
        <a:spcBef>
          <a:spcPts val="300"/>
        </a:spcBef>
        <a:buFont typeface="Times New Roman" panose="02020603050405020304" pitchFamily="18" charset="0"/>
        <a:buChar char="†"/>
        <a:defRPr sz="2000" kern="1200">
          <a:solidFill>
            <a:schemeClr val="tx1"/>
          </a:solidFill>
          <a:latin typeface="Times New Roman" panose="02020603050405020304" pitchFamily="18" charset="0"/>
          <a:ea typeface="+mn-ea"/>
          <a:cs typeface="Times New Roman" panose="02020603050405020304" pitchFamily="18" charset="0"/>
        </a:defRPr>
      </a:lvl2pPr>
      <a:lvl3pPr marL="688975" indent="-231775" algn="l" defTabSz="914400" rtl="0" eaLnBrk="1" latinLnBrk="0" hangingPunct="1">
        <a:spcBef>
          <a:spcPts val="300"/>
        </a:spcBef>
        <a:buFont typeface="Times New Roman" panose="02020603050405020304" pitchFamily="18" charset="0"/>
        <a:buChar char="†"/>
        <a:defRPr sz="1600" kern="1200">
          <a:solidFill>
            <a:schemeClr val="tx1"/>
          </a:solidFill>
          <a:latin typeface="Times New Roman" panose="02020603050405020304" pitchFamily="18" charset="0"/>
          <a:ea typeface="+mn-ea"/>
          <a:cs typeface="Times New Roman" panose="02020603050405020304" pitchFamily="18" charset="0"/>
        </a:defRPr>
      </a:lvl3pPr>
      <a:lvl4pPr marL="914400" indent="-225425" algn="l" defTabSz="914400" rtl="0" eaLnBrk="1" latinLnBrk="0" hangingPunct="1">
        <a:spcBef>
          <a:spcPts val="300"/>
        </a:spcBef>
        <a:buFont typeface="Times New Roman" panose="02020603050405020304" pitchFamily="18" charset="0"/>
        <a:buChar char="†"/>
        <a:defRPr sz="1400" kern="1200">
          <a:solidFill>
            <a:schemeClr val="tx1"/>
          </a:solidFill>
          <a:latin typeface="Times New Roman" panose="02020603050405020304" pitchFamily="18" charset="0"/>
          <a:ea typeface="+mn-ea"/>
          <a:cs typeface="Times New Roman" panose="02020603050405020304" pitchFamily="18" charset="0"/>
        </a:defRPr>
      </a:lvl4pPr>
      <a:lvl5pPr marL="1146175" indent="-231775" algn="l" defTabSz="914400" rtl="0" eaLnBrk="1" latinLnBrk="0" hangingPunct="1">
        <a:spcBef>
          <a:spcPts val="300"/>
        </a:spcBef>
        <a:buFont typeface="Times New Roman" panose="02020603050405020304" pitchFamily="18" charset="0"/>
        <a:buChar char="†"/>
        <a:defRPr sz="14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46625" y="503345"/>
            <a:ext cx="4154387" cy="3568593"/>
          </a:xfrm>
        </p:spPr>
        <p:txBody>
          <a:bodyPr/>
          <a:lstStyle/>
          <a:p>
            <a:r>
              <a:rPr lang="en-US" sz="5400" dirty="0" smtClean="0"/>
              <a:t>Revelation</a:t>
            </a:r>
            <a:br>
              <a:rPr lang="en-US" sz="5400" dirty="0" smtClean="0"/>
            </a:br>
            <a:r>
              <a:rPr lang="en-US" sz="2800" dirty="0" smtClean="0">
                <a:solidFill>
                  <a:srgbClr val="C00000"/>
                </a:solidFill>
              </a:rPr>
              <a:t>Defending God and Encouraging His Saints</a:t>
            </a:r>
            <a:endParaRPr lang="en-US" sz="5400" dirty="0">
              <a:solidFill>
                <a:srgbClr val="C00000"/>
              </a:solidFill>
            </a:endParaRPr>
          </a:p>
        </p:txBody>
      </p:sp>
      <p:sp>
        <p:nvSpPr>
          <p:cNvPr id="5" name="Text Placeholder 4"/>
          <p:cNvSpPr>
            <a:spLocks noGrp="1"/>
          </p:cNvSpPr>
          <p:nvPr>
            <p:ph type="body" sz="quarter" idx="11"/>
          </p:nvPr>
        </p:nvSpPr>
        <p:spPr>
          <a:xfrm>
            <a:off x="4746626" y="4253453"/>
            <a:ext cx="4154387" cy="407611"/>
          </a:xfrm>
        </p:spPr>
        <p:txBody>
          <a:bodyPr>
            <a:noAutofit/>
          </a:bodyPr>
          <a:lstStyle/>
          <a:p>
            <a:r>
              <a:rPr lang="en-US" sz="1800" b="1" dirty="0" smtClean="0"/>
              <a:t>Lesson 8 – Protecting the </a:t>
            </a:r>
            <a:r>
              <a:rPr lang="en-US" sz="1800" b="1" smtClean="0"/>
              <a:t>Lamb’s Saints</a:t>
            </a:r>
            <a:endParaRPr lang="en-US" sz="1800" b="1" dirty="0"/>
          </a:p>
        </p:txBody>
      </p:sp>
    </p:spTree>
    <p:extLst>
      <p:ext uri="{BB962C8B-B14F-4D97-AF65-F5344CB8AC3E}">
        <p14:creationId xmlns:p14="http://schemas.microsoft.com/office/powerpoint/2010/main" val="14492854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Casting Down Censer Filled with Fire</a:t>
            </a:r>
            <a:endParaRPr lang="en-US" dirty="0"/>
          </a:p>
        </p:txBody>
      </p:sp>
      <p:sp>
        <p:nvSpPr>
          <p:cNvPr id="3" name="Content Placeholder 2"/>
          <p:cNvSpPr>
            <a:spLocks noGrp="1"/>
          </p:cNvSpPr>
          <p:nvPr>
            <p:ph sz="quarter" idx="10"/>
          </p:nvPr>
        </p:nvSpPr>
        <p:spPr/>
        <p:txBody>
          <a:bodyPr/>
          <a:lstStyle/>
          <a:p>
            <a:pPr marL="0" indent="0">
              <a:lnSpc>
                <a:spcPct val="97000"/>
              </a:lnSpc>
              <a:spcBef>
                <a:spcPts val="0"/>
              </a:spcBef>
              <a:buNone/>
            </a:pPr>
            <a:r>
              <a:rPr lang="en-US" sz="2000" i="1" dirty="0">
                <a:solidFill>
                  <a:srgbClr val="800000"/>
                </a:solidFill>
              </a:rPr>
              <a:t>And the smoke of </a:t>
            </a:r>
            <a:r>
              <a:rPr lang="en-US" sz="2000" b="1" i="1" dirty="0">
                <a:solidFill>
                  <a:srgbClr val="800000"/>
                </a:solidFill>
              </a:rPr>
              <a:t>the </a:t>
            </a:r>
            <a:r>
              <a:rPr lang="en-US" sz="2000" b="1" i="1" u="sng" dirty="0">
                <a:solidFill>
                  <a:srgbClr val="800000"/>
                </a:solidFill>
              </a:rPr>
              <a:t>incense</a:t>
            </a:r>
            <a:r>
              <a:rPr lang="en-US" sz="2000" b="1" i="1" dirty="0">
                <a:solidFill>
                  <a:srgbClr val="800000"/>
                </a:solidFill>
              </a:rPr>
              <a:t>, with the </a:t>
            </a:r>
            <a:r>
              <a:rPr lang="en-US" sz="2000" b="1" i="1" u="sng" dirty="0">
                <a:solidFill>
                  <a:srgbClr val="800000"/>
                </a:solidFill>
              </a:rPr>
              <a:t>prayers</a:t>
            </a:r>
            <a:r>
              <a:rPr lang="en-US" sz="2000" b="1" i="1" dirty="0">
                <a:solidFill>
                  <a:srgbClr val="800000"/>
                </a:solidFill>
              </a:rPr>
              <a:t> of the saints, ascended </a:t>
            </a:r>
            <a:r>
              <a:rPr lang="en-US" sz="2000" b="1" i="1" u="sng" dirty="0" smtClean="0">
                <a:solidFill>
                  <a:srgbClr val="800000"/>
                </a:solidFill>
              </a:rPr>
              <a:t>before God</a:t>
            </a:r>
            <a:r>
              <a:rPr lang="en-US" sz="2000" i="1" dirty="0" smtClean="0">
                <a:solidFill>
                  <a:srgbClr val="800000"/>
                </a:solidFill>
              </a:rPr>
              <a:t> </a:t>
            </a:r>
            <a:r>
              <a:rPr lang="en-US" sz="2000" i="1" dirty="0">
                <a:solidFill>
                  <a:srgbClr val="800000"/>
                </a:solidFill>
              </a:rPr>
              <a:t>from the </a:t>
            </a:r>
            <a:r>
              <a:rPr lang="en-US" sz="2000" i="1" dirty="0" smtClean="0">
                <a:solidFill>
                  <a:srgbClr val="800000"/>
                </a:solidFill>
              </a:rPr>
              <a:t>angel’s </a:t>
            </a:r>
            <a:r>
              <a:rPr lang="en-US" sz="2000" i="1" dirty="0">
                <a:solidFill>
                  <a:srgbClr val="800000"/>
                </a:solidFill>
              </a:rPr>
              <a:t>hand</a:t>
            </a:r>
            <a:r>
              <a:rPr lang="en-US" sz="2000" i="1" dirty="0" smtClean="0">
                <a:solidFill>
                  <a:srgbClr val="800000"/>
                </a:solidFill>
              </a:rPr>
              <a:t>.  Then </a:t>
            </a:r>
            <a:r>
              <a:rPr lang="en-US" sz="2000" i="1" dirty="0">
                <a:solidFill>
                  <a:srgbClr val="800000"/>
                </a:solidFill>
              </a:rPr>
              <a:t>the angel </a:t>
            </a:r>
            <a:r>
              <a:rPr lang="en-US" sz="2000" b="1" i="1" dirty="0">
                <a:solidFill>
                  <a:srgbClr val="800000"/>
                </a:solidFill>
              </a:rPr>
              <a:t>took the censer, </a:t>
            </a:r>
            <a:r>
              <a:rPr lang="en-US" sz="2000" b="1" i="1" u="sng" dirty="0">
                <a:solidFill>
                  <a:srgbClr val="800000"/>
                </a:solidFill>
              </a:rPr>
              <a:t>filled it with fire from the altar</a:t>
            </a:r>
            <a:r>
              <a:rPr lang="en-US" sz="2000" b="1" i="1" dirty="0">
                <a:solidFill>
                  <a:srgbClr val="800000"/>
                </a:solidFill>
              </a:rPr>
              <a:t>, and </a:t>
            </a:r>
            <a:r>
              <a:rPr lang="en-US" sz="2000" b="1" i="1" u="sng" dirty="0">
                <a:solidFill>
                  <a:srgbClr val="800000"/>
                </a:solidFill>
              </a:rPr>
              <a:t>threw it to the earth</a:t>
            </a:r>
            <a:r>
              <a:rPr lang="en-US" sz="2000" i="1" dirty="0">
                <a:solidFill>
                  <a:srgbClr val="800000"/>
                </a:solidFill>
              </a:rPr>
              <a:t>. And there were </a:t>
            </a:r>
            <a:r>
              <a:rPr lang="en-US" sz="2000" b="1" i="1" baseline="30000" dirty="0" smtClean="0">
                <a:solidFill>
                  <a:srgbClr val="800000"/>
                </a:solidFill>
              </a:rPr>
              <a:t>1</a:t>
            </a:r>
            <a:r>
              <a:rPr lang="en-US" sz="2000" b="1" i="1" dirty="0" smtClean="0">
                <a:solidFill>
                  <a:srgbClr val="800000"/>
                </a:solidFill>
              </a:rPr>
              <a:t>noises</a:t>
            </a:r>
            <a:r>
              <a:rPr lang="en-US" sz="2000" i="1" dirty="0">
                <a:solidFill>
                  <a:srgbClr val="800000"/>
                </a:solidFill>
              </a:rPr>
              <a:t>, </a:t>
            </a:r>
            <a:r>
              <a:rPr lang="en-US" sz="2000" b="1" i="1" baseline="30000" dirty="0" smtClean="0">
                <a:solidFill>
                  <a:srgbClr val="800000"/>
                </a:solidFill>
              </a:rPr>
              <a:t>2</a:t>
            </a:r>
            <a:r>
              <a:rPr lang="en-US" sz="2000" b="1" i="1" dirty="0" smtClean="0">
                <a:solidFill>
                  <a:srgbClr val="800000"/>
                </a:solidFill>
              </a:rPr>
              <a:t>thunderings</a:t>
            </a:r>
            <a:r>
              <a:rPr lang="en-US" sz="2000" i="1" dirty="0">
                <a:solidFill>
                  <a:srgbClr val="800000"/>
                </a:solidFill>
              </a:rPr>
              <a:t>, </a:t>
            </a:r>
            <a:r>
              <a:rPr lang="en-US" sz="2000" b="1" i="1" baseline="30000" dirty="0" smtClean="0">
                <a:solidFill>
                  <a:srgbClr val="800000"/>
                </a:solidFill>
              </a:rPr>
              <a:t>3</a:t>
            </a:r>
            <a:r>
              <a:rPr lang="en-US" sz="2000" b="1" i="1" dirty="0" smtClean="0">
                <a:solidFill>
                  <a:srgbClr val="800000"/>
                </a:solidFill>
              </a:rPr>
              <a:t>lightnings</a:t>
            </a:r>
            <a:r>
              <a:rPr lang="en-US" sz="2000" i="1" dirty="0">
                <a:solidFill>
                  <a:srgbClr val="800000"/>
                </a:solidFill>
              </a:rPr>
              <a:t>, and an </a:t>
            </a:r>
            <a:r>
              <a:rPr lang="en-US" sz="2000" b="1" i="1" baseline="30000" dirty="0">
                <a:solidFill>
                  <a:srgbClr val="800000"/>
                </a:solidFill>
              </a:rPr>
              <a:t>4</a:t>
            </a:r>
            <a:r>
              <a:rPr lang="en-US" sz="2000" b="1" i="1" dirty="0" smtClean="0">
                <a:solidFill>
                  <a:srgbClr val="800000"/>
                </a:solidFill>
              </a:rPr>
              <a:t>earthquake</a:t>
            </a:r>
            <a:r>
              <a:rPr lang="en-US" sz="2000" i="1" dirty="0" smtClean="0">
                <a:solidFill>
                  <a:srgbClr val="800000"/>
                </a:solidFill>
              </a:rPr>
              <a:t>.</a:t>
            </a:r>
            <a:r>
              <a:rPr lang="en-US" sz="2000" dirty="0"/>
              <a:t> </a:t>
            </a:r>
            <a:r>
              <a:rPr lang="en-US" sz="2000" i="1" dirty="0" smtClean="0">
                <a:solidFill>
                  <a:srgbClr val="800000"/>
                </a:solidFill>
              </a:rPr>
              <a:t>So </a:t>
            </a:r>
            <a:r>
              <a:rPr lang="en-US" sz="2000" i="1" dirty="0">
                <a:solidFill>
                  <a:srgbClr val="800000"/>
                </a:solidFill>
              </a:rPr>
              <a:t>the seven angels who had the seven trumpets prepared themselves to sound </a:t>
            </a:r>
            <a:r>
              <a:rPr lang="en-US" sz="2000" dirty="0" smtClean="0"/>
              <a:t>(</a:t>
            </a:r>
            <a:r>
              <a:rPr lang="en-US" sz="2000" b="1" dirty="0" smtClean="0">
                <a:solidFill>
                  <a:srgbClr val="800000"/>
                </a:solidFill>
              </a:rPr>
              <a:t>Revelation 8:4-6</a:t>
            </a:r>
            <a:r>
              <a:rPr lang="en-US" sz="2000" dirty="0" smtClean="0"/>
              <a:t>)</a:t>
            </a:r>
          </a:p>
          <a:p>
            <a:pPr marL="346075" lvl="0" indent="-346075">
              <a:lnSpc>
                <a:spcPct val="97000"/>
              </a:lnSpc>
              <a:spcBef>
                <a:spcPts val="0"/>
              </a:spcBef>
              <a:buFont typeface="+mj-lt"/>
              <a:buAutoNum type="arabicPeriod" startAt="3"/>
            </a:pPr>
            <a:r>
              <a:rPr lang="en-US" sz="2000" dirty="0" smtClean="0"/>
              <a:t>What </a:t>
            </a:r>
            <a:r>
              <a:rPr lang="en-US" sz="2000" dirty="0"/>
              <a:t>is implied by the angel filling his censer with </a:t>
            </a:r>
            <a:r>
              <a:rPr lang="en-US" sz="2000" i="1" dirty="0">
                <a:solidFill>
                  <a:srgbClr val="800000"/>
                </a:solidFill>
              </a:rPr>
              <a:t>“fire from the altar”</a:t>
            </a:r>
            <a:r>
              <a:rPr lang="en-US" sz="2000" dirty="0"/>
              <a:t> and throwing it </a:t>
            </a:r>
            <a:r>
              <a:rPr lang="en-US" sz="2000" i="1" dirty="0">
                <a:solidFill>
                  <a:srgbClr val="800000"/>
                </a:solidFill>
              </a:rPr>
              <a:t>“to the earth”</a:t>
            </a:r>
            <a:r>
              <a:rPr lang="en-US" sz="2000" dirty="0"/>
              <a:t>?</a:t>
            </a:r>
          </a:p>
          <a:p>
            <a:pPr>
              <a:lnSpc>
                <a:spcPct val="97000"/>
              </a:lnSpc>
              <a:spcBef>
                <a:spcPts val="0"/>
              </a:spcBef>
            </a:pPr>
            <a:r>
              <a:rPr lang="en-US" sz="2000" dirty="0" smtClean="0"/>
              <a:t>Prayers ascending before God indicate that the prayers were heard.</a:t>
            </a:r>
          </a:p>
          <a:p>
            <a:pPr>
              <a:lnSpc>
                <a:spcPct val="97000"/>
              </a:lnSpc>
              <a:spcBef>
                <a:spcPts val="0"/>
              </a:spcBef>
            </a:pPr>
            <a:r>
              <a:rPr lang="en-US" sz="2000" dirty="0" smtClean="0"/>
              <a:t>Filling the censer with fire implies that a fiery answer was prepared in response (</a:t>
            </a:r>
            <a:r>
              <a:rPr lang="en-US" sz="2000" b="1" dirty="0" smtClean="0">
                <a:solidFill>
                  <a:srgbClr val="800000"/>
                </a:solidFill>
              </a:rPr>
              <a:t>Ezekiel 10</a:t>
            </a:r>
            <a:r>
              <a:rPr lang="en-US" sz="2000" dirty="0" smtClean="0"/>
              <a:t>).</a:t>
            </a:r>
          </a:p>
          <a:p>
            <a:pPr>
              <a:lnSpc>
                <a:spcPct val="97000"/>
              </a:lnSpc>
              <a:spcBef>
                <a:spcPts val="0"/>
              </a:spcBef>
            </a:pPr>
            <a:r>
              <a:rPr lang="en-US" sz="2000" dirty="0" smtClean="0"/>
              <a:t>Throwing the fire down to the earth clarifies the recipient beyond all doubt.</a:t>
            </a:r>
          </a:p>
          <a:p>
            <a:pPr>
              <a:lnSpc>
                <a:spcPct val="97000"/>
              </a:lnSpc>
              <a:spcBef>
                <a:spcPts val="0"/>
              </a:spcBef>
            </a:pPr>
            <a:r>
              <a:rPr lang="en-US" sz="2000" dirty="0" smtClean="0"/>
              <a:t>This concludes the opening of the seventh seals and </a:t>
            </a:r>
            <a:r>
              <a:rPr lang="en-US" sz="2000" dirty="0" smtClean="0"/>
              <a:t>prepares the way for </a:t>
            </a:r>
            <a:r>
              <a:rPr lang="en-US" sz="2000" dirty="0" smtClean="0"/>
              <a:t>the </a:t>
            </a:r>
            <a:r>
              <a:rPr lang="en-US" sz="2000" dirty="0" smtClean="0"/>
              <a:t>escalating sounding </a:t>
            </a:r>
            <a:r>
              <a:rPr lang="en-US" sz="2000" dirty="0" smtClean="0"/>
              <a:t>of the seven trumpets.</a:t>
            </a:r>
          </a:p>
        </p:txBody>
      </p:sp>
    </p:spTree>
    <p:extLst>
      <p:ext uri="{BB962C8B-B14F-4D97-AF65-F5344CB8AC3E}">
        <p14:creationId xmlns:p14="http://schemas.microsoft.com/office/powerpoint/2010/main" val="1198188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Just Judge of All the Earth</a:t>
            </a:r>
            <a:endParaRPr lang="en-US" dirty="0"/>
          </a:p>
        </p:txBody>
      </p:sp>
      <p:sp>
        <p:nvSpPr>
          <p:cNvPr id="3" name="Content Placeholder 2"/>
          <p:cNvSpPr>
            <a:spLocks noGrp="1"/>
          </p:cNvSpPr>
          <p:nvPr>
            <p:ph sz="quarter" idx="10"/>
          </p:nvPr>
        </p:nvSpPr>
        <p:spPr/>
        <p:txBody>
          <a:bodyPr/>
          <a:lstStyle/>
          <a:p>
            <a:pPr marL="0" indent="0">
              <a:buNone/>
            </a:pPr>
            <a:r>
              <a:rPr lang="en-US" sz="2000" i="1" dirty="0">
                <a:solidFill>
                  <a:srgbClr val="800000"/>
                </a:solidFill>
              </a:rPr>
              <a:t>Then He spoke a parable to them, </a:t>
            </a:r>
            <a:r>
              <a:rPr lang="en-US" sz="2000" b="1" i="1" dirty="0">
                <a:solidFill>
                  <a:srgbClr val="800000"/>
                </a:solidFill>
              </a:rPr>
              <a:t>that men </a:t>
            </a:r>
            <a:r>
              <a:rPr lang="en-US" sz="2000" b="1" i="1" u="sng" dirty="0">
                <a:solidFill>
                  <a:srgbClr val="800000"/>
                </a:solidFill>
              </a:rPr>
              <a:t>always ought to pray</a:t>
            </a:r>
            <a:r>
              <a:rPr lang="en-US" sz="2000" b="1" i="1" dirty="0">
                <a:solidFill>
                  <a:srgbClr val="800000"/>
                </a:solidFill>
              </a:rPr>
              <a:t> and </a:t>
            </a:r>
            <a:r>
              <a:rPr lang="en-US" sz="2000" b="1" i="1" u="sng" dirty="0">
                <a:solidFill>
                  <a:srgbClr val="800000"/>
                </a:solidFill>
              </a:rPr>
              <a:t>not lose heart</a:t>
            </a:r>
            <a:r>
              <a:rPr lang="en-US" sz="2000" i="1" dirty="0" smtClean="0">
                <a:solidFill>
                  <a:srgbClr val="800000"/>
                </a:solidFill>
              </a:rPr>
              <a:t>, saying</a:t>
            </a:r>
            <a:r>
              <a:rPr lang="en-US" sz="2000" i="1" dirty="0">
                <a:solidFill>
                  <a:srgbClr val="800000"/>
                </a:solidFill>
              </a:rPr>
              <a:t>: </a:t>
            </a:r>
            <a:r>
              <a:rPr lang="en-US" sz="2000" i="1" dirty="0" smtClean="0">
                <a:solidFill>
                  <a:srgbClr val="800000"/>
                </a:solidFill>
              </a:rPr>
              <a:t>“There </a:t>
            </a:r>
            <a:r>
              <a:rPr lang="en-US" sz="2000" i="1" dirty="0">
                <a:solidFill>
                  <a:srgbClr val="800000"/>
                </a:solidFill>
              </a:rPr>
              <a:t>was in a certain city a judge who did not fear God nor regard man</a:t>
            </a:r>
            <a:r>
              <a:rPr lang="en-US" sz="2000" i="1" dirty="0" smtClean="0">
                <a:solidFill>
                  <a:srgbClr val="800000"/>
                </a:solidFill>
              </a:rPr>
              <a:t>.  Now </a:t>
            </a:r>
            <a:r>
              <a:rPr lang="en-US" sz="2000" i="1" dirty="0">
                <a:solidFill>
                  <a:srgbClr val="800000"/>
                </a:solidFill>
              </a:rPr>
              <a:t>there was a widow in that city; and she came to him, </a:t>
            </a:r>
            <a:r>
              <a:rPr lang="en-US" sz="2000" i="1" dirty="0" smtClean="0">
                <a:solidFill>
                  <a:srgbClr val="800000"/>
                </a:solidFill>
              </a:rPr>
              <a:t>saying, ‘</a:t>
            </a:r>
            <a:r>
              <a:rPr lang="en-US" sz="2000" b="1" i="1" dirty="0" smtClean="0">
                <a:solidFill>
                  <a:srgbClr val="800000"/>
                </a:solidFill>
              </a:rPr>
              <a:t>Get </a:t>
            </a:r>
            <a:r>
              <a:rPr lang="en-US" sz="2000" b="1" i="1" u="sng" dirty="0">
                <a:solidFill>
                  <a:srgbClr val="800000"/>
                </a:solidFill>
              </a:rPr>
              <a:t>justice for me</a:t>
            </a:r>
            <a:r>
              <a:rPr lang="en-US" sz="2000" b="1" i="1" dirty="0">
                <a:solidFill>
                  <a:srgbClr val="800000"/>
                </a:solidFill>
              </a:rPr>
              <a:t> from my adversary</a:t>
            </a:r>
            <a:r>
              <a:rPr lang="en-US" sz="2000" i="1" dirty="0" smtClean="0">
                <a:solidFill>
                  <a:srgbClr val="800000"/>
                </a:solidFill>
              </a:rPr>
              <a:t>.’ And </a:t>
            </a:r>
            <a:r>
              <a:rPr lang="en-US" sz="2000" i="1" dirty="0">
                <a:solidFill>
                  <a:srgbClr val="800000"/>
                </a:solidFill>
              </a:rPr>
              <a:t>he would not for a while; but afterward he said within himself</a:t>
            </a:r>
            <a:r>
              <a:rPr lang="en-US" sz="2000" i="1" dirty="0" smtClean="0">
                <a:solidFill>
                  <a:srgbClr val="800000"/>
                </a:solidFill>
              </a:rPr>
              <a:t>, ‘Though </a:t>
            </a:r>
            <a:r>
              <a:rPr lang="en-US" sz="2000" i="1" dirty="0">
                <a:solidFill>
                  <a:srgbClr val="800000"/>
                </a:solidFill>
              </a:rPr>
              <a:t>I do not fear God nor regard </a:t>
            </a:r>
            <a:r>
              <a:rPr lang="en-US" sz="2000" i="1" dirty="0" smtClean="0">
                <a:solidFill>
                  <a:srgbClr val="800000"/>
                </a:solidFill>
              </a:rPr>
              <a:t>man, yet </a:t>
            </a:r>
            <a:r>
              <a:rPr lang="en-US" sz="2000" b="1" i="1" dirty="0">
                <a:solidFill>
                  <a:srgbClr val="800000"/>
                </a:solidFill>
              </a:rPr>
              <a:t>because this widow </a:t>
            </a:r>
            <a:r>
              <a:rPr lang="en-US" sz="2000" b="1" i="1" u="sng" dirty="0">
                <a:solidFill>
                  <a:srgbClr val="800000"/>
                </a:solidFill>
              </a:rPr>
              <a:t>troubles me</a:t>
            </a:r>
            <a:r>
              <a:rPr lang="en-US" sz="2000" b="1" i="1" dirty="0">
                <a:solidFill>
                  <a:srgbClr val="800000"/>
                </a:solidFill>
              </a:rPr>
              <a:t> I will </a:t>
            </a:r>
            <a:r>
              <a:rPr lang="en-US" sz="2000" b="1" i="1" u="sng" dirty="0">
                <a:solidFill>
                  <a:srgbClr val="800000"/>
                </a:solidFill>
              </a:rPr>
              <a:t>avenge her</a:t>
            </a:r>
            <a:r>
              <a:rPr lang="en-US" sz="2000" b="1" i="1" dirty="0">
                <a:solidFill>
                  <a:srgbClr val="800000"/>
                </a:solidFill>
              </a:rPr>
              <a:t>, lest by her continual coming she weary me</a:t>
            </a:r>
            <a:r>
              <a:rPr lang="en-US" sz="2000" i="1" dirty="0" smtClean="0">
                <a:solidFill>
                  <a:srgbClr val="800000"/>
                </a:solidFill>
              </a:rPr>
              <a:t>.’”  </a:t>
            </a:r>
            <a:r>
              <a:rPr lang="en-US" sz="2000" i="1" dirty="0">
                <a:solidFill>
                  <a:srgbClr val="800000"/>
                </a:solidFill>
              </a:rPr>
              <a:t>Then the Lord said, </a:t>
            </a:r>
            <a:r>
              <a:rPr lang="en-US" sz="2000" i="1" dirty="0" smtClean="0">
                <a:solidFill>
                  <a:srgbClr val="800000"/>
                </a:solidFill>
              </a:rPr>
              <a:t>“Hear </a:t>
            </a:r>
            <a:r>
              <a:rPr lang="en-US" sz="2000" i="1" dirty="0">
                <a:solidFill>
                  <a:srgbClr val="800000"/>
                </a:solidFill>
              </a:rPr>
              <a:t>what the unjust judge said</a:t>
            </a:r>
            <a:r>
              <a:rPr lang="en-US" sz="2000" i="1" dirty="0" smtClean="0">
                <a:solidFill>
                  <a:srgbClr val="800000"/>
                </a:solidFill>
              </a:rPr>
              <a:t>.  And </a:t>
            </a:r>
            <a:r>
              <a:rPr lang="en-US" sz="2000" b="1" i="1" dirty="0">
                <a:solidFill>
                  <a:srgbClr val="800000"/>
                </a:solidFill>
              </a:rPr>
              <a:t>shall God not </a:t>
            </a:r>
            <a:r>
              <a:rPr lang="en-US" sz="2000" b="1" i="1" u="sng" dirty="0">
                <a:solidFill>
                  <a:srgbClr val="800000"/>
                </a:solidFill>
              </a:rPr>
              <a:t>avenge His own elect</a:t>
            </a:r>
            <a:r>
              <a:rPr lang="en-US" sz="2000" b="1" i="1" dirty="0">
                <a:solidFill>
                  <a:srgbClr val="800000"/>
                </a:solidFill>
              </a:rPr>
              <a:t> who cry out day and night to Him</a:t>
            </a:r>
            <a:r>
              <a:rPr lang="en-US" sz="2000" i="1" dirty="0">
                <a:solidFill>
                  <a:srgbClr val="800000"/>
                </a:solidFill>
              </a:rPr>
              <a:t>, though He bears long with them</a:t>
            </a:r>
            <a:r>
              <a:rPr lang="en-US" sz="2000" i="1" dirty="0" smtClean="0">
                <a:solidFill>
                  <a:srgbClr val="800000"/>
                </a:solidFill>
              </a:rPr>
              <a:t>?  I </a:t>
            </a:r>
            <a:r>
              <a:rPr lang="en-US" sz="2000" i="1" dirty="0">
                <a:solidFill>
                  <a:srgbClr val="800000"/>
                </a:solidFill>
              </a:rPr>
              <a:t>tell you that </a:t>
            </a:r>
            <a:r>
              <a:rPr lang="en-US" sz="2000" b="1" i="1" dirty="0">
                <a:solidFill>
                  <a:srgbClr val="800000"/>
                </a:solidFill>
              </a:rPr>
              <a:t>He will </a:t>
            </a:r>
            <a:r>
              <a:rPr lang="en-US" sz="2000" b="1" i="1" u="sng" dirty="0">
                <a:solidFill>
                  <a:srgbClr val="800000"/>
                </a:solidFill>
              </a:rPr>
              <a:t>avenge them speedily</a:t>
            </a:r>
            <a:r>
              <a:rPr lang="en-US" sz="2000" i="1" dirty="0">
                <a:solidFill>
                  <a:srgbClr val="800000"/>
                </a:solidFill>
              </a:rPr>
              <a:t>. Nevertheless, when the Son of Man comes, will He really find faith on the earth</a:t>
            </a:r>
            <a:r>
              <a:rPr lang="en-US" sz="2000" i="1" dirty="0" smtClean="0">
                <a:solidFill>
                  <a:srgbClr val="800000"/>
                </a:solidFill>
              </a:rPr>
              <a:t>?”</a:t>
            </a:r>
            <a:r>
              <a:rPr lang="en-US" sz="2000" dirty="0" smtClean="0"/>
              <a:t> (</a:t>
            </a:r>
            <a:r>
              <a:rPr lang="en-US" sz="2000" b="1" dirty="0" smtClean="0">
                <a:solidFill>
                  <a:srgbClr val="800000"/>
                </a:solidFill>
              </a:rPr>
              <a:t>Luke 18:1-8</a:t>
            </a:r>
            <a:r>
              <a:rPr lang="en-US" sz="2000" dirty="0" smtClean="0"/>
              <a:t>)</a:t>
            </a:r>
          </a:p>
          <a:p>
            <a:r>
              <a:rPr lang="en-US" sz="2000" dirty="0" smtClean="0"/>
              <a:t>Argue from lesser to greater, selfish judge to just </a:t>
            </a:r>
            <a:r>
              <a:rPr lang="en-US" sz="2000" i="1" dirty="0" smtClean="0">
                <a:solidFill>
                  <a:srgbClr val="800000"/>
                </a:solidFill>
              </a:rPr>
              <a:t>“Judge of all earth” </a:t>
            </a:r>
            <a:r>
              <a:rPr lang="en-US" sz="2000" dirty="0" smtClean="0"/>
              <a:t>(</a:t>
            </a:r>
            <a:r>
              <a:rPr lang="en-US" sz="2000" b="1" dirty="0" smtClean="0">
                <a:solidFill>
                  <a:srgbClr val="800000"/>
                </a:solidFill>
              </a:rPr>
              <a:t>Gen. 18:25</a:t>
            </a:r>
            <a:r>
              <a:rPr lang="en-US" sz="2000" dirty="0" smtClean="0"/>
              <a:t>).</a:t>
            </a:r>
          </a:p>
          <a:p>
            <a:r>
              <a:rPr lang="en-US" sz="2000" dirty="0" smtClean="0"/>
              <a:t>Comforting God </a:t>
            </a:r>
            <a:r>
              <a:rPr lang="en-US" sz="2000" i="1" dirty="0" smtClean="0">
                <a:solidFill>
                  <a:srgbClr val="800000"/>
                </a:solidFill>
              </a:rPr>
              <a:t>“avenges”</a:t>
            </a:r>
            <a:r>
              <a:rPr lang="en-US" sz="2000" dirty="0" smtClean="0">
                <a:solidFill>
                  <a:srgbClr val="800000"/>
                </a:solidFill>
              </a:rPr>
              <a:t> </a:t>
            </a:r>
            <a:r>
              <a:rPr lang="en-US" sz="2000" dirty="0" smtClean="0"/>
              <a:t>quick as possible (</a:t>
            </a:r>
            <a:r>
              <a:rPr lang="en-US" sz="2000" b="1" dirty="0" smtClean="0">
                <a:solidFill>
                  <a:srgbClr val="800000"/>
                </a:solidFill>
              </a:rPr>
              <a:t>Exo. 2:23-25; 1 Pt. 3:12; 2 Pt. 3:9</a:t>
            </a:r>
            <a:r>
              <a:rPr lang="en-US" sz="2000" dirty="0" smtClean="0"/>
              <a:t>).</a:t>
            </a:r>
          </a:p>
          <a:p>
            <a:r>
              <a:rPr lang="en-US" sz="2000" b="1" i="1" dirty="0" smtClean="0"/>
              <a:t>Lesson:</a:t>
            </a:r>
            <a:r>
              <a:rPr lang="en-US" sz="2000" dirty="0" smtClean="0"/>
              <a:t>  God hears, even if He waits, so </a:t>
            </a:r>
            <a:r>
              <a:rPr lang="en-US" sz="2000" i="1" dirty="0" smtClean="0">
                <a:solidFill>
                  <a:srgbClr val="800000"/>
                </a:solidFill>
              </a:rPr>
              <a:t>“always pray”</a:t>
            </a:r>
            <a:r>
              <a:rPr lang="en-US" sz="2000" dirty="0" smtClean="0"/>
              <a:t> and do </a:t>
            </a:r>
            <a:r>
              <a:rPr lang="en-US" sz="2000" i="1" dirty="0" smtClean="0">
                <a:solidFill>
                  <a:srgbClr val="800000"/>
                </a:solidFill>
              </a:rPr>
              <a:t>“not lose heart”</a:t>
            </a:r>
            <a:r>
              <a:rPr lang="en-US" sz="2000" dirty="0" smtClean="0"/>
              <a:t>.</a:t>
            </a:r>
            <a:endParaRPr lang="en-US" sz="2000" dirty="0"/>
          </a:p>
        </p:txBody>
      </p:sp>
    </p:spTree>
    <p:extLst>
      <p:ext uri="{BB962C8B-B14F-4D97-AF65-F5344CB8AC3E}">
        <p14:creationId xmlns:p14="http://schemas.microsoft.com/office/powerpoint/2010/main" val="426905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Sounding of the First</a:t>
            </a:r>
            <a:br>
              <a:rPr lang="en-US" dirty="0" smtClean="0"/>
            </a:br>
            <a:r>
              <a:rPr lang="en-US" dirty="0" smtClean="0"/>
              <a:t>Four Trumpets</a:t>
            </a:r>
          </a:p>
          <a:p>
            <a:r>
              <a:rPr lang="en-US" dirty="0" smtClean="0"/>
              <a:t>Revelation 8:7-13</a:t>
            </a:r>
            <a:endParaRPr lang="en-US" dirty="0"/>
          </a:p>
        </p:txBody>
      </p:sp>
    </p:spTree>
    <p:extLst>
      <p:ext uri="{BB962C8B-B14F-4D97-AF65-F5344CB8AC3E}">
        <p14:creationId xmlns:p14="http://schemas.microsoft.com/office/powerpoint/2010/main" val="32928292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First Four Trumpets Sound</a:t>
            </a:r>
            <a:endParaRPr lang="en-US" dirty="0"/>
          </a:p>
        </p:txBody>
      </p:sp>
      <p:sp>
        <p:nvSpPr>
          <p:cNvPr id="3" name="Content Placeholder 2"/>
          <p:cNvSpPr>
            <a:spLocks noGrp="1"/>
          </p:cNvSpPr>
          <p:nvPr>
            <p:ph sz="quarter" idx="10"/>
          </p:nvPr>
        </p:nvSpPr>
        <p:spPr/>
        <p:txBody>
          <a:bodyPr/>
          <a:lstStyle/>
          <a:p>
            <a:pPr marL="0" indent="0">
              <a:lnSpc>
                <a:spcPct val="90000"/>
              </a:lnSpc>
              <a:spcBef>
                <a:spcPts val="0"/>
              </a:spcBef>
              <a:buNone/>
            </a:pPr>
            <a:r>
              <a:rPr lang="en-US" sz="2000" i="1" dirty="0" smtClean="0">
                <a:solidFill>
                  <a:srgbClr val="800000"/>
                </a:solidFill>
              </a:rPr>
              <a:t>The </a:t>
            </a:r>
            <a:r>
              <a:rPr lang="en-US" sz="2000" b="1" i="1" baseline="30000" dirty="0" smtClean="0">
                <a:solidFill>
                  <a:srgbClr val="800000"/>
                </a:solidFill>
              </a:rPr>
              <a:t>1</a:t>
            </a:r>
            <a:r>
              <a:rPr lang="en-US" sz="2000" b="1" i="1" u="sng" dirty="0" smtClean="0">
                <a:solidFill>
                  <a:srgbClr val="800000"/>
                </a:solidFill>
              </a:rPr>
              <a:t>first</a:t>
            </a:r>
            <a:r>
              <a:rPr lang="en-US" sz="2000" b="1" i="1" dirty="0" smtClean="0">
                <a:solidFill>
                  <a:srgbClr val="800000"/>
                </a:solidFill>
              </a:rPr>
              <a:t> angel sounded</a:t>
            </a:r>
            <a:r>
              <a:rPr lang="en-US" sz="2000" i="1" dirty="0" smtClean="0">
                <a:solidFill>
                  <a:srgbClr val="800000"/>
                </a:solidFill>
              </a:rPr>
              <a:t>: And </a:t>
            </a:r>
            <a:r>
              <a:rPr lang="en-US" sz="2000" b="1" i="1" dirty="0" smtClean="0">
                <a:solidFill>
                  <a:srgbClr val="800000"/>
                </a:solidFill>
              </a:rPr>
              <a:t>hail and fire followed, mingled with blood</a:t>
            </a:r>
            <a:r>
              <a:rPr lang="en-US" sz="2000" i="1" dirty="0" smtClean="0">
                <a:solidFill>
                  <a:srgbClr val="800000"/>
                </a:solidFill>
              </a:rPr>
              <a:t>, and they were thrown to the earth. And a third of the trees were burned up, and all green grass was burned up. Then the </a:t>
            </a:r>
            <a:r>
              <a:rPr lang="en-US" sz="2000" b="1" i="1" baseline="30000" dirty="0" smtClean="0">
                <a:solidFill>
                  <a:srgbClr val="800000"/>
                </a:solidFill>
              </a:rPr>
              <a:t>2</a:t>
            </a:r>
            <a:r>
              <a:rPr lang="en-US" sz="2000" b="1" i="1" u="sng" dirty="0" smtClean="0">
                <a:solidFill>
                  <a:srgbClr val="800000"/>
                </a:solidFill>
              </a:rPr>
              <a:t>second</a:t>
            </a:r>
            <a:r>
              <a:rPr lang="en-US" sz="2000" b="1" i="1" dirty="0" smtClean="0">
                <a:solidFill>
                  <a:srgbClr val="800000"/>
                </a:solidFill>
              </a:rPr>
              <a:t> angel sounded</a:t>
            </a:r>
            <a:r>
              <a:rPr lang="en-US" sz="2000" i="1" dirty="0" smtClean="0">
                <a:solidFill>
                  <a:srgbClr val="800000"/>
                </a:solidFill>
              </a:rPr>
              <a:t>: And something like </a:t>
            </a:r>
            <a:r>
              <a:rPr lang="en-US" sz="2000" b="1" i="1" dirty="0" smtClean="0">
                <a:solidFill>
                  <a:srgbClr val="800000"/>
                </a:solidFill>
              </a:rPr>
              <a:t>a great mountain burning with fire was thrown into the sea</a:t>
            </a:r>
            <a:r>
              <a:rPr lang="en-US" sz="2000" i="1" dirty="0" smtClean="0">
                <a:solidFill>
                  <a:srgbClr val="800000"/>
                </a:solidFill>
              </a:rPr>
              <a:t>, and a third of </a:t>
            </a:r>
            <a:r>
              <a:rPr lang="en-US" sz="2000" b="1" i="1" dirty="0" smtClean="0">
                <a:solidFill>
                  <a:srgbClr val="800000"/>
                </a:solidFill>
              </a:rPr>
              <a:t>the sea became blood</a:t>
            </a:r>
            <a:r>
              <a:rPr lang="en-US" sz="2000" i="1" dirty="0" smtClean="0">
                <a:solidFill>
                  <a:srgbClr val="800000"/>
                </a:solidFill>
              </a:rPr>
              <a:t>.  And a third of the living creatures in the sea died, and a third of the ships were destroyed. Then the </a:t>
            </a:r>
            <a:r>
              <a:rPr lang="en-US" sz="2000" b="1" i="1" baseline="30000" dirty="0">
                <a:solidFill>
                  <a:srgbClr val="800000"/>
                </a:solidFill>
              </a:rPr>
              <a:t>3</a:t>
            </a:r>
            <a:r>
              <a:rPr lang="en-US" sz="2000" b="1" i="1" u="sng" dirty="0" smtClean="0">
                <a:solidFill>
                  <a:srgbClr val="800000"/>
                </a:solidFill>
              </a:rPr>
              <a:t>third</a:t>
            </a:r>
            <a:r>
              <a:rPr lang="en-US" sz="2000" b="1" i="1" dirty="0" smtClean="0">
                <a:solidFill>
                  <a:srgbClr val="800000"/>
                </a:solidFill>
              </a:rPr>
              <a:t> angel sounded</a:t>
            </a:r>
            <a:r>
              <a:rPr lang="en-US" sz="2000" i="1" dirty="0" smtClean="0">
                <a:solidFill>
                  <a:srgbClr val="800000"/>
                </a:solidFill>
              </a:rPr>
              <a:t>: And </a:t>
            </a:r>
            <a:r>
              <a:rPr lang="en-US" sz="2000" b="1" i="1" dirty="0" smtClean="0">
                <a:solidFill>
                  <a:srgbClr val="800000"/>
                </a:solidFill>
              </a:rPr>
              <a:t>a great star fell </a:t>
            </a:r>
            <a:r>
              <a:rPr lang="en-US" sz="2000" i="1" dirty="0" smtClean="0">
                <a:solidFill>
                  <a:srgbClr val="800000"/>
                </a:solidFill>
              </a:rPr>
              <a:t>from heaven, </a:t>
            </a:r>
            <a:r>
              <a:rPr lang="en-US" sz="2000" b="1" i="1" dirty="0" smtClean="0">
                <a:solidFill>
                  <a:srgbClr val="800000"/>
                </a:solidFill>
              </a:rPr>
              <a:t>burning like a torch</a:t>
            </a:r>
            <a:r>
              <a:rPr lang="en-US" sz="2000" i="1" dirty="0" smtClean="0">
                <a:solidFill>
                  <a:srgbClr val="800000"/>
                </a:solidFill>
              </a:rPr>
              <a:t>, and </a:t>
            </a:r>
            <a:r>
              <a:rPr lang="en-US" sz="2000" b="1" i="1" dirty="0" smtClean="0">
                <a:solidFill>
                  <a:srgbClr val="800000"/>
                </a:solidFill>
              </a:rPr>
              <a:t>it fell on a third of the rivers and on the springs of water</a:t>
            </a:r>
            <a:r>
              <a:rPr lang="en-US" sz="2000" i="1" dirty="0" smtClean="0">
                <a:solidFill>
                  <a:srgbClr val="800000"/>
                </a:solidFill>
              </a:rPr>
              <a:t>. The name of the star is Wormwood. A third of the waters became wormwood, and many men died from the water, because it was made bitter. Then the </a:t>
            </a:r>
            <a:r>
              <a:rPr lang="en-US" sz="2000" b="1" i="1" baseline="30000" dirty="0" smtClean="0">
                <a:solidFill>
                  <a:srgbClr val="800000"/>
                </a:solidFill>
              </a:rPr>
              <a:t>4</a:t>
            </a:r>
            <a:r>
              <a:rPr lang="en-US" sz="2000" b="1" i="1" u="sng" dirty="0" smtClean="0">
                <a:solidFill>
                  <a:srgbClr val="800000"/>
                </a:solidFill>
              </a:rPr>
              <a:t>fourth</a:t>
            </a:r>
            <a:r>
              <a:rPr lang="en-US" sz="2000" b="1" i="1" dirty="0" smtClean="0">
                <a:solidFill>
                  <a:srgbClr val="800000"/>
                </a:solidFill>
              </a:rPr>
              <a:t> angel sounded</a:t>
            </a:r>
            <a:r>
              <a:rPr lang="en-US" sz="2000" i="1" dirty="0" smtClean="0">
                <a:solidFill>
                  <a:srgbClr val="800000"/>
                </a:solidFill>
              </a:rPr>
              <a:t>: And a third of </a:t>
            </a:r>
            <a:r>
              <a:rPr lang="en-US" sz="2000" b="1" i="1" dirty="0" smtClean="0">
                <a:solidFill>
                  <a:srgbClr val="800000"/>
                </a:solidFill>
              </a:rPr>
              <a:t>the sun was struck</a:t>
            </a:r>
            <a:r>
              <a:rPr lang="en-US" sz="2000" i="1" dirty="0" smtClean="0">
                <a:solidFill>
                  <a:srgbClr val="800000"/>
                </a:solidFill>
              </a:rPr>
              <a:t>, a third of </a:t>
            </a:r>
            <a:r>
              <a:rPr lang="en-US" sz="2000" b="1" i="1" dirty="0" smtClean="0">
                <a:solidFill>
                  <a:srgbClr val="800000"/>
                </a:solidFill>
              </a:rPr>
              <a:t>the moon</a:t>
            </a:r>
            <a:r>
              <a:rPr lang="en-US" sz="2000" i="1" dirty="0" smtClean="0">
                <a:solidFill>
                  <a:srgbClr val="800000"/>
                </a:solidFill>
              </a:rPr>
              <a:t>, and a third of </a:t>
            </a:r>
            <a:r>
              <a:rPr lang="en-US" sz="2000" b="1" i="1" dirty="0" smtClean="0">
                <a:solidFill>
                  <a:srgbClr val="800000"/>
                </a:solidFill>
              </a:rPr>
              <a:t>the stars</a:t>
            </a:r>
            <a:r>
              <a:rPr lang="en-US" sz="2000" i="1" dirty="0" smtClean="0">
                <a:solidFill>
                  <a:srgbClr val="800000"/>
                </a:solidFill>
              </a:rPr>
              <a:t>, so that a third of them </a:t>
            </a:r>
            <a:r>
              <a:rPr lang="en-US" sz="2000" b="1" i="1" dirty="0" smtClean="0">
                <a:solidFill>
                  <a:srgbClr val="800000"/>
                </a:solidFill>
              </a:rPr>
              <a:t>were darkened</a:t>
            </a:r>
            <a:r>
              <a:rPr lang="en-US" sz="2000" i="1" dirty="0" smtClean="0">
                <a:solidFill>
                  <a:srgbClr val="800000"/>
                </a:solidFill>
              </a:rPr>
              <a:t>. A third of </a:t>
            </a:r>
            <a:r>
              <a:rPr lang="en-US" sz="2000" b="1" i="1" dirty="0" smtClean="0">
                <a:solidFill>
                  <a:srgbClr val="800000"/>
                </a:solidFill>
              </a:rPr>
              <a:t>the day did not shine, and likewise the night</a:t>
            </a:r>
            <a:r>
              <a:rPr lang="en-US" sz="2000" i="1" dirty="0" smtClean="0">
                <a:solidFill>
                  <a:srgbClr val="800000"/>
                </a:solidFill>
              </a:rPr>
              <a:t>. </a:t>
            </a:r>
            <a:r>
              <a:rPr lang="en-US" sz="2000" dirty="0" smtClean="0"/>
              <a:t>(</a:t>
            </a:r>
            <a:r>
              <a:rPr lang="en-US" sz="2000" b="1" dirty="0" smtClean="0">
                <a:solidFill>
                  <a:srgbClr val="800000"/>
                </a:solidFill>
              </a:rPr>
              <a:t>Revelation 8:7-12</a:t>
            </a:r>
            <a:r>
              <a:rPr lang="en-US" sz="2000" dirty="0" smtClean="0"/>
              <a:t>)</a:t>
            </a:r>
          </a:p>
          <a:p>
            <a:pPr marL="346075" lvl="0" indent="-346075">
              <a:lnSpc>
                <a:spcPct val="90000"/>
              </a:lnSpc>
              <a:spcBef>
                <a:spcPts val="0"/>
              </a:spcBef>
              <a:buFont typeface="+mj-lt"/>
              <a:buAutoNum type="arabicPeriod" startAt="4"/>
            </a:pPr>
            <a:r>
              <a:rPr lang="en-US" sz="2000" dirty="0" smtClean="0"/>
              <a:t>Compare </a:t>
            </a:r>
            <a:r>
              <a:rPr lang="en-US" sz="2000" dirty="0"/>
              <a:t>and contrast the sounding of the first two trumpets to the 10 plagues of Egypt.  What was the purpose of those plagues?  How might these trumpets be similar</a:t>
            </a:r>
            <a:r>
              <a:rPr lang="en-US" sz="2000" dirty="0" smtClean="0"/>
              <a:t>?</a:t>
            </a:r>
          </a:p>
        </p:txBody>
      </p:sp>
    </p:spTree>
    <p:extLst>
      <p:ext uri="{BB962C8B-B14F-4D97-AF65-F5344CB8AC3E}">
        <p14:creationId xmlns:p14="http://schemas.microsoft.com/office/powerpoint/2010/main" val="2802638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“That You May Know”</a:t>
            </a:r>
            <a:endParaRPr lang="en-US" dirty="0"/>
          </a:p>
        </p:txBody>
      </p:sp>
      <p:sp>
        <p:nvSpPr>
          <p:cNvPr id="3" name="Content Placeholder 2"/>
          <p:cNvSpPr>
            <a:spLocks noGrp="1"/>
          </p:cNvSpPr>
          <p:nvPr>
            <p:ph sz="quarter" idx="10"/>
          </p:nvPr>
        </p:nvSpPr>
        <p:spPr/>
        <p:txBody>
          <a:bodyPr/>
          <a:lstStyle/>
          <a:p>
            <a:pPr marL="346075" lvl="0" indent="-346075">
              <a:lnSpc>
                <a:spcPct val="90000"/>
              </a:lnSpc>
              <a:spcBef>
                <a:spcPts val="0"/>
              </a:spcBef>
              <a:buFont typeface="+mj-lt"/>
              <a:buAutoNum type="arabicPeriod" startAt="4"/>
            </a:pPr>
            <a:r>
              <a:rPr lang="en-US" sz="2000" dirty="0" smtClean="0"/>
              <a:t>Compare </a:t>
            </a:r>
            <a:r>
              <a:rPr lang="en-US" sz="2000" dirty="0"/>
              <a:t>and contrast the sounding of the first two trumpets to the 10 plagues of Egypt.  What was the purpose of those plagues?  How might these trumpets be similar</a:t>
            </a:r>
            <a:r>
              <a:rPr lang="en-US" sz="2000" dirty="0" smtClean="0"/>
              <a:t>?</a:t>
            </a:r>
          </a:p>
          <a:p>
            <a:pPr marL="0" lvl="0" indent="0">
              <a:lnSpc>
                <a:spcPct val="90000"/>
              </a:lnSpc>
              <a:spcBef>
                <a:spcPts val="0"/>
              </a:spcBef>
              <a:buNone/>
            </a:pPr>
            <a:endParaRPr lang="en-US" sz="2000" dirty="0" smtClean="0"/>
          </a:p>
        </p:txBody>
      </p:sp>
      <p:sp>
        <p:nvSpPr>
          <p:cNvPr id="4" name="Content Placeholder 2"/>
          <p:cNvSpPr txBox="1">
            <a:spLocks/>
          </p:cNvSpPr>
          <p:nvPr/>
        </p:nvSpPr>
        <p:spPr>
          <a:xfrm>
            <a:off x="43217" y="1841863"/>
            <a:ext cx="2654264" cy="3258440"/>
          </a:xfrm>
          <a:prstGeom prst="rect">
            <a:avLst/>
          </a:prstGeom>
          <a:ln w="15875">
            <a:solidFill>
              <a:schemeClr val="bg1">
                <a:lumMod val="75000"/>
                <a:lumOff val="25000"/>
              </a:schemeClr>
            </a:solidFill>
          </a:ln>
        </p:spPr>
        <p:txBody>
          <a:bodyPr vert="horz" lIns="45720" tIns="45720" rIns="45720" bIns="45720" rtlCol="0" anchor="t" anchorCtr="0">
            <a:noAutofit/>
          </a:bodyPr>
          <a:lstStyle>
            <a:lvl1pPr marL="344488" indent="-344488" algn="l" defTabSz="914400" rtl="0" eaLnBrk="1" latinLnBrk="0" hangingPunct="1">
              <a:spcBef>
                <a:spcPts val="300"/>
              </a:spcBef>
              <a:buFont typeface="Times New Roman" panose="02020603050405020304" pitchFamily="18" charset="0"/>
              <a:buChar char="†"/>
              <a:defRPr sz="2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1pPr>
            <a:lvl2pPr marL="687388" indent="-342900" algn="l" defTabSz="914400" rtl="0" eaLnBrk="1" latinLnBrk="0" hangingPunct="1">
              <a:spcBef>
                <a:spcPts val="300"/>
              </a:spcBef>
              <a:buFont typeface="Arial" panose="020B0604020202020204" pitchFamily="34" charset="0"/>
              <a:buChar char="•"/>
              <a:defRPr sz="20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2pPr>
            <a:lvl3pPr marL="1031875" indent="-344488" algn="l" defTabSz="914400" rtl="0" eaLnBrk="1" latinLnBrk="0" hangingPunct="1">
              <a:spcBef>
                <a:spcPts val="300"/>
              </a:spcBef>
              <a:buFont typeface="Times New Roman" panose="02020603050405020304" pitchFamily="18" charset="0"/>
              <a:buChar char="−"/>
              <a:defRPr sz="16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3pPr>
            <a:lvl4pPr marL="1374775" indent="-342900" algn="l" defTabSz="914400" rtl="0" eaLnBrk="1" latinLnBrk="0" hangingPunct="1">
              <a:spcBef>
                <a:spcPts val="300"/>
              </a:spcBef>
              <a:buFont typeface="Wingdings" panose="05000000000000000000" pitchFamily="2" charset="2"/>
              <a:buChar char="§"/>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4pPr>
            <a:lvl5pPr marL="1711325" indent="-336550" algn="l" defTabSz="914400" rtl="0" eaLnBrk="1" latinLnBrk="0" hangingPunct="1">
              <a:spcBef>
                <a:spcPts val="300"/>
              </a:spcBef>
              <a:buSzPct val="50000"/>
              <a:buFont typeface="Wingdings" panose="05000000000000000000" pitchFamily="2" charset="2"/>
              <a:buChar char="q"/>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nSpc>
                <a:spcPct val="95000"/>
              </a:lnSpc>
              <a:spcBef>
                <a:spcPts val="0"/>
              </a:spcBef>
              <a:buNone/>
            </a:pPr>
            <a:r>
              <a:rPr lang="en-US" sz="1600" b="1" dirty="0" smtClean="0">
                <a:solidFill>
                  <a:srgbClr val="800000"/>
                </a:solidFill>
              </a:rPr>
              <a:t>10 Plagues (Exodus 7-12)</a:t>
            </a:r>
            <a:endParaRPr lang="en-US" sz="1600" b="1" dirty="0">
              <a:solidFill>
                <a:srgbClr val="800000"/>
              </a:solidFill>
            </a:endParaRPr>
          </a:p>
          <a:p>
            <a:pPr>
              <a:lnSpc>
                <a:spcPct val="95000"/>
              </a:lnSpc>
              <a:spcBef>
                <a:spcPts val="0"/>
              </a:spcBef>
              <a:buFont typeface="+mj-lt"/>
              <a:buAutoNum type="arabicPeriod"/>
            </a:pPr>
            <a:r>
              <a:rPr lang="en-US" sz="1400" dirty="0" smtClean="0"/>
              <a:t>Water to Blood</a:t>
            </a:r>
          </a:p>
          <a:p>
            <a:pPr>
              <a:lnSpc>
                <a:spcPct val="95000"/>
              </a:lnSpc>
              <a:spcBef>
                <a:spcPts val="0"/>
              </a:spcBef>
              <a:buFont typeface="+mj-lt"/>
              <a:buAutoNum type="arabicPeriod"/>
            </a:pPr>
            <a:r>
              <a:rPr lang="en-US" sz="1400" dirty="0" smtClean="0"/>
              <a:t>Frogs</a:t>
            </a:r>
          </a:p>
          <a:p>
            <a:pPr>
              <a:lnSpc>
                <a:spcPct val="95000"/>
              </a:lnSpc>
              <a:spcBef>
                <a:spcPts val="0"/>
              </a:spcBef>
              <a:buFont typeface="+mj-lt"/>
              <a:buAutoNum type="arabicPeriod"/>
            </a:pPr>
            <a:r>
              <a:rPr lang="en-US" sz="1400" dirty="0" smtClean="0"/>
              <a:t>Lice</a:t>
            </a:r>
          </a:p>
          <a:p>
            <a:pPr>
              <a:lnSpc>
                <a:spcPct val="95000"/>
              </a:lnSpc>
              <a:spcBef>
                <a:spcPts val="0"/>
              </a:spcBef>
              <a:buFont typeface="+mj-lt"/>
              <a:buAutoNum type="arabicPeriod"/>
            </a:pPr>
            <a:r>
              <a:rPr lang="en-US" sz="1400" dirty="0" smtClean="0"/>
              <a:t>Flies</a:t>
            </a:r>
          </a:p>
          <a:p>
            <a:pPr>
              <a:lnSpc>
                <a:spcPct val="95000"/>
              </a:lnSpc>
              <a:spcBef>
                <a:spcPts val="0"/>
              </a:spcBef>
              <a:buFont typeface="+mj-lt"/>
              <a:buAutoNum type="arabicPeriod"/>
            </a:pPr>
            <a:r>
              <a:rPr lang="en-US" sz="1400" dirty="0" smtClean="0"/>
              <a:t>Pestilence of Cattle</a:t>
            </a:r>
          </a:p>
          <a:p>
            <a:pPr>
              <a:lnSpc>
                <a:spcPct val="95000"/>
              </a:lnSpc>
              <a:spcBef>
                <a:spcPts val="0"/>
              </a:spcBef>
              <a:buFont typeface="+mj-lt"/>
              <a:buAutoNum type="arabicPeriod"/>
            </a:pPr>
            <a:r>
              <a:rPr lang="en-US" sz="1400" dirty="0" smtClean="0"/>
              <a:t>Boils</a:t>
            </a:r>
          </a:p>
          <a:p>
            <a:pPr>
              <a:lnSpc>
                <a:spcPct val="95000"/>
              </a:lnSpc>
              <a:spcBef>
                <a:spcPts val="0"/>
              </a:spcBef>
              <a:buFont typeface="+mj-lt"/>
              <a:buAutoNum type="arabicPeriod"/>
            </a:pPr>
            <a:r>
              <a:rPr lang="en-US" sz="1400" dirty="0" smtClean="0"/>
              <a:t>Hail</a:t>
            </a:r>
          </a:p>
          <a:p>
            <a:pPr>
              <a:lnSpc>
                <a:spcPct val="95000"/>
              </a:lnSpc>
              <a:spcBef>
                <a:spcPts val="0"/>
              </a:spcBef>
              <a:buFont typeface="+mj-lt"/>
              <a:buAutoNum type="arabicPeriod"/>
            </a:pPr>
            <a:r>
              <a:rPr lang="en-US" sz="1400" dirty="0" smtClean="0"/>
              <a:t>Locusts</a:t>
            </a:r>
          </a:p>
          <a:p>
            <a:pPr>
              <a:lnSpc>
                <a:spcPct val="95000"/>
              </a:lnSpc>
              <a:spcBef>
                <a:spcPts val="0"/>
              </a:spcBef>
              <a:buFont typeface="+mj-lt"/>
              <a:buAutoNum type="arabicPeriod"/>
            </a:pPr>
            <a:r>
              <a:rPr lang="en-US" sz="1400" dirty="0" smtClean="0"/>
              <a:t>Darkness</a:t>
            </a:r>
          </a:p>
          <a:p>
            <a:pPr>
              <a:lnSpc>
                <a:spcPct val="95000"/>
              </a:lnSpc>
              <a:spcBef>
                <a:spcPts val="0"/>
              </a:spcBef>
              <a:buFont typeface="+mj-lt"/>
              <a:buAutoNum type="arabicPeriod"/>
            </a:pPr>
            <a:r>
              <a:rPr lang="en-US" sz="1400" dirty="0" smtClean="0"/>
              <a:t>Death of the Firstborn</a:t>
            </a:r>
          </a:p>
        </p:txBody>
      </p:sp>
      <p:sp>
        <p:nvSpPr>
          <p:cNvPr id="5" name="Content Placeholder 2"/>
          <p:cNvSpPr txBox="1">
            <a:spLocks/>
          </p:cNvSpPr>
          <p:nvPr/>
        </p:nvSpPr>
        <p:spPr>
          <a:xfrm>
            <a:off x="2799800" y="1841863"/>
            <a:ext cx="3071949" cy="3258440"/>
          </a:xfrm>
          <a:prstGeom prst="rect">
            <a:avLst/>
          </a:prstGeom>
          <a:ln w="15875">
            <a:solidFill>
              <a:schemeClr val="bg1">
                <a:lumMod val="75000"/>
                <a:lumOff val="25000"/>
              </a:schemeClr>
            </a:solidFill>
          </a:ln>
        </p:spPr>
        <p:txBody>
          <a:bodyPr vert="horz" lIns="45720" tIns="45720" rIns="45720" bIns="45720" rtlCol="0" anchor="t" anchorCtr="0">
            <a:noAutofit/>
          </a:bodyPr>
          <a:lstStyle>
            <a:lvl1pPr marL="344488" indent="-344488" algn="l" defTabSz="914400" rtl="0" eaLnBrk="1" latinLnBrk="0" hangingPunct="1">
              <a:spcBef>
                <a:spcPts val="300"/>
              </a:spcBef>
              <a:buFont typeface="Times New Roman" panose="02020603050405020304" pitchFamily="18" charset="0"/>
              <a:buChar char="†"/>
              <a:defRPr sz="2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1pPr>
            <a:lvl2pPr marL="687388" indent="-342900" algn="l" defTabSz="914400" rtl="0" eaLnBrk="1" latinLnBrk="0" hangingPunct="1">
              <a:spcBef>
                <a:spcPts val="300"/>
              </a:spcBef>
              <a:buFont typeface="Arial" panose="020B0604020202020204" pitchFamily="34" charset="0"/>
              <a:buChar char="•"/>
              <a:defRPr sz="20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2pPr>
            <a:lvl3pPr marL="1031875" indent="-344488" algn="l" defTabSz="914400" rtl="0" eaLnBrk="1" latinLnBrk="0" hangingPunct="1">
              <a:spcBef>
                <a:spcPts val="300"/>
              </a:spcBef>
              <a:buFont typeface="Times New Roman" panose="02020603050405020304" pitchFamily="18" charset="0"/>
              <a:buChar char="−"/>
              <a:defRPr sz="16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3pPr>
            <a:lvl4pPr marL="1374775" indent="-342900" algn="l" defTabSz="914400" rtl="0" eaLnBrk="1" latinLnBrk="0" hangingPunct="1">
              <a:spcBef>
                <a:spcPts val="300"/>
              </a:spcBef>
              <a:buFont typeface="Wingdings" panose="05000000000000000000" pitchFamily="2" charset="2"/>
              <a:buChar char="§"/>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4pPr>
            <a:lvl5pPr marL="1711325" indent="-336550" algn="l" defTabSz="914400" rtl="0" eaLnBrk="1" latinLnBrk="0" hangingPunct="1">
              <a:spcBef>
                <a:spcPts val="300"/>
              </a:spcBef>
              <a:buSzPct val="50000"/>
              <a:buFont typeface="Wingdings" panose="05000000000000000000" pitchFamily="2" charset="2"/>
              <a:buChar char="q"/>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nSpc>
                <a:spcPct val="95000"/>
              </a:lnSpc>
              <a:spcBef>
                <a:spcPts val="0"/>
              </a:spcBef>
              <a:buNone/>
            </a:pPr>
            <a:r>
              <a:rPr lang="en-US" sz="1600" b="1" dirty="0" smtClean="0">
                <a:solidFill>
                  <a:srgbClr val="800000"/>
                </a:solidFill>
              </a:rPr>
              <a:t>4 Trumpets (Revelation 8)</a:t>
            </a:r>
            <a:endParaRPr lang="en-US" sz="1600" b="1" dirty="0">
              <a:solidFill>
                <a:srgbClr val="800000"/>
              </a:solidFill>
            </a:endParaRPr>
          </a:p>
          <a:p>
            <a:pPr>
              <a:lnSpc>
                <a:spcPct val="95000"/>
              </a:lnSpc>
              <a:spcBef>
                <a:spcPts val="0"/>
              </a:spcBef>
              <a:buFont typeface="+mj-lt"/>
              <a:buAutoNum type="arabicPeriod"/>
            </a:pPr>
            <a:r>
              <a:rPr lang="en-US" sz="1400" dirty="0" smtClean="0"/>
              <a:t>First, Second, and Third</a:t>
            </a:r>
          </a:p>
          <a:p>
            <a:pPr>
              <a:lnSpc>
                <a:spcPct val="95000"/>
              </a:lnSpc>
              <a:spcBef>
                <a:spcPts val="0"/>
              </a:spcBef>
              <a:buFont typeface="+mj-lt"/>
              <a:buAutoNum type="arabicPeriod"/>
            </a:pPr>
            <a:r>
              <a:rPr lang="en-US" sz="1400" dirty="0">
                <a:latin typeface="Times New Roman"/>
                <a:cs typeface="Times New Roman"/>
              </a:rPr>
              <a:t>─</a:t>
            </a:r>
            <a:endParaRPr lang="en-US" sz="1400" dirty="0" smtClean="0"/>
          </a:p>
          <a:p>
            <a:pPr>
              <a:lnSpc>
                <a:spcPct val="95000"/>
              </a:lnSpc>
              <a:spcBef>
                <a:spcPts val="0"/>
              </a:spcBef>
              <a:buFont typeface="+mj-lt"/>
              <a:buAutoNum type="arabicPeriod"/>
            </a:pPr>
            <a:r>
              <a:rPr lang="en-US" sz="1400" dirty="0">
                <a:latin typeface="Times New Roman"/>
                <a:cs typeface="Times New Roman"/>
              </a:rPr>
              <a:t>─</a:t>
            </a:r>
            <a:endParaRPr lang="en-US" sz="1400" dirty="0" smtClean="0"/>
          </a:p>
          <a:p>
            <a:pPr>
              <a:lnSpc>
                <a:spcPct val="95000"/>
              </a:lnSpc>
              <a:spcBef>
                <a:spcPts val="0"/>
              </a:spcBef>
              <a:buFont typeface="+mj-lt"/>
              <a:buAutoNum type="arabicPeriod"/>
            </a:pPr>
            <a:r>
              <a:rPr lang="en-US" sz="1400" dirty="0">
                <a:latin typeface="Times New Roman"/>
                <a:cs typeface="Times New Roman"/>
              </a:rPr>
              <a:t>─</a:t>
            </a:r>
            <a:endParaRPr lang="en-US" sz="1400" dirty="0" smtClean="0"/>
          </a:p>
          <a:p>
            <a:pPr>
              <a:lnSpc>
                <a:spcPct val="95000"/>
              </a:lnSpc>
              <a:spcBef>
                <a:spcPts val="0"/>
              </a:spcBef>
              <a:buFont typeface="+mj-lt"/>
              <a:buAutoNum type="arabicPeriod"/>
            </a:pPr>
            <a:r>
              <a:rPr lang="en-US" sz="1400" dirty="0">
                <a:latin typeface="Times New Roman"/>
                <a:cs typeface="Times New Roman"/>
              </a:rPr>
              <a:t>─ </a:t>
            </a:r>
            <a:endParaRPr lang="en-US" sz="1400" dirty="0" smtClean="0">
              <a:latin typeface="Times New Roman"/>
              <a:cs typeface="Times New Roman"/>
            </a:endParaRPr>
          </a:p>
          <a:p>
            <a:pPr>
              <a:lnSpc>
                <a:spcPct val="95000"/>
              </a:lnSpc>
              <a:spcBef>
                <a:spcPts val="0"/>
              </a:spcBef>
              <a:buFont typeface="+mj-lt"/>
              <a:buAutoNum type="arabicPeriod"/>
            </a:pPr>
            <a:r>
              <a:rPr lang="en-US" sz="1400" dirty="0" smtClean="0">
                <a:latin typeface="Times New Roman"/>
                <a:cs typeface="Times New Roman"/>
              </a:rPr>
              <a:t>─</a:t>
            </a:r>
            <a:endParaRPr lang="en-US" sz="1400" dirty="0" smtClean="0"/>
          </a:p>
          <a:p>
            <a:pPr>
              <a:lnSpc>
                <a:spcPct val="95000"/>
              </a:lnSpc>
              <a:spcBef>
                <a:spcPts val="0"/>
              </a:spcBef>
              <a:buFont typeface="+mj-lt"/>
              <a:buAutoNum type="arabicPeriod"/>
            </a:pPr>
            <a:r>
              <a:rPr lang="en-US" sz="1400" dirty="0" smtClean="0"/>
              <a:t>First</a:t>
            </a:r>
          </a:p>
          <a:p>
            <a:pPr>
              <a:lnSpc>
                <a:spcPct val="95000"/>
              </a:lnSpc>
              <a:spcBef>
                <a:spcPts val="0"/>
              </a:spcBef>
              <a:buFont typeface="+mj-lt"/>
              <a:buAutoNum type="arabicPeriod"/>
            </a:pPr>
            <a:r>
              <a:rPr lang="en-US" sz="1400" dirty="0" smtClean="0"/>
              <a:t>First (⅓ of trees, all grass burned)</a:t>
            </a:r>
          </a:p>
          <a:p>
            <a:pPr>
              <a:lnSpc>
                <a:spcPct val="95000"/>
              </a:lnSpc>
              <a:spcBef>
                <a:spcPts val="0"/>
              </a:spcBef>
              <a:buFont typeface="+mj-lt"/>
              <a:buAutoNum type="arabicPeriod"/>
            </a:pPr>
            <a:r>
              <a:rPr lang="en-US" sz="1400" dirty="0" smtClean="0"/>
              <a:t>Fourth</a:t>
            </a:r>
          </a:p>
          <a:p>
            <a:pPr>
              <a:lnSpc>
                <a:spcPct val="95000"/>
              </a:lnSpc>
              <a:spcBef>
                <a:spcPts val="0"/>
              </a:spcBef>
              <a:buFont typeface="+mj-lt"/>
              <a:buAutoNum type="arabicPeriod"/>
            </a:pPr>
            <a:r>
              <a:rPr lang="en-US" sz="1400" dirty="0" smtClean="0">
                <a:latin typeface="Times New Roman"/>
                <a:cs typeface="Times New Roman"/>
              </a:rPr>
              <a:t>─</a:t>
            </a:r>
            <a:endParaRPr lang="en-US" sz="1400" dirty="0" smtClean="0"/>
          </a:p>
        </p:txBody>
      </p:sp>
      <p:sp>
        <p:nvSpPr>
          <p:cNvPr id="6" name="Content Placeholder 2"/>
          <p:cNvSpPr txBox="1">
            <a:spLocks/>
          </p:cNvSpPr>
          <p:nvPr/>
        </p:nvSpPr>
        <p:spPr>
          <a:xfrm>
            <a:off x="6002379" y="1841863"/>
            <a:ext cx="3071949" cy="3258440"/>
          </a:xfrm>
          <a:prstGeom prst="rect">
            <a:avLst/>
          </a:prstGeom>
          <a:ln w="15875">
            <a:solidFill>
              <a:schemeClr val="bg1">
                <a:lumMod val="75000"/>
                <a:lumOff val="25000"/>
              </a:schemeClr>
            </a:solidFill>
          </a:ln>
        </p:spPr>
        <p:txBody>
          <a:bodyPr vert="horz" lIns="45720" tIns="45720" rIns="45720" bIns="45720" rtlCol="0" anchor="t" anchorCtr="0">
            <a:noAutofit/>
          </a:bodyPr>
          <a:lstStyle>
            <a:lvl1pPr marL="344488" indent="-344488" algn="l" defTabSz="914400" rtl="0" eaLnBrk="1" latinLnBrk="0" hangingPunct="1">
              <a:spcBef>
                <a:spcPts val="300"/>
              </a:spcBef>
              <a:buFont typeface="Times New Roman" panose="02020603050405020304" pitchFamily="18" charset="0"/>
              <a:buChar char="†"/>
              <a:defRPr sz="2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1pPr>
            <a:lvl2pPr marL="687388" indent="-342900" algn="l" defTabSz="914400" rtl="0" eaLnBrk="1" latinLnBrk="0" hangingPunct="1">
              <a:spcBef>
                <a:spcPts val="300"/>
              </a:spcBef>
              <a:buFont typeface="Arial" panose="020B0604020202020204" pitchFamily="34" charset="0"/>
              <a:buChar char="•"/>
              <a:defRPr sz="20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2pPr>
            <a:lvl3pPr marL="1031875" indent="-344488" algn="l" defTabSz="914400" rtl="0" eaLnBrk="1" latinLnBrk="0" hangingPunct="1">
              <a:spcBef>
                <a:spcPts val="300"/>
              </a:spcBef>
              <a:buFont typeface="Times New Roman" panose="02020603050405020304" pitchFamily="18" charset="0"/>
              <a:buChar char="−"/>
              <a:defRPr sz="16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3pPr>
            <a:lvl4pPr marL="1374775" indent="-342900" algn="l" defTabSz="914400" rtl="0" eaLnBrk="1" latinLnBrk="0" hangingPunct="1">
              <a:spcBef>
                <a:spcPts val="300"/>
              </a:spcBef>
              <a:buFont typeface="Wingdings" panose="05000000000000000000" pitchFamily="2" charset="2"/>
              <a:buChar char="§"/>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4pPr>
            <a:lvl5pPr marL="1711325" indent="-336550" algn="l" defTabSz="914400" rtl="0" eaLnBrk="1" latinLnBrk="0" hangingPunct="1">
              <a:spcBef>
                <a:spcPts val="300"/>
              </a:spcBef>
              <a:buSzPct val="50000"/>
              <a:buFont typeface="Wingdings" panose="05000000000000000000" pitchFamily="2" charset="2"/>
              <a:buChar char="q"/>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3000"/>
              </a:lnSpc>
              <a:spcBef>
                <a:spcPts val="0"/>
              </a:spcBef>
              <a:buNone/>
            </a:pPr>
            <a:r>
              <a:rPr lang="en-US" sz="1500" i="1" dirty="0" smtClean="0">
                <a:solidFill>
                  <a:srgbClr val="800000"/>
                </a:solidFill>
              </a:rPr>
              <a:t>“… for </a:t>
            </a:r>
            <a:r>
              <a:rPr lang="en-US" sz="1500" i="1" dirty="0">
                <a:solidFill>
                  <a:srgbClr val="800000"/>
                </a:solidFill>
              </a:rPr>
              <a:t>at this time </a:t>
            </a:r>
            <a:r>
              <a:rPr lang="en-US" sz="1500" b="1" i="1" dirty="0">
                <a:solidFill>
                  <a:srgbClr val="800000"/>
                </a:solidFill>
              </a:rPr>
              <a:t>I will send all My plagues to </a:t>
            </a:r>
            <a:r>
              <a:rPr lang="en-US" sz="1500" b="1" i="1" u="sng" dirty="0">
                <a:solidFill>
                  <a:srgbClr val="800000"/>
                </a:solidFill>
              </a:rPr>
              <a:t>your very heart</a:t>
            </a:r>
            <a:r>
              <a:rPr lang="en-US" sz="1500" i="1" dirty="0">
                <a:solidFill>
                  <a:srgbClr val="800000"/>
                </a:solidFill>
              </a:rPr>
              <a:t>, and on your servants and on your people, </a:t>
            </a:r>
            <a:r>
              <a:rPr lang="en-US" sz="1500" b="1" i="1" u="sng" dirty="0">
                <a:solidFill>
                  <a:srgbClr val="800000"/>
                </a:solidFill>
              </a:rPr>
              <a:t>that you may know</a:t>
            </a:r>
            <a:r>
              <a:rPr lang="en-US" sz="1500" b="1" i="1" dirty="0">
                <a:solidFill>
                  <a:srgbClr val="800000"/>
                </a:solidFill>
              </a:rPr>
              <a:t> that there is none like Me in all the </a:t>
            </a:r>
            <a:r>
              <a:rPr lang="en-US" sz="1500" b="1" i="1" dirty="0" smtClean="0">
                <a:solidFill>
                  <a:srgbClr val="800000"/>
                </a:solidFill>
              </a:rPr>
              <a:t>earth</a:t>
            </a:r>
            <a:r>
              <a:rPr lang="en-US" sz="1500" i="1" dirty="0" smtClean="0">
                <a:solidFill>
                  <a:srgbClr val="800000"/>
                </a:solidFill>
              </a:rPr>
              <a:t>.  Now </a:t>
            </a:r>
            <a:r>
              <a:rPr lang="en-US" sz="1500" i="1" dirty="0">
                <a:solidFill>
                  <a:srgbClr val="800000"/>
                </a:solidFill>
              </a:rPr>
              <a:t>if I had stretched out My hand and struck you and your people with pestilence, then you would have been cut off from the earth</a:t>
            </a:r>
            <a:r>
              <a:rPr lang="en-US" sz="1500" i="1" dirty="0" smtClean="0">
                <a:solidFill>
                  <a:srgbClr val="800000"/>
                </a:solidFill>
              </a:rPr>
              <a:t>.  But </a:t>
            </a:r>
            <a:r>
              <a:rPr lang="en-US" sz="1500" i="1" dirty="0">
                <a:solidFill>
                  <a:srgbClr val="800000"/>
                </a:solidFill>
              </a:rPr>
              <a:t>indeed for this purpose </a:t>
            </a:r>
            <a:r>
              <a:rPr lang="en-US" sz="1500" b="1" i="1" dirty="0">
                <a:solidFill>
                  <a:srgbClr val="800000"/>
                </a:solidFill>
              </a:rPr>
              <a:t>I have raised you up, that I may show My power in you</a:t>
            </a:r>
            <a:r>
              <a:rPr lang="en-US" sz="1500" i="1" dirty="0">
                <a:solidFill>
                  <a:srgbClr val="800000"/>
                </a:solidFill>
              </a:rPr>
              <a:t>, and that </a:t>
            </a:r>
            <a:r>
              <a:rPr lang="en-US" sz="1500" b="1" i="1" dirty="0">
                <a:solidFill>
                  <a:srgbClr val="800000"/>
                </a:solidFill>
              </a:rPr>
              <a:t>My name may be declared in all the earth</a:t>
            </a:r>
            <a:r>
              <a:rPr lang="en-US" sz="1500" i="1" dirty="0" smtClean="0">
                <a:solidFill>
                  <a:srgbClr val="800000"/>
                </a:solidFill>
              </a:rPr>
              <a:t>.  </a:t>
            </a:r>
            <a:r>
              <a:rPr lang="en-US" sz="1500" b="1" i="1" dirty="0" smtClean="0">
                <a:solidFill>
                  <a:srgbClr val="800000"/>
                </a:solidFill>
              </a:rPr>
              <a:t>As </a:t>
            </a:r>
            <a:r>
              <a:rPr lang="en-US" sz="1500" b="1" i="1" dirty="0">
                <a:solidFill>
                  <a:srgbClr val="800000"/>
                </a:solidFill>
              </a:rPr>
              <a:t>yet </a:t>
            </a:r>
            <a:r>
              <a:rPr lang="en-US" sz="1500" b="1" i="1" u="sng" dirty="0">
                <a:solidFill>
                  <a:srgbClr val="800000"/>
                </a:solidFill>
              </a:rPr>
              <a:t>you exalt yourself</a:t>
            </a:r>
            <a:r>
              <a:rPr lang="en-US" sz="1500" b="1" i="1" dirty="0">
                <a:solidFill>
                  <a:srgbClr val="800000"/>
                </a:solidFill>
              </a:rPr>
              <a:t> against My people </a:t>
            </a:r>
            <a:r>
              <a:rPr lang="en-US" sz="1500" i="1" dirty="0">
                <a:solidFill>
                  <a:srgbClr val="800000"/>
                </a:solidFill>
              </a:rPr>
              <a:t>in that you will not let them go</a:t>
            </a:r>
            <a:r>
              <a:rPr lang="en-US" sz="1500" i="1" dirty="0" smtClean="0">
                <a:solidFill>
                  <a:srgbClr val="800000"/>
                </a:solidFill>
              </a:rPr>
              <a:t>.”</a:t>
            </a:r>
            <a:r>
              <a:rPr lang="en-US" sz="1500" dirty="0" smtClean="0">
                <a:solidFill>
                  <a:srgbClr val="800000"/>
                </a:solidFill>
              </a:rPr>
              <a:t> </a:t>
            </a:r>
            <a:r>
              <a:rPr lang="en-US" sz="1500" dirty="0">
                <a:solidFill>
                  <a:srgbClr val="800000"/>
                </a:solidFill>
              </a:rPr>
              <a:t>(</a:t>
            </a:r>
            <a:r>
              <a:rPr lang="en-US" sz="1500" b="1" dirty="0">
                <a:solidFill>
                  <a:srgbClr val="800000"/>
                </a:solidFill>
              </a:rPr>
              <a:t>Exodus </a:t>
            </a:r>
            <a:r>
              <a:rPr lang="en-US" sz="1500" b="1" dirty="0" smtClean="0">
                <a:solidFill>
                  <a:srgbClr val="800000"/>
                </a:solidFill>
              </a:rPr>
              <a:t>9:14-17</a:t>
            </a:r>
            <a:r>
              <a:rPr lang="en-US" sz="1500" dirty="0" smtClean="0">
                <a:solidFill>
                  <a:srgbClr val="800000"/>
                </a:solidFill>
              </a:rPr>
              <a:t>)</a:t>
            </a:r>
          </a:p>
        </p:txBody>
      </p:sp>
    </p:spTree>
    <p:extLst>
      <p:ext uri="{BB962C8B-B14F-4D97-AF65-F5344CB8AC3E}">
        <p14:creationId xmlns:p14="http://schemas.microsoft.com/office/powerpoint/2010/main" val="3294866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bg/>
                                          </p:spTgt>
                                        </p:tgtEl>
                                        <p:attrNameLst>
                                          <p:attrName>style.visibility</p:attrName>
                                        </p:attrNameLst>
                                      </p:cBhvr>
                                      <p:to>
                                        <p:strVal val="visible"/>
                                      </p:to>
                                    </p:set>
                                    <p:animEffect transition="in" filter="fade">
                                      <p:cBhvr>
                                        <p:cTn id="11" dur="500"/>
                                        <p:tgtEl>
                                          <p:spTgt spid="4">
                                            <p:bg/>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500"/>
                                        <p:tgtEl>
                                          <p:spTgt spid="4">
                                            <p:txEl>
                                              <p:pRg st="0" end="0"/>
                                            </p:txEl>
                                          </p:spTgt>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fade">
                                      <p:cBhvr>
                                        <p:cTn id="18" dur="500"/>
                                        <p:tgtEl>
                                          <p:spTgt spid="4">
                                            <p:txEl>
                                              <p:pRg st="1" end="1"/>
                                            </p:txEl>
                                          </p:spTgt>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fade">
                                      <p:cBhvr>
                                        <p:cTn id="26" dur="500"/>
                                        <p:tgtEl>
                                          <p:spTgt spid="4">
                                            <p:txEl>
                                              <p:pRg st="3" end="3"/>
                                            </p:txEl>
                                          </p:spTgt>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4">
                                            <p:txEl>
                                              <p:pRg st="4" end="4"/>
                                            </p:txEl>
                                          </p:spTgt>
                                        </p:tgtEl>
                                        <p:attrNameLst>
                                          <p:attrName>style.visibility</p:attrName>
                                        </p:attrNameLst>
                                      </p:cBhvr>
                                      <p:to>
                                        <p:strVal val="visible"/>
                                      </p:to>
                                    </p:set>
                                    <p:animEffect transition="in" filter="fade">
                                      <p:cBhvr>
                                        <p:cTn id="30" dur="500"/>
                                        <p:tgtEl>
                                          <p:spTgt spid="4">
                                            <p:txEl>
                                              <p:pRg st="4" end="4"/>
                                            </p:txEl>
                                          </p:spTgt>
                                        </p:tgtEl>
                                      </p:cBhvr>
                                    </p:animEffect>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4">
                                            <p:txEl>
                                              <p:pRg st="5" end="5"/>
                                            </p:txEl>
                                          </p:spTgt>
                                        </p:tgtEl>
                                        <p:attrNameLst>
                                          <p:attrName>style.visibility</p:attrName>
                                        </p:attrNameLst>
                                      </p:cBhvr>
                                      <p:to>
                                        <p:strVal val="visible"/>
                                      </p:to>
                                    </p:set>
                                    <p:animEffect transition="in" filter="fade">
                                      <p:cBhvr>
                                        <p:cTn id="34" dur="500"/>
                                        <p:tgtEl>
                                          <p:spTgt spid="4">
                                            <p:txEl>
                                              <p:pRg st="5" end="5"/>
                                            </p:txEl>
                                          </p:spTgt>
                                        </p:tgtEl>
                                      </p:cBhvr>
                                    </p:animEffect>
                                  </p:childTnLst>
                                </p:cTn>
                              </p:par>
                            </p:childTnLst>
                          </p:cTn>
                        </p:par>
                        <p:par>
                          <p:cTn id="35" fill="hold">
                            <p:stCondLst>
                              <p:cond delay="3500"/>
                            </p:stCondLst>
                            <p:childTnLst>
                              <p:par>
                                <p:cTn id="36" presetID="10" presetClass="entr" presetSubtype="0" fill="hold" grpId="0" nodeType="afterEffect">
                                  <p:stCondLst>
                                    <p:cond delay="0"/>
                                  </p:stCondLst>
                                  <p:childTnLst>
                                    <p:set>
                                      <p:cBhvr>
                                        <p:cTn id="37" dur="1" fill="hold">
                                          <p:stCondLst>
                                            <p:cond delay="0"/>
                                          </p:stCondLst>
                                        </p:cTn>
                                        <p:tgtEl>
                                          <p:spTgt spid="4">
                                            <p:txEl>
                                              <p:pRg st="6" end="6"/>
                                            </p:txEl>
                                          </p:spTgt>
                                        </p:tgtEl>
                                        <p:attrNameLst>
                                          <p:attrName>style.visibility</p:attrName>
                                        </p:attrNameLst>
                                      </p:cBhvr>
                                      <p:to>
                                        <p:strVal val="visible"/>
                                      </p:to>
                                    </p:set>
                                    <p:animEffect transition="in" filter="fade">
                                      <p:cBhvr>
                                        <p:cTn id="38" dur="500"/>
                                        <p:tgtEl>
                                          <p:spTgt spid="4">
                                            <p:txEl>
                                              <p:pRg st="6" end="6"/>
                                            </p:txEl>
                                          </p:spTgt>
                                        </p:tgtEl>
                                      </p:cBhvr>
                                    </p:animEffect>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500"/>
                                        <p:tgtEl>
                                          <p:spTgt spid="4">
                                            <p:txEl>
                                              <p:pRg st="7" end="7"/>
                                            </p:txEl>
                                          </p:spTgt>
                                        </p:tgtEl>
                                      </p:cBhvr>
                                    </p:animEffect>
                                  </p:childTnLst>
                                </p:cTn>
                              </p:par>
                            </p:childTnLst>
                          </p:cTn>
                        </p:par>
                        <p:par>
                          <p:cTn id="43" fill="hold">
                            <p:stCondLst>
                              <p:cond delay="4500"/>
                            </p:stCondLst>
                            <p:childTnLst>
                              <p:par>
                                <p:cTn id="44" presetID="10" presetClass="entr" presetSubtype="0" fill="hold" grpId="0" nodeType="afterEffect">
                                  <p:stCondLst>
                                    <p:cond delay="0"/>
                                  </p:stCondLst>
                                  <p:childTnLst>
                                    <p:set>
                                      <p:cBhvr>
                                        <p:cTn id="45" dur="1" fill="hold">
                                          <p:stCondLst>
                                            <p:cond delay="0"/>
                                          </p:stCondLst>
                                        </p:cTn>
                                        <p:tgtEl>
                                          <p:spTgt spid="4">
                                            <p:txEl>
                                              <p:pRg st="8" end="8"/>
                                            </p:txEl>
                                          </p:spTgt>
                                        </p:tgtEl>
                                        <p:attrNameLst>
                                          <p:attrName>style.visibility</p:attrName>
                                        </p:attrNameLst>
                                      </p:cBhvr>
                                      <p:to>
                                        <p:strVal val="visible"/>
                                      </p:to>
                                    </p:set>
                                    <p:animEffect transition="in" filter="fade">
                                      <p:cBhvr>
                                        <p:cTn id="46" dur="500"/>
                                        <p:tgtEl>
                                          <p:spTgt spid="4">
                                            <p:txEl>
                                              <p:pRg st="8" end="8"/>
                                            </p:txEl>
                                          </p:spTgt>
                                        </p:tgtEl>
                                      </p:cBhvr>
                                    </p:animEffect>
                                  </p:childTnLst>
                                </p:cTn>
                              </p:par>
                            </p:childTnLst>
                          </p:cTn>
                        </p:par>
                        <p:par>
                          <p:cTn id="47" fill="hold">
                            <p:stCondLst>
                              <p:cond delay="5000"/>
                            </p:stCondLst>
                            <p:childTnLst>
                              <p:par>
                                <p:cTn id="48" presetID="10" presetClass="entr" presetSubtype="0" fill="hold" grpId="0" nodeType="afterEffect">
                                  <p:stCondLst>
                                    <p:cond delay="0"/>
                                  </p:stCondLst>
                                  <p:childTnLst>
                                    <p:set>
                                      <p:cBhvr>
                                        <p:cTn id="49" dur="1" fill="hold">
                                          <p:stCondLst>
                                            <p:cond delay="0"/>
                                          </p:stCondLst>
                                        </p:cTn>
                                        <p:tgtEl>
                                          <p:spTgt spid="4">
                                            <p:txEl>
                                              <p:pRg st="9" end="9"/>
                                            </p:txEl>
                                          </p:spTgt>
                                        </p:tgtEl>
                                        <p:attrNameLst>
                                          <p:attrName>style.visibility</p:attrName>
                                        </p:attrNameLst>
                                      </p:cBhvr>
                                      <p:to>
                                        <p:strVal val="visible"/>
                                      </p:to>
                                    </p:set>
                                    <p:animEffect transition="in" filter="fade">
                                      <p:cBhvr>
                                        <p:cTn id="50" dur="500"/>
                                        <p:tgtEl>
                                          <p:spTgt spid="4">
                                            <p:txEl>
                                              <p:pRg st="9" end="9"/>
                                            </p:txEl>
                                          </p:spTgt>
                                        </p:tgtEl>
                                      </p:cBhvr>
                                    </p:animEffect>
                                  </p:childTnLst>
                                </p:cTn>
                              </p:par>
                            </p:childTnLst>
                          </p:cTn>
                        </p:par>
                        <p:par>
                          <p:cTn id="51" fill="hold">
                            <p:stCondLst>
                              <p:cond delay="5500"/>
                            </p:stCondLst>
                            <p:childTnLst>
                              <p:par>
                                <p:cTn id="52" presetID="10" presetClass="entr" presetSubtype="0" fill="hold" grpId="0" nodeType="afterEffect">
                                  <p:stCondLst>
                                    <p:cond delay="0"/>
                                  </p:stCondLst>
                                  <p:childTnLst>
                                    <p:set>
                                      <p:cBhvr>
                                        <p:cTn id="53" dur="1" fill="hold">
                                          <p:stCondLst>
                                            <p:cond delay="0"/>
                                          </p:stCondLst>
                                        </p:cTn>
                                        <p:tgtEl>
                                          <p:spTgt spid="4">
                                            <p:txEl>
                                              <p:pRg st="10" end="10"/>
                                            </p:txEl>
                                          </p:spTgt>
                                        </p:tgtEl>
                                        <p:attrNameLst>
                                          <p:attrName>style.visibility</p:attrName>
                                        </p:attrNameLst>
                                      </p:cBhvr>
                                      <p:to>
                                        <p:strVal val="visible"/>
                                      </p:to>
                                    </p:set>
                                    <p:animEffect transition="in" filter="fade">
                                      <p:cBhvr>
                                        <p:cTn id="54" dur="500"/>
                                        <p:tgtEl>
                                          <p:spTgt spid="4">
                                            <p:txEl>
                                              <p:pRg st="10" end="1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5">
                                            <p:bg/>
                                          </p:spTgt>
                                        </p:tgtEl>
                                        <p:attrNameLst>
                                          <p:attrName>style.visibility</p:attrName>
                                        </p:attrNameLst>
                                      </p:cBhvr>
                                      <p:to>
                                        <p:strVal val="visible"/>
                                      </p:to>
                                    </p:set>
                                    <p:animEffect transition="in" filter="fade">
                                      <p:cBhvr>
                                        <p:cTn id="59" dur="500"/>
                                        <p:tgtEl>
                                          <p:spTgt spid="5">
                                            <p:bg/>
                                          </p:spTgt>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5">
                                            <p:txEl>
                                              <p:pRg st="0" end="0"/>
                                            </p:txEl>
                                          </p:spTgt>
                                        </p:tgtEl>
                                        <p:attrNameLst>
                                          <p:attrName>style.visibility</p:attrName>
                                        </p:attrNameLst>
                                      </p:cBhvr>
                                      <p:to>
                                        <p:strVal val="visible"/>
                                      </p:to>
                                    </p:set>
                                    <p:animEffect transition="in" filter="fade">
                                      <p:cBhvr>
                                        <p:cTn id="62" dur="500"/>
                                        <p:tgtEl>
                                          <p:spTgt spid="5">
                                            <p:txEl>
                                              <p:pRg st="0" end="0"/>
                                            </p:txEl>
                                          </p:spTgt>
                                        </p:tgtEl>
                                      </p:cBhvr>
                                    </p:animEffect>
                                  </p:childTnLst>
                                </p:cTn>
                              </p:par>
                            </p:childTnLst>
                          </p:cTn>
                        </p:par>
                        <p:par>
                          <p:cTn id="63" fill="hold">
                            <p:stCondLst>
                              <p:cond delay="500"/>
                            </p:stCondLst>
                            <p:childTnLst>
                              <p:par>
                                <p:cTn id="64" presetID="10" presetClass="entr" presetSubtype="0" fill="hold" grpId="0" nodeType="afterEffect">
                                  <p:stCondLst>
                                    <p:cond delay="0"/>
                                  </p:stCondLst>
                                  <p:childTnLst>
                                    <p:set>
                                      <p:cBhvr>
                                        <p:cTn id="65" dur="1" fill="hold">
                                          <p:stCondLst>
                                            <p:cond delay="0"/>
                                          </p:stCondLst>
                                        </p:cTn>
                                        <p:tgtEl>
                                          <p:spTgt spid="5">
                                            <p:txEl>
                                              <p:pRg st="1" end="1"/>
                                            </p:txEl>
                                          </p:spTgt>
                                        </p:tgtEl>
                                        <p:attrNameLst>
                                          <p:attrName>style.visibility</p:attrName>
                                        </p:attrNameLst>
                                      </p:cBhvr>
                                      <p:to>
                                        <p:strVal val="visible"/>
                                      </p:to>
                                    </p:set>
                                    <p:animEffect transition="in" filter="fade">
                                      <p:cBhvr>
                                        <p:cTn id="66" dur="500"/>
                                        <p:tgtEl>
                                          <p:spTgt spid="5">
                                            <p:txEl>
                                              <p:pRg st="1" end="1"/>
                                            </p:txEl>
                                          </p:spTgt>
                                        </p:tgtEl>
                                      </p:cBhvr>
                                    </p:animEffect>
                                  </p:childTnLst>
                                </p:cTn>
                              </p:par>
                            </p:childTnLst>
                          </p:cTn>
                        </p:par>
                        <p:par>
                          <p:cTn id="67" fill="hold">
                            <p:stCondLst>
                              <p:cond delay="1000"/>
                            </p:stCondLst>
                            <p:childTnLst>
                              <p:par>
                                <p:cTn id="68" presetID="10" presetClass="entr" presetSubtype="0" fill="hold" grpId="0" nodeType="afterEffect">
                                  <p:stCondLst>
                                    <p:cond delay="0"/>
                                  </p:stCondLst>
                                  <p:childTnLst>
                                    <p:set>
                                      <p:cBhvr>
                                        <p:cTn id="69" dur="1" fill="hold">
                                          <p:stCondLst>
                                            <p:cond delay="0"/>
                                          </p:stCondLst>
                                        </p:cTn>
                                        <p:tgtEl>
                                          <p:spTgt spid="5">
                                            <p:txEl>
                                              <p:pRg st="2" end="2"/>
                                            </p:txEl>
                                          </p:spTgt>
                                        </p:tgtEl>
                                        <p:attrNameLst>
                                          <p:attrName>style.visibility</p:attrName>
                                        </p:attrNameLst>
                                      </p:cBhvr>
                                      <p:to>
                                        <p:strVal val="visible"/>
                                      </p:to>
                                    </p:set>
                                    <p:animEffect transition="in" filter="fade">
                                      <p:cBhvr>
                                        <p:cTn id="70" dur="500"/>
                                        <p:tgtEl>
                                          <p:spTgt spid="5">
                                            <p:txEl>
                                              <p:pRg st="2" end="2"/>
                                            </p:txEl>
                                          </p:spTgt>
                                        </p:tgtEl>
                                      </p:cBhvr>
                                    </p:animEffect>
                                  </p:childTnLst>
                                </p:cTn>
                              </p:par>
                            </p:childTnLst>
                          </p:cTn>
                        </p:par>
                        <p:par>
                          <p:cTn id="71" fill="hold">
                            <p:stCondLst>
                              <p:cond delay="1500"/>
                            </p:stCondLst>
                            <p:childTnLst>
                              <p:par>
                                <p:cTn id="72" presetID="10" presetClass="entr" presetSubtype="0" fill="hold" grpId="0" nodeType="afterEffect">
                                  <p:stCondLst>
                                    <p:cond delay="0"/>
                                  </p:stCondLst>
                                  <p:childTnLst>
                                    <p:set>
                                      <p:cBhvr>
                                        <p:cTn id="73" dur="1" fill="hold">
                                          <p:stCondLst>
                                            <p:cond delay="0"/>
                                          </p:stCondLst>
                                        </p:cTn>
                                        <p:tgtEl>
                                          <p:spTgt spid="5">
                                            <p:txEl>
                                              <p:pRg st="3" end="3"/>
                                            </p:txEl>
                                          </p:spTgt>
                                        </p:tgtEl>
                                        <p:attrNameLst>
                                          <p:attrName>style.visibility</p:attrName>
                                        </p:attrNameLst>
                                      </p:cBhvr>
                                      <p:to>
                                        <p:strVal val="visible"/>
                                      </p:to>
                                    </p:set>
                                    <p:animEffect transition="in" filter="fade">
                                      <p:cBhvr>
                                        <p:cTn id="74" dur="500"/>
                                        <p:tgtEl>
                                          <p:spTgt spid="5">
                                            <p:txEl>
                                              <p:pRg st="3" end="3"/>
                                            </p:txEl>
                                          </p:spTgt>
                                        </p:tgtEl>
                                      </p:cBhvr>
                                    </p:animEffect>
                                  </p:childTnLst>
                                </p:cTn>
                              </p:par>
                            </p:childTnLst>
                          </p:cTn>
                        </p:par>
                        <p:par>
                          <p:cTn id="75" fill="hold">
                            <p:stCondLst>
                              <p:cond delay="2000"/>
                            </p:stCondLst>
                            <p:childTnLst>
                              <p:par>
                                <p:cTn id="76" presetID="10" presetClass="entr" presetSubtype="0" fill="hold" grpId="0" nodeType="afterEffect">
                                  <p:stCondLst>
                                    <p:cond delay="0"/>
                                  </p:stCondLst>
                                  <p:childTnLst>
                                    <p:set>
                                      <p:cBhvr>
                                        <p:cTn id="77" dur="1" fill="hold">
                                          <p:stCondLst>
                                            <p:cond delay="0"/>
                                          </p:stCondLst>
                                        </p:cTn>
                                        <p:tgtEl>
                                          <p:spTgt spid="5">
                                            <p:txEl>
                                              <p:pRg st="4" end="4"/>
                                            </p:txEl>
                                          </p:spTgt>
                                        </p:tgtEl>
                                        <p:attrNameLst>
                                          <p:attrName>style.visibility</p:attrName>
                                        </p:attrNameLst>
                                      </p:cBhvr>
                                      <p:to>
                                        <p:strVal val="visible"/>
                                      </p:to>
                                    </p:set>
                                    <p:animEffect transition="in" filter="fade">
                                      <p:cBhvr>
                                        <p:cTn id="78" dur="500"/>
                                        <p:tgtEl>
                                          <p:spTgt spid="5">
                                            <p:txEl>
                                              <p:pRg st="4" end="4"/>
                                            </p:txEl>
                                          </p:spTgt>
                                        </p:tgtEl>
                                      </p:cBhvr>
                                    </p:animEffect>
                                  </p:childTnLst>
                                </p:cTn>
                              </p:par>
                            </p:childTnLst>
                          </p:cTn>
                        </p:par>
                        <p:par>
                          <p:cTn id="79" fill="hold">
                            <p:stCondLst>
                              <p:cond delay="2500"/>
                            </p:stCondLst>
                            <p:childTnLst>
                              <p:par>
                                <p:cTn id="80" presetID="10" presetClass="entr" presetSubtype="0" fill="hold" grpId="0" nodeType="afterEffect">
                                  <p:stCondLst>
                                    <p:cond delay="0"/>
                                  </p:stCondLst>
                                  <p:childTnLst>
                                    <p:set>
                                      <p:cBhvr>
                                        <p:cTn id="81" dur="1" fill="hold">
                                          <p:stCondLst>
                                            <p:cond delay="0"/>
                                          </p:stCondLst>
                                        </p:cTn>
                                        <p:tgtEl>
                                          <p:spTgt spid="5">
                                            <p:txEl>
                                              <p:pRg st="5" end="5"/>
                                            </p:txEl>
                                          </p:spTgt>
                                        </p:tgtEl>
                                        <p:attrNameLst>
                                          <p:attrName>style.visibility</p:attrName>
                                        </p:attrNameLst>
                                      </p:cBhvr>
                                      <p:to>
                                        <p:strVal val="visible"/>
                                      </p:to>
                                    </p:set>
                                    <p:animEffect transition="in" filter="fade">
                                      <p:cBhvr>
                                        <p:cTn id="82" dur="500"/>
                                        <p:tgtEl>
                                          <p:spTgt spid="5">
                                            <p:txEl>
                                              <p:pRg st="5" end="5"/>
                                            </p:txEl>
                                          </p:spTgt>
                                        </p:tgtEl>
                                      </p:cBhvr>
                                    </p:animEffect>
                                  </p:childTnLst>
                                </p:cTn>
                              </p:par>
                            </p:childTnLst>
                          </p:cTn>
                        </p:par>
                        <p:par>
                          <p:cTn id="83" fill="hold">
                            <p:stCondLst>
                              <p:cond delay="3000"/>
                            </p:stCondLst>
                            <p:childTnLst>
                              <p:par>
                                <p:cTn id="84" presetID="10" presetClass="entr" presetSubtype="0" fill="hold" grpId="0" nodeType="afterEffect">
                                  <p:stCondLst>
                                    <p:cond delay="0"/>
                                  </p:stCondLst>
                                  <p:childTnLst>
                                    <p:set>
                                      <p:cBhvr>
                                        <p:cTn id="85" dur="1" fill="hold">
                                          <p:stCondLst>
                                            <p:cond delay="0"/>
                                          </p:stCondLst>
                                        </p:cTn>
                                        <p:tgtEl>
                                          <p:spTgt spid="5">
                                            <p:txEl>
                                              <p:pRg st="6" end="6"/>
                                            </p:txEl>
                                          </p:spTgt>
                                        </p:tgtEl>
                                        <p:attrNameLst>
                                          <p:attrName>style.visibility</p:attrName>
                                        </p:attrNameLst>
                                      </p:cBhvr>
                                      <p:to>
                                        <p:strVal val="visible"/>
                                      </p:to>
                                    </p:set>
                                    <p:animEffect transition="in" filter="fade">
                                      <p:cBhvr>
                                        <p:cTn id="86" dur="500"/>
                                        <p:tgtEl>
                                          <p:spTgt spid="5">
                                            <p:txEl>
                                              <p:pRg st="6" end="6"/>
                                            </p:txEl>
                                          </p:spTgt>
                                        </p:tgtEl>
                                      </p:cBhvr>
                                    </p:animEffect>
                                  </p:childTnLst>
                                </p:cTn>
                              </p:par>
                            </p:childTnLst>
                          </p:cTn>
                        </p:par>
                        <p:par>
                          <p:cTn id="87" fill="hold">
                            <p:stCondLst>
                              <p:cond delay="3500"/>
                            </p:stCondLst>
                            <p:childTnLst>
                              <p:par>
                                <p:cTn id="88" presetID="10" presetClass="entr" presetSubtype="0" fill="hold" grpId="0" nodeType="afterEffect">
                                  <p:stCondLst>
                                    <p:cond delay="0"/>
                                  </p:stCondLst>
                                  <p:childTnLst>
                                    <p:set>
                                      <p:cBhvr>
                                        <p:cTn id="89" dur="1" fill="hold">
                                          <p:stCondLst>
                                            <p:cond delay="0"/>
                                          </p:stCondLst>
                                        </p:cTn>
                                        <p:tgtEl>
                                          <p:spTgt spid="5">
                                            <p:txEl>
                                              <p:pRg st="7" end="7"/>
                                            </p:txEl>
                                          </p:spTgt>
                                        </p:tgtEl>
                                        <p:attrNameLst>
                                          <p:attrName>style.visibility</p:attrName>
                                        </p:attrNameLst>
                                      </p:cBhvr>
                                      <p:to>
                                        <p:strVal val="visible"/>
                                      </p:to>
                                    </p:set>
                                    <p:animEffect transition="in" filter="fade">
                                      <p:cBhvr>
                                        <p:cTn id="90" dur="500"/>
                                        <p:tgtEl>
                                          <p:spTgt spid="5">
                                            <p:txEl>
                                              <p:pRg st="7" end="7"/>
                                            </p:txEl>
                                          </p:spTgt>
                                        </p:tgtEl>
                                      </p:cBhvr>
                                    </p:animEffect>
                                  </p:childTnLst>
                                </p:cTn>
                              </p:par>
                            </p:childTnLst>
                          </p:cTn>
                        </p:par>
                        <p:par>
                          <p:cTn id="91" fill="hold">
                            <p:stCondLst>
                              <p:cond delay="4000"/>
                            </p:stCondLst>
                            <p:childTnLst>
                              <p:par>
                                <p:cTn id="92" presetID="10" presetClass="entr" presetSubtype="0" fill="hold" grpId="0" nodeType="afterEffect">
                                  <p:stCondLst>
                                    <p:cond delay="0"/>
                                  </p:stCondLst>
                                  <p:childTnLst>
                                    <p:set>
                                      <p:cBhvr>
                                        <p:cTn id="93" dur="1" fill="hold">
                                          <p:stCondLst>
                                            <p:cond delay="0"/>
                                          </p:stCondLst>
                                        </p:cTn>
                                        <p:tgtEl>
                                          <p:spTgt spid="5">
                                            <p:txEl>
                                              <p:pRg st="8" end="8"/>
                                            </p:txEl>
                                          </p:spTgt>
                                        </p:tgtEl>
                                        <p:attrNameLst>
                                          <p:attrName>style.visibility</p:attrName>
                                        </p:attrNameLst>
                                      </p:cBhvr>
                                      <p:to>
                                        <p:strVal val="visible"/>
                                      </p:to>
                                    </p:set>
                                    <p:animEffect transition="in" filter="fade">
                                      <p:cBhvr>
                                        <p:cTn id="94" dur="500"/>
                                        <p:tgtEl>
                                          <p:spTgt spid="5">
                                            <p:txEl>
                                              <p:pRg st="8" end="8"/>
                                            </p:txEl>
                                          </p:spTgt>
                                        </p:tgtEl>
                                      </p:cBhvr>
                                    </p:animEffect>
                                  </p:childTnLst>
                                </p:cTn>
                              </p:par>
                            </p:childTnLst>
                          </p:cTn>
                        </p:par>
                        <p:par>
                          <p:cTn id="95" fill="hold">
                            <p:stCondLst>
                              <p:cond delay="4500"/>
                            </p:stCondLst>
                            <p:childTnLst>
                              <p:par>
                                <p:cTn id="96" presetID="10" presetClass="entr" presetSubtype="0" fill="hold" grpId="0" nodeType="afterEffect">
                                  <p:stCondLst>
                                    <p:cond delay="0"/>
                                  </p:stCondLst>
                                  <p:childTnLst>
                                    <p:set>
                                      <p:cBhvr>
                                        <p:cTn id="97" dur="1" fill="hold">
                                          <p:stCondLst>
                                            <p:cond delay="0"/>
                                          </p:stCondLst>
                                        </p:cTn>
                                        <p:tgtEl>
                                          <p:spTgt spid="5">
                                            <p:txEl>
                                              <p:pRg st="9" end="9"/>
                                            </p:txEl>
                                          </p:spTgt>
                                        </p:tgtEl>
                                        <p:attrNameLst>
                                          <p:attrName>style.visibility</p:attrName>
                                        </p:attrNameLst>
                                      </p:cBhvr>
                                      <p:to>
                                        <p:strVal val="visible"/>
                                      </p:to>
                                    </p:set>
                                    <p:animEffect transition="in" filter="fade">
                                      <p:cBhvr>
                                        <p:cTn id="98" dur="500"/>
                                        <p:tgtEl>
                                          <p:spTgt spid="5">
                                            <p:txEl>
                                              <p:pRg st="9" end="9"/>
                                            </p:txEl>
                                          </p:spTgt>
                                        </p:tgtEl>
                                      </p:cBhvr>
                                    </p:animEffect>
                                  </p:childTnLst>
                                </p:cTn>
                              </p:par>
                            </p:childTnLst>
                          </p:cTn>
                        </p:par>
                        <p:par>
                          <p:cTn id="99" fill="hold">
                            <p:stCondLst>
                              <p:cond delay="5000"/>
                            </p:stCondLst>
                            <p:childTnLst>
                              <p:par>
                                <p:cTn id="100" presetID="10" presetClass="entr" presetSubtype="0" fill="hold" grpId="0" nodeType="afterEffect">
                                  <p:stCondLst>
                                    <p:cond delay="0"/>
                                  </p:stCondLst>
                                  <p:childTnLst>
                                    <p:set>
                                      <p:cBhvr>
                                        <p:cTn id="101" dur="1" fill="hold">
                                          <p:stCondLst>
                                            <p:cond delay="0"/>
                                          </p:stCondLst>
                                        </p:cTn>
                                        <p:tgtEl>
                                          <p:spTgt spid="5">
                                            <p:txEl>
                                              <p:pRg st="10" end="10"/>
                                            </p:txEl>
                                          </p:spTgt>
                                        </p:tgtEl>
                                        <p:attrNameLst>
                                          <p:attrName>style.visibility</p:attrName>
                                        </p:attrNameLst>
                                      </p:cBhvr>
                                      <p:to>
                                        <p:strVal val="visible"/>
                                      </p:to>
                                    </p:set>
                                    <p:animEffect transition="in" filter="fade">
                                      <p:cBhvr>
                                        <p:cTn id="102" dur="500"/>
                                        <p:tgtEl>
                                          <p:spTgt spid="5">
                                            <p:txEl>
                                              <p:pRg st="10" end="10"/>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2"/>
                                        </p:tgtEl>
                                        <p:attrNameLst>
                                          <p:attrName>style.visibility</p:attrName>
                                        </p:attrNameLst>
                                      </p:cBhvr>
                                      <p:to>
                                        <p:strVal val="visible"/>
                                      </p:to>
                                    </p:set>
                                    <p:animEffect transition="in" filter="fade">
                                      <p:cBhvr>
                                        <p:cTn id="107" dur="500"/>
                                        <p:tgtEl>
                                          <p:spTgt spid="2"/>
                                        </p:tgtEl>
                                      </p:cBhvr>
                                    </p:animEffect>
                                  </p:childTnLst>
                                </p:cTn>
                              </p:par>
                            </p:childTnLst>
                          </p:cTn>
                        </p:par>
                        <p:par>
                          <p:cTn id="108" fill="hold">
                            <p:stCondLst>
                              <p:cond delay="500"/>
                            </p:stCondLst>
                            <p:childTnLst>
                              <p:par>
                                <p:cTn id="109" presetID="10" presetClass="entr" presetSubtype="0" fill="hold" grpId="0" nodeType="afterEffect">
                                  <p:stCondLst>
                                    <p:cond delay="0"/>
                                  </p:stCondLst>
                                  <p:childTnLst>
                                    <p:set>
                                      <p:cBhvr>
                                        <p:cTn id="110" dur="1" fill="hold">
                                          <p:stCondLst>
                                            <p:cond delay="0"/>
                                          </p:stCondLst>
                                        </p:cTn>
                                        <p:tgtEl>
                                          <p:spTgt spid="6">
                                            <p:bg/>
                                          </p:spTgt>
                                        </p:tgtEl>
                                        <p:attrNameLst>
                                          <p:attrName>style.visibility</p:attrName>
                                        </p:attrNameLst>
                                      </p:cBhvr>
                                      <p:to>
                                        <p:strVal val="visible"/>
                                      </p:to>
                                    </p:set>
                                    <p:animEffect transition="in" filter="fade">
                                      <p:cBhvr>
                                        <p:cTn id="111" dur="500"/>
                                        <p:tgtEl>
                                          <p:spTgt spid="6">
                                            <p:bg/>
                                          </p:spTgt>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6">
                                            <p:txEl>
                                              <p:pRg st="0" end="0"/>
                                            </p:txEl>
                                          </p:spTgt>
                                        </p:tgtEl>
                                        <p:attrNameLst>
                                          <p:attrName>style.visibility</p:attrName>
                                        </p:attrNameLst>
                                      </p:cBhvr>
                                      <p:to>
                                        <p:strVal val="visible"/>
                                      </p:to>
                                    </p:set>
                                    <p:animEffect transition="in" filter="fade">
                                      <p:cBhvr>
                                        <p:cTn id="114"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uiExpand="1" build="p" animBg="1"/>
      <p:bldP spid="5" grpId="0" uiExpand="1" build="p" animBg="1"/>
      <p:bldP spid="6" grpId="0" uiExpand="1"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a Mountain on Fire?</a:t>
            </a:r>
            <a:endParaRPr lang="en-US" dirty="0"/>
          </a:p>
        </p:txBody>
      </p:sp>
      <p:sp>
        <p:nvSpPr>
          <p:cNvPr id="3" name="Content Placeholder 2"/>
          <p:cNvSpPr>
            <a:spLocks noGrp="1"/>
          </p:cNvSpPr>
          <p:nvPr>
            <p:ph sz="quarter" idx="10"/>
          </p:nvPr>
        </p:nvSpPr>
        <p:spPr/>
        <p:txBody>
          <a:bodyPr/>
          <a:lstStyle/>
          <a:p>
            <a:pPr marL="0" lvl="0" indent="0">
              <a:lnSpc>
                <a:spcPct val="92000"/>
              </a:lnSpc>
              <a:spcBef>
                <a:spcPts val="0"/>
              </a:spcBef>
              <a:buNone/>
            </a:pPr>
            <a:r>
              <a:rPr lang="en-US" sz="2000" i="1" dirty="0">
                <a:solidFill>
                  <a:srgbClr val="800000"/>
                </a:solidFill>
              </a:rPr>
              <a:t>Then the second angel sounded: And </a:t>
            </a:r>
            <a:r>
              <a:rPr lang="en-US" sz="2000" b="1" i="1" dirty="0">
                <a:solidFill>
                  <a:srgbClr val="800000"/>
                </a:solidFill>
              </a:rPr>
              <a:t>something like a </a:t>
            </a:r>
            <a:r>
              <a:rPr lang="en-US" sz="2000" b="1" i="1" u="sng" dirty="0">
                <a:solidFill>
                  <a:srgbClr val="800000"/>
                </a:solidFill>
              </a:rPr>
              <a:t>great mountain burning</a:t>
            </a:r>
            <a:r>
              <a:rPr lang="en-US" sz="2000" b="1" i="1" dirty="0">
                <a:solidFill>
                  <a:srgbClr val="800000"/>
                </a:solidFill>
              </a:rPr>
              <a:t> with fire was thrown into </a:t>
            </a:r>
            <a:r>
              <a:rPr lang="en-US" sz="2000" b="1" i="1" u="sng" dirty="0">
                <a:solidFill>
                  <a:srgbClr val="800000"/>
                </a:solidFill>
              </a:rPr>
              <a:t>the sea</a:t>
            </a:r>
            <a:r>
              <a:rPr lang="en-US" sz="2000" i="1" dirty="0">
                <a:solidFill>
                  <a:srgbClr val="800000"/>
                </a:solidFill>
              </a:rPr>
              <a:t>, and a third of the sea became </a:t>
            </a:r>
            <a:r>
              <a:rPr lang="en-US" sz="2000" i="1" dirty="0" smtClean="0">
                <a:solidFill>
                  <a:srgbClr val="800000"/>
                </a:solidFill>
              </a:rPr>
              <a:t>blood.  And </a:t>
            </a:r>
            <a:r>
              <a:rPr lang="en-US" sz="2000" i="1" dirty="0">
                <a:solidFill>
                  <a:srgbClr val="800000"/>
                </a:solidFill>
              </a:rPr>
              <a:t>a third of the living creatures in the sea died, and a third of the ships were destroyed. </a:t>
            </a:r>
            <a:r>
              <a:rPr lang="en-US" sz="2000" dirty="0" smtClean="0"/>
              <a:t>(</a:t>
            </a:r>
            <a:r>
              <a:rPr lang="en-US" sz="2000" b="1" dirty="0" smtClean="0">
                <a:solidFill>
                  <a:srgbClr val="800000"/>
                </a:solidFill>
              </a:rPr>
              <a:t>Rev. 8:8-9</a:t>
            </a:r>
            <a:r>
              <a:rPr lang="en-US" sz="2000" dirty="0" smtClean="0"/>
              <a:t>)</a:t>
            </a:r>
            <a:endParaRPr lang="en-US" sz="2000" dirty="0" smtClean="0"/>
          </a:p>
          <a:p>
            <a:pPr marL="346075" lvl="0" indent="-346075">
              <a:lnSpc>
                <a:spcPct val="92000"/>
              </a:lnSpc>
              <a:spcBef>
                <a:spcPts val="0"/>
              </a:spcBef>
              <a:buFont typeface="+mj-lt"/>
              <a:buAutoNum type="arabicPeriod" startAt="5"/>
            </a:pPr>
            <a:r>
              <a:rPr lang="en-US" sz="2000" dirty="0" smtClean="0"/>
              <a:t>Based on OT prophets’ usage of </a:t>
            </a:r>
            <a:r>
              <a:rPr lang="en-US" sz="2000" i="1" dirty="0" smtClean="0">
                <a:solidFill>
                  <a:srgbClr val="800000"/>
                </a:solidFill>
              </a:rPr>
              <a:t>“mountain”</a:t>
            </a:r>
            <a:r>
              <a:rPr lang="en-US" sz="2000" dirty="0" smtClean="0"/>
              <a:t>, what might be symbolized by a </a:t>
            </a:r>
            <a:r>
              <a:rPr lang="en-US" sz="2000" i="1" dirty="0" smtClean="0">
                <a:solidFill>
                  <a:srgbClr val="800000"/>
                </a:solidFill>
              </a:rPr>
              <a:t>“burning mountain”</a:t>
            </a:r>
            <a:r>
              <a:rPr lang="en-US" sz="2000" dirty="0" smtClean="0">
                <a:solidFill>
                  <a:srgbClr val="800000"/>
                </a:solidFill>
              </a:rPr>
              <a:t> </a:t>
            </a:r>
            <a:r>
              <a:rPr lang="en-US" sz="2000" dirty="0" smtClean="0"/>
              <a:t>being cast into </a:t>
            </a:r>
            <a:r>
              <a:rPr lang="en-US" sz="2000" i="1" dirty="0" smtClean="0">
                <a:solidFill>
                  <a:srgbClr val="800000"/>
                </a:solidFill>
              </a:rPr>
              <a:t>“the sea”</a:t>
            </a:r>
            <a:r>
              <a:rPr lang="en-US" sz="2000" dirty="0" smtClean="0"/>
              <a:t>?</a:t>
            </a:r>
          </a:p>
          <a:p>
            <a:pPr>
              <a:lnSpc>
                <a:spcPct val="92000"/>
              </a:lnSpc>
              <a:spcBef>
                <a:spcPts val="0"/>
              </a:spcBef>
            </a:pPr>
            <a:r>
              <a:rPr lang="en-US" sz="2000" dirty="0" smtClean="0"/>
              <a:t>Mountains represent centers of power &amp; defense – large, powerful cities.</a:t>
            </a:r>
          </a:p>
          <a:p>
            <a:pPr marL="0" lvl="0" indent="0">
              <a:lnSpc>
                <a:spcPct val="92000"/>
              </a:lnSpc>
              <a:spcBef>
                <a:spcPts val="0"/>
              </a:spcBef>
              <a:buNone/>
            </a:pPr>
            <a:r>
              <a:rPr lang="en-US" sz="2000" i="1" dirty="0" smtClean="0">
                <a:solidFill>
                  <a:srgbClr val="800000"/>
                </a:solidFill>
              </a:rPr>
              <a:t>Now </a:t>
            </a:r>
            <a:r>
              <a:rPr lang="en-US" sz="2000" i="1" dirty="0">
                <a:solidFill>
                  <a:srgbClr val="800000"/>
                </a:solidFill>
              </a:rPr>
              <a:t>it shall come to pass in the latter days That </a:t>
            </a:r>
            <a:r>
              <a:rPr lang="en-US" sz="2000" b="1" i="1" dirty="0">
                <a:solidFill>
                  <a:srgbClr val="800000"/>
                </a:solidFill>
              </a:rPr>
              <a:t>the </a:t>
            </a:r>
            <a:r>
              <a:rPr lang="en-US" sz="2000" b="1" i="1" u="sng" dirty="0">
                <a:solidFill>
                  <a:srgbClr val="800000"/>
                </a:solidFill>
              </a:rPr>
              <a:t>mountain</a:t>
            </a:r>
            <a:r>
              <a:rPr lang="en-US" sz="2000" b="1" i="1" dirty="0">
                <a:solidFill>
                  <a:srgbClr val="800000"/>
                </a:solidFill>
              </a:rPr>
              <a:t> of the </a:t>
            </a:r>
            <a:r>
              <a:rPr lang="en-US" sz="2000" b="1" i="1" dirty="0" smtClean="0">
                <a:solidFill>
                  <a:srgbClr val="800000"/>
                </a:solidFill>
              </a:rPr>
              <a:t>LORD’S </a:t>
            </a:r>
            <a:r>
              <a:rPr lang="en-US" sz="2000" b="1" i="1" dirty="0">
                <a:solidFill>
                  <a:srgbClr val="800000"/>
                </a:solidFill>
              </a:rPr>
              <a:t>house Shall be established </a:t>
            </a:r>
            <a:r>
              <a:rPr lang="en-US" sz="2000" b="1" i="1" u="sng" dirty="0">
                <a:solidFill>
                  <a:srgbClr val="800000"/>
                </a:solidFill>
              </a:rPr>
              <a:t>on the top of the mountains</a:t>
            </a:r>
            <a:r>
              <a:rPr lang="en-US" sz="2000" i="1" dirty="0">
                <a:solidFill>
                  <a:srgbClr val="800000"/>
                </a:solidFill>
              </a:rPr>
              <a:t>, And shall be </a:t>
            </a:r>
            <a:r>
              <a:rPr lang="en-US" sz="2000" b="1" i="1" dirty="0">
                <a:solidFill>
                  <a:srgbClr val="800000"/>
                </a:solidFill>
              </a:rPr>
              <a:t>exalted </a:t>
            </a:r>
            <a:r>
              <a:rPr lang="en-US" sz="2000" b="1" i="1" u="sng" dirty="0">
                <a:solidFill>
                  <a:srgbClr val="800000"/>
                </a:solidFill>
              </a:rPr>
              <a:t>above the hills</a:t>
            </a:r>
            <a:r>
              <a:rPr lang="en-US" sz="2000" i="1" dirty="0">
                <a:solidFill>
                  <a:srgbClr val="800000"/>
                </a:solidFill>
              </a:rPr>
              <a:t>; And all nations shall flow to it. </a:t>
            </a:r>
            <a:r>
              <a:rPr lang="en-US" sz="2000" dirty="0"/>
              <a:t>(</a:t>
            </a:r>
            <a:r>
              <a:rPr lang="en-US" sz="2000" b="1" dirty="0">
                <a:solidFill>
                  <a:srgbClr val="800000"/>
                </a:solidFill>
              </a:rPr>
              <a:t>Isaiah </a:t>
            </a:r>
            <a:r>
              <a:rPr lang="en-US" sz="2000" b="1" dirty="0" smtClean="0">
                <a:solidFill>
                  <a:srgbClr val="800000"/>
                </a:solidFill>
              </a:rPr>
              <a:t>2:2</a:t>
            </a:r>
            <a:r>
              <a:rPr lang="en-US" sz="2000" dirty="0" smtClean="0"/>
              <a:t>)</a:t>
            </a:r>
          </a:p>
          <a:p>
            <a:pPr>
              <a:lnSpc>
                <a:spcPct val="92000"/>
              </a:lnSpc>
              <a:spcBef>
                <a:spcPts val="0"/>
              </a:spcBef>
            </a:pPr>
            <a:r>
              <a:rPr lang="en-US" sz="2000" dirty="0" smtClean="0"/>
              <a:t>Casting mountains down and burning them represents destruction of such cities.</a:t>
            </a:r>
          </a:p>
          <a:p>
            <a:pPr marL="0" lvl="0" indent="0">
              <a:lnSpc>
                <a:spcPct val="92000"/>
              </a:lnSpc>
              <a:spcBef>
                <a:spcPts val="0"/>
              </a:spcBef>
              <a:buNone/>
            </a:pPr>
            <a:r>
              <a:rPr lang="en-US" sz="2000" i="1" dirty="0" smtClean="0">
                <a:solidFill>
                  <a:srgbClr val="800000"/>
                </a:solidFill>
              </a:rPr>
              <a:t>“And </a:t>
            </a:r>
            <a:r>
              <a:rPr lang="en-US" sz="2000" b="1" i="1" dirty="0">
                <a:solidFill>
                  <a:srgbClr val="800000"/>
                </a:solidFill>
              </a:rPr>
              <a:t>I will repay </a:t>
            </a:r>
            <a:r>
              <a:rPr lang="en-US" sz="2000" b="1" i="1" u="sng" dirty="0">
                <a:solidFill>
                  <a:srgbClr val="800000"/>
                </a:solidFill>
              </a:rPr>
              <a:t>Babylon</a:t>
            </a:r>
            <a:r>
              <a:rPr lang="en-US" sz="2000" b="1" i="1" dirty="0">
                <a:solidFill>
                  <a:srgbClr val="800000"/>
                </a:solidFill>
              </a:rPr>
              <a:t> And all the inhabitants of </a:t>
            </a:r>
            <a:r>
              <a:rPr lang="en-US" sz="2000" b="1" i="1" u="sng" dirty="0">
                <a:solidFill>
                  <a:srgbClr val="800000"/>
                </a:solidFill>
              </a:rPr>
              <a:t>Chaldea</a:t>
            </a:r>
            <a:r>
              <a:rPr lang="en-US" sz="2000" i="1" dirty="0">
                <a:solidFill>
                  <a:srgbClr val="800000"/>
                </a:solidFill>
              </a:rPr>
              <a:t> </a:t>
            </a:r>
            <a:r>
              <a:rPr lang="en-US" sz="2000" i="1" dirty="0" smtClean="0">
                <a:solidFill>
                  <a:srgbClr val="800000"/>
                </a:solidFill>
              </a:rPr>
              <a:t> …Behold</a:t>
            </a:r>
            <a:r>
              <a:rPr lang="en-US" sz="2000" i="1" dirty="0">
                <a:solidFill>
                  <a:srgbClr val="800000"/>
                </a:solidFill>
              </a:rPr>
              <a:t>, I am against you, </a:t>
            </a:r>
            <a:r>
              <a:rPr lang="en-US" sz="2000" b="1" i="1" dirty="0">
                <a:solidFill>
                  <a:srgbClr val="800000"/>
                </a:solidFill>
              </a:rPr>
              <a:t>O destroying </a:t>
            </a:r>
            <a:r>
              <a:rPr lang="en-US" sz="2000" b="1" i="1" u="sng" dirty="0">
                <a:solidFill>
                  <a:srgbClr val="800000"/>
                </a:solidFill>
              </a:rPr>
              <a:t>mountain</a:t>
            </a:r>
            <a:r>
              <a:rPr lang="en-US" sz="2000" i="1" dirty="0">
                <a:solidFill>
                  <a:srgbClr val="800000"/>
                </a:solidFill>
              </a:rPr>
              <a:t>, Who destroys all the earth</a:t>
            </a:r>
            <a:r>
              <a:rPr lang="en-US" sz="2000" i="1" dirty="0" smtClean="0">
                <a:solidFill>
                  <a:srgbClr val="800000"/>
                </a:solidFill>
              </a:rPr>
              <a:t>,” </a:t>
            </a:r>
            <a:r>
              <a:rPr lang="en-US" sz="2000" i="1" dirty="0">
                <a:solidFill>
                  <a:srgbClr val="800000"/>
                </a:solidFill>
              </a:rPr>
              <a:t>says the LORD. </a:t>
            </a:r>
            <a:r>
              <a:rPr lang="en-US" sz="2000" i="1" dirty="0" smtClean="0">
                <a:solidFill>
                  <a:srgbClr val="800000"/>
                </a:solidFill>
              </a:rPr>
              <a:t>“And </a:t>
            </a:r>
            <a:r>
              <a:rPr lang="en-US" sz="2000" i="1" dirty="0">
                <a:solidFill>
                  <a:srgbClr val="800000"/>
                </a:solidFill>
              </a:rPr>
              <a:t>I will stretch out My hand against you, </a:t>
            </a:r>
            <a:r>
              <a:rPr lang="en-US" sz="2000" b="1" i="1" u="sng" dirty="0">
                <a:solidFill>
                  <a:srgbClr val="800000"/>
                </a:solidFill>
              </a:rPr>
              <a:t>Roll you down</a:t>
            </a:r>
            <a:r>
              <a:rPr lang="en-US" sz="2000" b="1" i="1" dirty="0">
                <a:solidFill>
                  <a:srgbClr val="800000"/>
                </a:solidFill>
              </a:rPr>
              <a:t> from the rocks, And make you </a:t>
            </a:r>
            <a:r>
              <a:rPr lang="en-US" sz="2000" b="1" i="1" u="sng" dirty="0">
                <a:solidFill>
                  <a:srgbClr val="800000"/>
                </a:solidFill>
              </a:rPr>
              <a:t>a burnt mountain</a:t>
            </a:r>
            <a:r>
              <a:rPr lang="en-US" sz="2000" i="1" dirty="0" smtClean="0">
                <a:solidFill>
                  <a:srgbClr val="800000"/>
                </a:solidFill>
              </a:rPr>
              <a:t>.” </a:t>
            </a:r>
            <a:r>
              <a:rPr lang="en-US" sz="2000" dirty="0" smtClean="0"/>
              <a:t>(</a:t>
            </a:r>
            <a:r>
              <a:rPr lang="en-US" sz="2000" b="1" dirty="0" smtClean="0">
                <a:solidFill>
                  <a:srgbClr val="800000"/>
                </a:solidFill>
              </a:rPr>
              <a:t>Jeremiah 51:24-25</a:t>
            </a:r>
            <a:r>
              <a:rPr lang="en-US" sz="2000" dirty="0" smtClean="0"/>
              <a:t>)</a:t>
            </a:r>
          </a:p>
          <a:p>
            <a:pPr>
              <a:lnSpc>
                <a:spcPct val="92000"/>
              </a:lnSpc>
              <a:spcBef>
                <a:spcPts val="0"/>
              </a:spcBef>
            </a:pPr>
            <a:r>
              <a:rPr lang="en-US" sz="2000" dirty="0" smtClean="0"/>
              <a:t>This represents destruction of a yet unnamed city of power.</a:t>
            </a:r>
            <a:endParaRPr lang="en-US" sz="2000" dirty="0" smtClean="0"/>
          </a:p>
        </p:txBody>
      </p:sp>
    </p:spTree>
    <p:extLst>
      <p:ext uri="{BB962C8B-B14F-4D97-AF65-F5344CB8AC3E}">
        <p14:creationId xmlns:p14="http://schemas.microsoft.com/office/powerpoint/2010/main" val="1307299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childTnLst>
                          </p:cTn>
                        </p:par>
                        <p:par>
                          <p:cTn id="30" fill="hold">
                            <p:stCondLst>
                              <p:cond delay="1000"/>
                            </p:stCondLst>
                            <p:childTnLst>
                              <p:par>
                                <p:cTn id="31" presetID="10" presetClass="entr" presetSubtype="0" fill="hold" nodeType="after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a Mountain Cast into the Sea?</a:t>
            </a:r>
            <a:endParaRPr lang="en-US" dirty="0"/>
          </a:p>
        </p:txBody>
      </p:sp>
      <p:sp>
        <p:nvSpPr>
          <p:cNvPr id="3" name="Content Placeholder 2"/>
          <p:cNvSpPr>
            <a:spLocks noGrp="1"/>
          </p:cNvSpPr>
          <p:nvPr>
            <p:ph sz="quarter" idx="10"/>
          </p:nvPr>
        </p:nvSpPr>
        <p:spPr/>
        <p:txBody>
          <a:bodyPr/>
          <a:lstStyle/>
          <a:p>
            <a:pPr marL="0" lvl="0" indent="0">
              <a:lnSpc>
                <a:spcPct val="92000"/>
              </a:lnSpc>
              <a:spcBef>
                <a:spcPts val="0"/>
              </a:spcBef>
              <a:buNone/>
            </a:pPr>
            <a:r>
              <a:rPr lang="en-US" sz="2000" i="1" dirty="0">
                <a:solidFill>
                  <a:srgbClr val="800000"/>
                </a:solidFill>
              </a:rPr>
              <a:t>Then the second angel sounded: And </a:t>
            </a:r>
            <a:r>
              <a:rPr lang="en-US" sz="2000" b="1" i="1" dirty="0">
                <a:solidFill>
                  <a:srgbClr val="800000"/>
                </a:solidFill>
              </a:rPr>
              <a:t>something like a </a:t>
            </a:r>
            <a:r>
              <a:rPr lang="en-US" sz="2000" b="1" i="1" u="sng" dirty="0">
                <a:solidFill>
                  <a:srgbClr val="800000"/>
                </a:solidFill>
              </a:rPr>
              <a:t>great mountain burning</a:t>
            </a:r>
            <a:r>
              <a:rPr lang="en-US" sz="2000" b="1" i="1" dirty="0">
                <a:solidFill>
                  <a:srgbClr val="800000"/>
                </a:solidFill>
              </a:rPr>
              <a:t> with fire was thrown into </a:t>
            </a:r>
            <a:r>
              <a:rPr lang="en-US" sz="2000" b="1" i="1" u="sng" dirty="0">
                <a:solidFill>
                  <a:srgbClr val="800000"/>
                </a:solidFill>
              </a:rPr>
              <a:t>the sea</a:t>
            </a:r>
            <a:r>
              <a:rPr lang="en-US" sz="2000" i="1" dirty="0">
                <a:solidFill>
                  <a:srgbClr val="800000"/>
                </a:solidFill>
              </a:rPr>
              <a:t>, and a third of the sea became </a:t>
            </a:r>
            <a:r>
              <a:rPr lang="en-US" sz="2000" i="1" dirty="0" smtClean="0">
                <a:solidFill>
                  <a:srgbClr val="800000"/>
                </a:solidFill>
              </a:rPr>
              <a:t>blood.  And </a:t>
            </a:r>
            <a:r>
              <a:rPr lang="en-US" sz="2000" i="1" dirty="0">
                <a:solidFill>
                  <a:srgbClr val="800000"/>
                </a:solidFill>
              </a:rPr>
              <a:t>a third of the living creatures in the sea died, and a third of the ships were destroyed. </a:t>
            </a:r>
            <a:r>
              <a:rPr lang="en-US" sz="2000" dirty="0" smtClean="0"/>
              <a:t>(</a:t>
            </a:r>
            <a:r>
              <a:rPr lang="en-US" sz="2000" b="1" dirty="0" smtClean="0">
                <a:solidFill>
                  <a:srgbClr val="800000"/>
                </a:solidFill>
              </a:rPr>
              <a:t>Rev. 8:8-9</a:t>
            </a:r>
            <a:r>
              <a:rPr lang="en-US" sz="2000" dirty="0" smtClean="0"/>
              <a:t>)</a:t>
            </a:r>
            <a:endParaRPr lang="en-US" sz="2000" dirty="0" smtClean="0"/>
          </a:p>
          <a:p>
            <a:pPr marL="346075" lvl="0" indent="-346075">
              <a:lnSpc>
                <a:spcPct val="92000"/>
              </a:lnSpc>
              <a:spcBef>
                <a:spcPts val="0"/>
              </a:spcBef>
              <a:buFont typeface="+mj-lt"/>
              <a:buAutoNum type="arabicPeriod" startAt="5"/>
            </a:pPr>
            <a:r>
              <a:rPr lang="en-US" sz="2000" dirty="0" smtClean="0"/>
              <a:t>Based on OT prophets’ usage of </a:t>
            </a:r>
            <a:r>
              <a:rPr lang="en-US" sz="2000" i="1" dirty="0" smtClean="0">
                <a:solidFill>
                  <a:srgbClr val="800000"/>
                </a:solidFill>
              </a:rPr>
              <a:t>“mountain”</a:t>
            </a:r>
            <a:r>
              <a:rPr lang="en-US" sz="2000" dirty="0" smtClean="0"/>
              <a:t>, what might be symbolized by a </a:t>
            </a:r>
            <a:r>
              <a:rPr lang="en-US" sz="2000" i="1" dirty="0">
                <a:solidFill>
                  <a:srgbClr val="800000"/>
                </a:solidFill>
              </a:rPr>
              <a:t>“burning mountain”</a:t>
            </a:r>
            <a:r>
              <a:rPr lang="en-US" sz="2000" dirty="0" smtClean="0"/>
              <a:t> being cast into </a:t>
            </a:r>
            <a:r>
              <a:rPr lang="en-US" sz="2000" i="1" dirty="0" smtClean="0">
                <a:solidFill>
                  <a:srgbClr val="800000"/>
                </a:solidFill>
              </a:rPr>
              <a:t>“the sea”</a:t>
            </a:r>
            <a:r>
              <a:rPr lang="en-US" sz="2000" dirty="0" smtClean="0"/>
              <a:t>?</a:t>
            </a:r>
          </a:p>
          <a:p>
            <a:pPr>
              <a:lnSpc>
                <a:spcPct val="92000"/>
              </a:lnSpc>
              <a:spcBef>
                <a:spcPts val="0"/>
              </a:spcBef>
            </a:pPr>
            <a:r>
              <a:rPr lang="en-US" sz="2000" dirty="0" smtClean="0"/>
              <a:t>The </a:t>
            </a:r>
            <a:r>
              <a:rPr lang="en-US" sz="2000" i="1" dirty="0" smtClean="0">
                <a:solidFill>
                  <a:srgbClr val="800000"/>
                </a:solidFill>
              </a:rPr>
              <a:t>“sea”</a:t>
            </a:r>
            <a:r>
              <a:rPr lang="en-US" sz="2000" dirty="0" smtClean="0"/>
              <a:t> seems to represent the collection of all peoples, nations, and societies:</a:t>
            </a:r>
          </a:p>
          <a:p>
            <a:pPr marL="0" lvl="0" indent="0">
              <a:lnSpc>
                <a:spcPct val="92000"/>
              </a:lnSpc>
              <a:spcBef>
                <a:spcPts val="0"/>
              </a:spcBef>
              <a:buNone/>
            </a:pPr>
            <a:r>
              <a:rPr lang="en-US" sz="2000" i="1" dirty="0">
                <a:solidFill>
                  <a:srgbClr val="800000"/>
                </a:solidFill>
              </a:rPr>
              <a:t> Daniel spoke, saying, </a:t>
            </a:r>
            <a:r>
              <a:rPr lang="en-US" sz="2000" i="1" dirty="0" smtClean="0">
                <a:solidFill>
                  <a:srgbClr val="800000"/>
                </a:solidFill>
              </a:rPr>
              <a:t>“I </a:t>
            </a:r>
            <a:r>
              <a:rPr lang="en-US" sz="2000" i="1" dirty="0">
                <a:solidFill>
                  <a:srgbClr val="800000"/>
                </a:solidFill>
              </a:rPr>
              <a:t>saw in my vision by night, and behold, </a:t>
            </a:r>
            <a:r>
              <a:rPr lang="en-US" sz="2000" b="1" i="1" dirty="0">
                <a:solidFill>
                  <a:srgbClr val="800000"/>
                </a:solidFill>
              </a:rPr>
              <a:t>the four winds of heaven were stirring up </a:t>
            </a:r>
            <a:r>
              <a:rPr lang="en-US" sz="2000" b="1" i="1" u="sng" dirty="0">
                <a:solidFill>
                  <a:srgbClr val="800000"/>
                </a:solidFill>
              </a:rPr>
              <a:t>the Great Sea</a:t>
            </a:r>
            <a:r>
              <a:rPr lang="en-US" sz="2000" i="1" dirty="0" smtClean="0">
                <a:solidFill>
                  <a:srgbClr val="800000"/>
                </a:solidFill>
              </a:rPr>
              <a:t>.  And </a:t>
            </a:r>
            <a:r>
              <a:rPr lang="en-US" sz="2000" b="1" i="1" dirty="0">
                <a:solidFill>
                  <a:srgbClr val="800000"/>
                </a:solidFill>
              </a:rPr>
              <a:t>four great beasts came </a:t>
            </a:r>
            <a:r>
              <a:rPr lang="en-US" sz="2000" b="1" i="1" u="sng" dirty="0">
                <a:solidFill>
                  <a:srgbClr val="800000"/>
                </a:solidFill>
              </a:rPr>
              <a:t>up from the sea</a:t>
            </a:r>
            <a:r>
              <a:rPr lang="en-US" sz="2000" i="1" dirty="0">
                <a:solidFill>
                  <a:srgbClr val="800000"/>
                </a:solidFill>
              </a:rPr>
              <a:t>, each different from the </a:t>
            </a:r>
            <a:r>
              <a:rPr lang="en-US" sz="2000" i="1" dirty="0" smtClean="0">
                <a:solidFill>
                  <a:srgbClr val="800000"/>
                </a:solidFill>
              </a:rPr>
              <a:t>other. … I </a:t>
            </a:r>
            <a:r>
              <a:rPr lang="en-US" sz="2000" i="1" dirty="0">
                <a:solidFill>
                  <a:srgbClr val="800000"/>
                </a:solidFill>
              </a:rPr>
              <a:t>came near to one of those who stood by, and asked him the truth of all this. So he told me and </a:t>
            </a:r>
            <a:r>
              <a:rPr lang="en-US" sz="2000" b="1" i="1" dirty="0">
                <a:solidFill>
                  <a:srgbClr val="800000"/>
                </a:solidFill>
              </a:rPr>
              <a:t>made known to me the interpretation of these </a:t>
            </a:r>
            <a:r>
              <a:rPr lang="en-US" sz="2000" b="1" i="1" dirty="0" smtClean="0">
                <a:solidFill>
                  <a:srgbClr val="800000"/>
                </a:solidFill>
              </a:rPr>
              <a:t>things</a:t>
            </a:r>
            <a:r>
              <a:rPr lang="en-US" sz="2000" i="1" dirty="0" smtClean="0">
                <a:solidFill>
                  <a:srgbClr val="800000"/>
                </a:solidFill>
              </a:rPr>
              <a:t>: ‘Those </a:t>
            </a:r>
            <a:r>
              <a:rPr lang="en-US" sz="2000" i="1" dirty="0">
                <a:solidFill>
                  <a:srgbClr val="800000"/>
                </a:solidFill>
              </a:rPr>
              <a:t>great beasts, which are four, are </a:t>
            </a:r>
            <a:r>
              <a:rPr lang="en-US" sz="2000" b="1" i="1" dirty="0">
                <a:solidFill>
                  <a:srgbClr val="800000"/>
                </a:solidFill>
              </a:rPr>
              <a:t>four kings which </a:t>
            </a:r>
            <a:r>
              <a:rPr lang="en-US" sz="2000" b="1" i="1" u="sng" dirty="0">
                <a:solidFill>
                  <a:srgbClr val="800000"/>
                </a:solidFill>
              </a:rPr>
              <a:t>arise out of the earth</a:t>
            </a:r>
            <a:r>
              <a:rPr lang="en-US" sz="2000" i="1" dirty="0" smtClean="0">
                <a:solidFill>
                  <a:srgbClr val="800000"/>
                </a:solidFill>
              </a:rPr>
              <a:t>.’” </a:t>
            </a:r>
            <a:r>
              <a:rPr lang="en-US" sz="2000" dirty="0" smtClean="0"/>
              <a:t>(</a:t>
            </a:r>
            <a:r>
              <a:rPr lang="en-US" sz="2000" b="1" dirty="0" smtClean="0">
                <a:solidFill>
                  <a:srgbClr val="800000"/>
                </a:solidFill>
              </a:rPr>
              <a:t>Daniel 7:2-3, 17</a:t>
            </a:r>
            <a:r>
              <a:rPr lang="en-US" sz="2000" dirty="0" smtClean="0"/>
              <a:t>)</a:t>
            </a:r>
          </a:p>
          <a:p>
            <a:pPr marL="0" lvl="0" indent="0">
              <a:lnSpc>
                <a:spcPct val="92000"/>
              </a:lnSpc>
              <a:spcBef>
                <a:spcPts val="0"/>
              </a:spcBef>
              <a:buNone/>
            </a:pPr>
            <a:r>
              <a:rPr lang="en-US" sz="2000" i="1" dirty="0" smtClean="0">
                <a:solidFill>
                  <a:srgbClr val="800000"/>
                </a:solidFill>
              </a:rPr>
              <a:t>But </a:t>
            </a:r>
            <a:r>
              <a:rPr lang="en-US" sz="2000" i="1" dirty="0">
                <a:solidFill>
                  <a:srgbClr val="800000"/>
                </a:solidFill>
              </a:rPr>
              <a:t>the wicked are like the troubled sea, When it cannot rest, Whose waters cast up mire and dirt</a:t>
            </a:r>
            <a:r>
              <a:rPr lang="en-US" sz="2000" i="1" dirty="0" smtClean="0">
                <a:solidFill>
                  <a:srgbClr val="800000"/>
                </a:solidFill>
              </a:rPr>
              <a:t>. </a:t>
            </a:r>
            <a:r>
              <a:rPr lang="en-US" sz="2000" dirty="0" smtClean="0"/>
              <a:t>(</a:t>
            </a:r>
            <a:r>
              <a:rPr lang="en-US" sz="2000" b="1" dirty="0" smtClean="0">
                <a:solidFill>
                  <a:srgbClr val="800000"/>
                </a:solidFill>
              </a:rPr>
              <a:t>Isaiah 57:20</a:t>
            </a:r>
            <a:r>
              <a:rPr lang="en-US" sz="2000" dirty="0" smtClean="0"/>
              <a:t>)</a:t>
            </a:r>
          </a:p>
          <a:p>
            <a:pPr>
              <a:lnSpc>
                <a:spcPct val="92000"/>
              </a:lnSpc>
              <a:spcBef>
                <a:spcPts val="0"/>
              </a:spcBef>
            </a:pPr>
            <a:r>
              <a:rPr lang="en-US" sz="2000" dirty="0" smtClean="0"/>
              <a:t>Destruction or diminishing of such a mountain would greatly injure greater society.</a:t>
            </a:r>
          </a:p>
        </p:txBody>
      </p:sp>
    </p:spTree>
    <p:extLst>
      <p:ext uri="{BB962C8B-B14F-4D97-AF65-F5344CB8AC3E}">
        <p14:creationId xmlns:p14="http://schemas.microsoft.com/office/powerpoint/2010/main" val="2947928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Wormwood?</a:t>
            </a:r>
            <a:endParaRPr lang="en-US" dirty="0"/>
          </a:p>
        </p:txBody>
      </p:sp>
      <p:sp>
        <p:nvSpPr>
          <p:cNvPr id="3" name="Content Placeholder 2"/>
          <p:cNvSpPr>
            <a:spLocks noGrp="1"/>
          </p:cNvSpPr>
          <p:nvPr>
            <p:ph sz="quarter" idx="10"/>
          </p:nvPr>
        </p:nvSpPr>
        <p:spPr/>
        <p:txBody>
          <a:bodyPr/>
          <a:lstStyle/>
          <a:p>
            <a:pPr marL="0" lvl="0" indent="0">
              <a:lnSpc>
                <a:spcPct val="92000"/>
              </a:lnSpc>
              <a:spcBef>
                <a:spcPts val="0"/>
              </a:spcBef>
              <a:buNone/>
            </a:pPr>
            <a:r>
              <a:rPr lang="en-US" sz="2000" i="1" dirty="0" smtClean="0">
                <a:solidFill>
                  <a:srgbClr val="800000"/>
                </a:solidFill>
              </a:rPr>
              <a:t>Then the third angel sounded: And </a:t>
            </a:r>
            <a:r>
              <a:rPr lang="en-US" sz="2000" b="1" i="1" dirty="0" smtClean="0">
                <a:solidFill>
                  <a:srgbClr val="800000"/>
                </a:solidFill>
              </a:rPr>
              <a:t>a great </a:t>
            </a:r>
            <a:r>
              <a:rPr lang="en-US" sz="2000" b="1" i="1" u="sng" dirty="0" smtClean="0">
                <a:solidFill>
                  <a:srgbClr val="800000"/>
                </a:solidFill>
              </a:rPr>
              <a:t>star fell</a:t>
            </a:r>
            <a:r>
              <a:rPr lang="en-US" sz="2000" b="1" i="1" dirty="0" smtClean="0">
                <a:solidFill>
                  <a:srgbClr val="800000"/>
                </a:solidFill>
              </a:rPr>
              <a:t> from heaven, burning like a torch</a:t>
            </a:r>
            <a:r>
              <a:rPr lang="en-US" sz="2000" i="1" dirty="0" smtClean="0">
                <a:solidFill>
                  <a:srgbClr val="800000"/>
                </a:solidFill>
              </a:rPr>
              <a:t>, and it fell on a third of the rivers and on the springs of water</a:t>
            </a:r>
            <a:r>
              <a:rPr lang="en-US" sz="2000" b="1" i="1" dirty="0" smtClean="0">
                <a:solidFill>
                  <a:srgbClr val="800000"/>
                </a:solidFill>
              </a:rPr>
              <a:t>.  The name of the star is Wormwood</a:t>
            </a:r>
            <a:r>
              <a:rPr lang="en-US" sz="2000" i="1" dirty="0" smtClean="0">
                <a:solidFill>
                  <a:srgbClr val="800000"/>
                </a:solidFill>
              </a:rPr>
              <a:t>. A third of the waters became wormwood, and </a:t>
            </a:r>
            <a:r>
              <a:rPr lang="en-US" sz="2000" b="1" i="1" dirty="0" smtClean="0">
                <a:solidFill>
                  <a:srgbClr val="800000"/>
                </a:solidFill>
              </a:rPr>
              <a:t>many men died from the water, because it was made bitter</a:t>
            </a:r>
            <a:r>
              <a:rPr lang="en-US" sz="2000" i="1" dirty="0" smtClean="0">
                <a:solidFill>
                  <a:srgbClr val="800000"/>
                </a:solidFill>
              </a:rPr>
              <a:t>. </a:t>
            </a:r>
            <a:r>
              <a:rPr lang="en-US" sz="2000" dirty="0" smtClean="0"/>
              <a:t>(</a:t>
            </a:r>
            <a:r>
              <a:rPr lang="en-US" sz="2000" b="1" dirty="0" smtClean="0">
                <a:solidFill>
                  <a:srgbClr val="800000"/>
                </a:solidFill>
              </a:rPr>
              <a:t>Revelation 8:10-11</a:t>
            </a:r>
            <a:r>
              <a:rPr lang="en-US" sz="2000" dirty="0" smtClean="0"/>
              <a:t>)</a:t>
            </a:r>
          </a:p>
          <a:p>
            <a:pPr marL="346075" lvl="0" indent="-346075">
              <a:lnSpc>
                <a:spcPct val="92000"/>
              </a:lnSpc>
              <a:spcBef>
                <a:spcPts val="0"/>
              </a:spcBef>
              <a:buFont typeface="+mj-lt"/>
              <a:buAutoNum type="arabicPeriod" startAt="6"/>
            </a:pPr>
            <a:r>
              <a:rPr lang="en-US" sz="2000" dirty="0" smtClean="0"/>
              <a:t>Can you find reference to another falling star in the Old Testament prophets?  Assuming the meaning is similar, how might this produce bitter water?</a:t>
            </a:r>
            <a:endParaRPr lang="en-US" sz="2000" dirty="0"/>
          </a:p>
        </p:txBody>
      </p:sp>
    </p:spTree>
    <p:extLst>
      <p:ext uri="{BB962C8B-B14F-4D97-AF65-F5344CB8AC3E}">
        <p14:creationId xmlns:p14="http://schemas.microsoft.com/office/powerpoint/2010/main" val="1202062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Fall of Lucifer</a:t>
            </a:r>
            <a:endParaRPr lang="en-US" dirty="0"/>
          </a:p>
        </p:txBody>
      </p:sp>
      <p:sp>
        <p:nvSpPr>
          <p:cNvPr id="3" name="Content Placeholder 2"/>
          <p:cNvSpPr>
            <a:spLocks noGrp="1"/>
          </p:cNvSpPr>
          <p:nvPr>
            <p:ph sz="quarter" idx="10"/>
          </p:nvPr>
        </p:nvSpPr>
        <p:spPr/>
        <p:txBody>
          <a:bodyPr/>
          <a:lstStyle/>
          <a:p>
            <a:pPr marL="0" indent="0">
              <a:lnSpc>
                <a:spcPct val="96000"/>
              </a:lnSpc>
              <a:spcBef>
                <a:spcPts val="0"/>
              </a:spcBef>
              <a:buNone/>
            </a:pPr>
            <a:r>
              <a:rPr lang="en-US" sz="1300" b="1" i="1" dirty="0">
                <a:solidFill>
                  <a:srgbClr val="800000"/>
                </a:solidFill>
              </a:rPr>
              <a:t>The burden </a:t>
            </a:r>
            <a:r>
              <a:rPr lang="en-US" sz="1300" b="1" i="1" u="sng" dirty="0">
                <a:solidFill>
                  <a:srgbClr val="800000"/>
                </a:solidFill>
              </a:rPr>
              <a:t>against Babylon</a:t>
            </a:r>
            <a:r>
              <a:rPr lang="en-US" sz="1300" b="1" i="1" dirty="0">
                <a:solidFill>
                  <a:srgbClr val="800000"/>
                </a:solidFill>
              </a:rPr>
              <a:t> which Isaiah the son of </a:t>
            </a:r>
            <a:r>
              <a:rPr lang="en-US" sz="1300" b="1" i="1" dirty="0" err="1">
                <a:solidFill>
                  <a:srgbClr val="800000"/>
                </a:solidFill>
              </a:rPr>
              <a:t>Amoz</a:t>
            </a:r>
            <a:r>
              <a:rPr lang="en-US" sz="1300" b="1" i="1" dirty="0">
                <a:solidFill>
                  <a:srgbClr val="800000"/>
                </a:solidFill>
              </a:rPr>
              <a:t> saw</a:t>
            </a:r>
            <a:r>
              <a:rPr lang="en-US" sz="1300" i="1" dirty="0" smtClean="0">
                <a:solidFill>
                  <a:srgbClr val="800000"/>
                </a:solidFill>
              </a:rPr>
              <a:t>. … “Behold</a:t>
            </a:r>
            <a:r>
              <a:rPr lang="en-US" sz="1300" i="1" dirty="0">
                <a:solidFill>
                  <a:srgbClr val="800000"/>
                </a:solidFill>
              </a:rPr>
              <a:t>, I will stir up </a:t>
            </a:r>
            <a:r>
              <a:rPr lang="en-US" sz="1300" b="1" i="1" dirty="0">
                <a:solidFill>
                  <a:srgbClr val="800000"/>
                </a:solidFill>
              </a:rPr>
              <a:t>the </a:t>
            </a:r>
            <a:r>
              <a:rPr lang="en-US" sz="1300" b="1" i="1" u="sng" dirty="0">
                <a:solidFill>
                  <a:srgbClr val="800000"/>
                </a:solidFill>
              </a:rPr>
              <a:t>Medes</a:t>
            </a:r>
            <a:r>
              <a:rPr lang="en-US" sz="1300" b="1" i="1" dirty="0">
                <a:solidFill>
                  <a:srgbClr val="800000"/>
                </a:solidFill>
              </a:rPr>
              <a:t> against them</a:t>
            </a:r>
            <a:r>
              <a:rPr lang="en-US" sz="1300" i="1" dirty="0">
                <a:solidFill>
                  <a:srgbClr val="800000"/>
                </a:solidFill>
              </a:rPr>
              <a:t>, Who will not regard silver; And as for gold, they will not delight in it</a:t>
            </a:r>
            <a:r>
              <a:rPr lang="en-US" sz="1300" i="1" dirty="0" smtClean="0">
                <a:solidFill>
                  <a:srgbClr val="800000"/>
                </a:solidFill>
              </a:rPr>
              <a:t>. … And </a:t>
            </a:r>
            <a:r>
              <a:rPr lang="en-US" sz="1300" b="1" i="1" u="sng" dirty="0">
                <a:solidFill>
                  <a:srgbClr val="800000"/>
                </a:solidFill>
              </a:rPr>
              <a:t>Babylon</a:t>
            </a:r>
            <a:r>
              <a:rPr lang="en-US" sz="1300" b="1" i="1" dirty="0">
                <a:solidFill>
                  <a:srgbClr val="800000"/>
                </a:solidFill>
              </a:rPr>
              <a:t>, the glory of </a:t>
            </a:r>
            <a:r>
              <a:rPr lang="en-US" sz="1300" b="1" i="1" u="sng" dirty="0">
                <a:solidFill>
                  <a:srgbClr val="800000"/>
                </a:solidFill>
              </a:rPr>
              <a:t>kingdoms</a:t>
            </a:r>
            <a:r>
              <a:rPr lang="en-US" sz="1300" b="1" i="1" dirty="0">
                <a:solidFill>
                  <a:srgbClr val="800000"/>
                </a:solidFill>
              </a:rPr>
              <a:t>, The beauty of the </a:t>
            </a:r>
            <a:r>
              <a:rPr lang="en-US" sz="1300" b="1" i="1" u="sng" dirty="0" smtClean="0">
                <a:solidFill>
                  <a:srgbClr val="800000"/>
                </a:solidFill>
              </a:rPr>
              <a:t>Chaldeans</a:t>
            </a:r>
            <a:r>
              <a:rPr lang="en-US" sz="1300" b="1" i="1" dirty="0" smtClean="0">
                <a:solidFill>
                  <a:srgbClr val="800000"/>
                </a:solidFill>
              </a:rPr>
              <a:t>’</a:t>
            </a:r>
            <a:r>
              <a:rPr lang="en-US" sz="1300" i="1" dirty="0" smtClean="0">
                <a:solidFill>
                  <a:srgbClr val="800000"/>
                </a:solidFill>
              </a:rPr>
              <a:t> </a:t>
            </a:r>
            <a:r>
              <a:rPr lang="en-US" sz="1300" i="1" dirty="0">
                <a:solidFill>
                  <a:srgbClr val="800000"/>
                </a:solidFill>
              </a:rPr>
              <a:t>pride, Will be </a:t>
            </a:r>
            <a:r>
              <a:rPr lang="en-US" sz="1300" b="1" i="1" dirty="0">
                <a:solidFill>
                  <a:srgbClr val="800000"/>
                </a:solidFill>
              </a:rPr>
              <a:t>as when God overthrew </a:t>
            </a:r>
            <a:r>
              <a:rPr lang="en-US" sz="1300" b="1" i="1" u="sng" dirty="0">
                <a:solidFill>
                  <a:srgbClr val="800000"/>
                </a:solidFill>
              </a:rPr>
              <a:t>Sodom</a:t>
            </a:r>
            <a:r>
              <a:rPr lang="en-US" sz="1300" b="1" i="1" dirty="0">
                <a:solidFill>
                  <a:srgbClr val="800000"/>
                </a:solidFill>
              </a:rPr>
              <a:t> and </a:t>
            </a:r>
            <a:r>
              <a:rPr lang="en-US" sz="1300" b="1" i="1" u="sng" dirty="0">
                <a:solidFill>
                  <a:srgbClr val="800000"/>
                </a:solidFill>
              </a:rPr>
              <a:t>Gomorrah</a:t>
            </a:r>
            <a:r>
              <a:rPr lang="en-US" sz="1300" i="1" dirty="0" smtClean="0">
                <a:solidFill>
                  <a:srgbClr val="800000"/>
                </a:solidFill>
              </a:rPr>
              <a:t>. …  </a:t>
            </a:r>
            <a:r>
              <a:rPr lang="en-US" sz="1300" i="1" dirty="0">
                <a:solidFill>
                  <a:srgbClr val="800000"/>
                </a:solidFill>
              </a:rPr>
              <a:t>For </a:t>
            </a:r>
            <a:r>
              <a:rPr lang="en-US" sz="1300" b="1" i="1" dirty="0">
                <a:solidFill>
                  <a:srgbClr val="800000"/>
                </a:solidFill>
              </a:rPr>
              <a:t>the LORD will have mercy on Jacob</a:t>
            </a:r>
            <a:r>
              <a:rPr lang="en-US" sz="1300" i="1" dirty="0">
                <a:solidFill>
                  <a:srgbClr val="800000"/>
                </a:solidFill>
              </a:rPr>
              <a:t>, and will still </a:t>
            </a:r>
            <a:r>
              <a:rPr lang="en-US" sz="1300" b="1" i="1" dirty="0">
                <a:solidFill>
                  <a:srgbClr val="800000"/>
                </a:solidFill>
              </a:rPr>
              <a:t>choose Israel</a:t>
            </a:r>
            <a:r>
              <a:rPr lang="en-US" sz="1300" i="1" dirty="0">
                <a:solidFill>
                  <a:srgbClr val="800000"/>
                </a:solidFill>
              </a:rPr>
              <a:t>, and settle them in their own land. The strangers will be joined with them, and they will cling to the house of Jacob</a:t>
            </a:r>
            <a:r>
              <a:rPr lang="en-US" sz="1300" i="1" dirty="0" smtClean="0">
                <a:solidFill>
                  <a:srgbClr val="800000"/>
                </a:solidFill>
              </a:rPr>
              <a:t>. … you </a:t>
            </a:r>
            <a:r>
              <a:rPr lang="en-US" sz="1300" i="1" dirty="0">
                <a:solidFill>
                  <a:srgbClr val="800000"/>
                </a:solidFill>
              </a:rPr>
              <a:t>will take up </a:t>
            </a:r>
            <a:r>
              <a:rPr lang="en-US" sz="1300" b="1" i="1" dirty="0">
                <a:solidFill>
                  <a:srgbClr val="800000"/>
                </a:solidFill>
              </a:rPr>
              <a:t>this proverb </a:t>
            </a:r>
            <a:r>
              <a:rPr lang="en-US" sz="1300" b="1" i="1" u="sng" dirty="0">
                <a:solidFill>
                  <a:srgbClr val="800000"/>
                </a:solidFill>
              </a:rPr>
              <a:t>against the king of Babylon</a:t>
            </a:r>
            <a:r>
              <a:rPr lang="en-US" sz="1300" i="1" dirty="0">
                <a:solidFill>
                  <a:srgbClr val="800000"/>
                </a:solidFill>
              </a:rPr>
              <a:t>, and say: </a:t>
            </a:r>
            <a:r>
              <a:rPr lang="en-US" sz="1300" i="1" dirty="0" smtClean="0">
                <a:solidFill>
                  <a:srgbClr val="800000"/>
                </a:solidFill>
              </a:rPr>
              <a:t>“How </a:t>
            </a:r>
            <a:r>
              <a:rPr lang="en-US" sz="1300" i="1" dirty="0">
                <a:solidFill>
                  <a:srgbClr val="800000"/>
                </a:solidFill>
              </a:rPr>
              <a:t>the oppressor has ceased, The golden city </a:t>
            </a:r>
            <a:r>
              <a:rPr lang="en-US" sz="1300" i="1" dirty="0" smtClean="0">
                <a:solidFill>
                  <a:srgbClr val="800000"/>
                </a:solidFill>
              </a:rPr>
              <a:t>ceased! </a:t>
            </a:r>
            <a:r>
              <a:rPr lang="en-US" sz="1300" i="1" dirty="0">
                <a:solidFill>
                  <a:srgbClr val="800000"/>
                </a:solidFill>
              </a:rPr>
              <a:t>The LORD has broken the staff of the wicked, </a:t>
            </a:r>
            <a:r>
              <a:rPr lang="en-US" sz="1300" b="1" i="1" dirty="0">
                <a:solidFill>
                  <a:srgbClr val="800000"/>
                </a:solidFill>
              </a:rPr>
              <a:t>The scepter of the rulers</a:t>
            </a:r>
            <a:r>
              <a:rPr lang="en-US" sz="1300" i="1" dirty="0" smtClean="0">
                <a:solidFill>
                  <a:srgbClr val="800000"/>
                </a:solidFill>
              </a:rPr>
              <a:t>;  </a:t>
            </a:r>
            <a:r>
              <a:rPr lang="en-US" sz="1300" i="1" dirty="0">
                <a:solidFill>
                  <a:srgbClr val="800000"/>
                </a:solidFill>
              </a:rPr>
              <a:t>He who struck the people in wrath with a continual stroke, </a:t>
            </a:r>
            <a:r>
              <a:rPr lang="en-US" sz="1300" b="1" i="1" dirty="0">
                <a:solidFill>
                  <a:srgbClr val="800000"/>
                </a:solidFill>
              </a:rPr>
              <a:t>He who ruled the nations in anger</a:t>
            </a:r>
            <a:r>
              <a:rPr lang="en-US" sz="1300" i="1" dirty="0">
                <a:solidFill>
                  <a:srgbClr val="800000"/>
                </a:solidFill>
              </a:rPr>
              <a:t>, Is persecuted and no one hinders</a:t>
            </a:r>
            <a:r>
              <a:rPr lang="en-US" sz="1300" i="1" dirty="0" smtClean="0">
                <a:solidFill>
                  <a:srgbClr val="800000"/>
                </a:solidFill>
              </a:rPr>
              <a:t>.  </a:t>
            </a:r>
            <a:r>
              <a:rPr lang="en-US" sz="1300" b="1" i="1" dirty="0">
                <a:solidFill>
                  <a:srgbClr val="800000"/>
                </a:solidFill>
              </a:rPr>
              <a:t>The whole earth is at rest and quiet</a:t>
            </a:r>
            <a:r>
              <a:rPr lang="en-US" sz="1300" i="1" dirty="0">
                <a:solidFill>
                  <a:srgbClr val="800000"/>
                </a:solidFill>
              </a:rPr>
              <a:t>; They break forth into singing</a:t>
            </a:r>
            <a:r>
              <a:rPr lang="en-US" sz="1300" i="1" dirty="0" smtClean="0">
                <a:solidFill>
                  <a:srgbClr val="800000"/>
                </a:solidFill>
              </a:rPr>
              <a:t>. … Hell </a:t>
            </a:r>
            <a:r>
              <a:rPr lang="en-US" sz="1300" i="1" dirty="0">
                <a:solidFill>
                  <a:srgbClr val="800000"/>
                </a:solidFill>
              </a:rPr>
              <a:t>from beneath is excited about you, To meet you at your coming; It stirs up the dead for you, All the chief ones of the earth; It has </a:t>
            </a:r>
            <a:r>
              <a:rPr lang="en-US" sz="1300" b="1" i="1" dirty="0">
                <a:solidFill>
                  <a:srgbClr val="800000"/>
                </a:solidFill>
              </a:rPr>
              <a:t>raised up from their </a:t>
            </a:r>
            <a:r>
              <a:rPr lang="en-US" sz="1300" b="1" i="1" u="sng" dirty="0">
                <a:solidFill>
                  <a:srgbClr val="800000"/>
                </a:solidFill>
              </a:rPr>
              <a:t>thrones</a:t>
            </a:r>
            <a:r>
              <a:rPr lang="en-US" sz="1300" b="1" i="1" dirty="0">
                <a:solidFill>
                  <a:srgbClr val="800000"/>
                </a:solidFill>
              </a:rPr>
              <a:t> All the </a:t>
            </a:r>
            <a:r>
              <a:rPr lang="en-US" sz="1300" b="1" i="1" u="sng" dirty="0">
                <a:solidFill>
                  <a:srgbClr val="800000"/>
                </a:solidFill>
              </a:rPr>
              <a:t>kings of the nations</a:t>
            </a:r>
            <a:r>
              <a:rPr lang="en-US" sz="1300" i="1" dirty="0" smtClean="0">
                <a:solidFill>
                  <a:srgbClr val="800000"/>
                </a:solidFill>
              </a:rPr>
              <a:t>.  They </a:t>
            </a:r>
            <a:r>
              <a:rPr lang="en-US" sz="1300" i="1" dirty="0">
                <a:solidFill>
                  <a:srgbClr val="800000"/>
                </a:solidFill>
              </a:rPr>
              <a:t>all shall speak and say to you</a:t>
            </a:r>
            <a:r>
              <a:rPr lang="en-US" sz="1300" i="1" dirty="0" smtClean="0">
                <a:solidFill>
                  <a:srgbClr val="800000"/>
                </a:solidFill>
              </a:rPr>
              <a:t>: ‘</a:t>
            </a:r>
            <a:r>
              <a:rPr lang="en-US" sz="1300" b="1" i="1" dirty="0" smtClean="0">
                <a:solidFill>
                  <a:srgbClr val="800000"/>
                </a:solidFill>
              </a:rPr>
              <a:t>Have </a:t>
            </a:r>
            <a:r>
              <a:rPr lang="en-US" sz="1300" b="1" i="1" dirty="0">
                <a:solidFill>
                  <a:srgbClr val="800000"/>
                </a:solidFill>
              </a:rPr>
              <a:t>you also become as weak </a:t>
            </a:r>
            <a:r>
              <a:rPr lang="en-US" sz="1300" b="1" i="1" u="sng" dirty="0">
                <a:solidFill>
                  <a:srgbClr val="800000"/>
                </a:solidFill>
              </a:rPr>
              <a:t>as we</a:t>
            </a:r>
            <a:r>
              <a:rPr lang="en-US" sz="1300" b="1" i="1" dirty="0">
                <a:solidFill>
                  <a:srgbClr val="800000"/>
                </a:solidFill>
              </a:rPr>
              <a:t>? Have you become </a:t>
            </a:r>
            <a:r>
              <a:rPr lang="en-US" sz="1300" b="1" i="1" u="sng" dirty="0">
                <a:solidFill>
                  <a:srgbClr val="800000"/>
                </a:solidFill>
              </a:rPr>
              <a:t>like us</a:t>
            </a:r>
            <a:r>
              <a:rPr lang="en-US" sz="1300" b="1" i="1" dirty="0" smtClean="0">
                <a:solidFill>
                  <a:srgbClr val="800000"/>
                </a:solidFill>
              </a:rPr>
              <a:t>? </a:t>
            </a:r>
            <a:r>
              <a:rPr lang="en-US" sz="1300" i="1" dirty="0" smtClean="0">
                <a:solidFill>
                  <a:srgbClr val="800000"/>
                </a:solidFill>
              </a:rPr>
              <a:t>Your </a:t>
            </a:r>
            <a:r>
              <a:rPr lang="en-US" sz="1300" i="1" dirty="0">
                <a:solidFill>
                  <a:srgbClr val="800000"/>
                </a:solidFill>
              </a:rPr>
              <a:t>pomp is brought down to </a:t>
            </a:r>
            <a:r>
              <a:rPr lang="en-US" sz="1300" i="1" dirty="0" err="1">
                <a:solidFill>
                  <a:srgbClr val="800000"/>
                </a:solidFill>
              </a:rPr>
              <a:t>Sheol</a:t>
            </a:r>
            <a:r>
              <a:rPr lang="en-US" sz="1300" i="1" dirty="0">
                <a:solidFill>
                  <a:srgbClr val="800000"/>
                </a:solidFill>
              </a:rPr>
              <a:t>, And the sound of your stringed instruments; The maggot is spread under you, And worms cover you</a:t>
            </a:r>
            <a:r>
              <a:rPr lang="en-US" sz="1300" i="1" dirty="0" smtClean="0">
                <a:solidFill>
                  <a:srgbClr val="800000"/>
                </a:solidFill>
              </a:rPr>
              <a:t>.’  </a:t>
            </a:r>
            <a:r>
              <a:rPr lang="en-US" sz="1300" b="1" i="1" dirty="0" smtClean="0">
                <a:solidFill>
                  <a:srgbClr val="800000"/>
                </a:solidFill>
              </a:rPr>
              <a:t>How </a:t>
            </a:r>
            <a:r>
              <a:rPr lang="en-US" sz="1300" b="1" i="1" dirty="0">
                <a:solidFill>
                  <a:srgbClr val="800000"/>
                </a:solidFill>
              </a:rPr>
              <a:t>you are </a:t>
            </a:r>
            <a:r>
              <a:rPr lang="en-US" sz="1300" b="1" i="1" u="sng" dirty="0">
                <a:solidFill>
                  <a:srgbClr val="800000"/>
                </a:solidFill>
              </a:rPr>
              <a:t>fallen from heaven</a:t>
            </a:r>
            <a:r>
              <a:rPr lang="en-US" sz="1300" b="1" i="1" dirty="0">
                <a:solidFill>
                  <a:srgbClr val="800000"/>
                </a:solidFill>
              </a:rPr>
              <a:t>, O </a:t>
            </a:r>
            <a:r>
              <a:rPr lang="en-US" sz="1300" b="1" i="1" u="sng" dirty="0" smtClean="0">
                <a:solidFill>
                  <a:srgbClr val="800000"/>
                </a:solidFill>
              </a:rPr>
              <a:t>Lucifer</a:t>
            </a:r>
            <a:r>
              <a:rPr lang="en-US" sz="1300" b="1" i="1" dirty="0" smtClean="0">
                <a:solidFill>
                  <a:srgbClr val="800000"/>
                </a:solidFill>
              </a:rPr>
              <a:t> </a:t>
            </a:r>
            <a:r>
              <a:rPr lang="en-US" sz="1300" b="1" dirty="0" smtClean="0">
                <a:solidFill>
                  <a:srgbClr val="800000"/>
                </a:solidFill>
              </a:rPr>
              <a:t>(Heb. light-bearer, morning-star)</a:t>
            </a:r>
            <a:r>
              <a:rPr lang="en-US" sz="1300" b="1" i="1" dirty="0" smtClean="0">
                <a:solidFill>
                  <a:srgbClr val="800000"/>
                </a:solidFill>
              </a:rPr>
              <a:t>, </a:t>
            </a:r>
            <a:r>
              <a:rPr lang="en-US" sz="1300" b="1" i="1" u="sng" dirty="0">
                <a:solidFill>
                  <a:srgbClr val="800000"/>
                </a:solidFill>
              </a:rPr>
              <a:t>son of the morning</a:t>
            </a:r>
            <a:r>
              <a:rPr lang="en-US" sz="1300" i="1" dirty="0">
                <a:solidFill>
                  <a:srgbClr val="800000"/>
                </a:solidFill>
              </a:rPr>
              <a:t>! How </a:t>
            </a:r>
            <a:r>
              <a:rPr lang="en-US" sz="1300" b="1" i="1" dirty="0">
                <a:solidFill>
                  <a:srgbClr val="800000"/>
                </a:solidFill>
              </a:rPr>
              <a:t>you are cut down </a:t>
            </a:r>
            <a:r>
              <a:rPr lang="en-US" sz="1300" b="1" i="1" u="sng" dirty="0">
                <a:solidFill>
                  <a:srgbClr val="800000"/>
                </a:solidFill>
              </a:rPr>
              <a:t>to the ground</a:t>
            </a:r>
            <a:r>
              <a:rPr lang="en-US" sz="1300" b="1" i="1" dirty="0">
                <a:solidFill>
                  <a:srgbClr val="800000"/>
                </a:solidFill>
              </a:rPr>
              <a:t>, You who weakened the nations</a:t>
            </a:r>
            <a:r>
              <a:rPr lang="en-US" sz="1300" i="1" dirty="0" smtClean="0">
                <a:solidFill>
                  <a:srgbClr val="800000"/>
                </a:solidFill>
              </a:rPr>
              <a:t>!  For </a:t>
            </a:r>
            <a:r>
              <a:rPr lang="en-US" sz="1300" i="1" dirty="0">
                <a:solidFill>
                  <a:srgbClr val="800000"/>
                </a:solidFill>
              </a:rPr>
              <a:t>you have said in your </a:t>
            </a:r>
            <a:r>
              <a:rPr lang="en-US" sz="1300" i="1" dirty="0" smtClean="0">
                <a:solidFill>
                  <a:srgbClr val="800000"/>
                </a:solidFill>
              </a:rPr>
              <a:t>heart: ‘</a:t>
            </a:r>
            <a:r>
              <a:rPr lang="en-US" sz="1300" b="1" i="1" dirty="0" smtClean="0">
                <a:solidFill>
                  <a:srgbClr val="800000"/>
                </a:solidFill>
              </a:rPr>
              <a:t>I </a:t>
            </a:r>
            <a:r>
              <a:rPr lang="en-US" sz="1300" b="1" i="1" dirty="0">
                <a:solidFill>
                  <a:srgbClr val="800000"/>
                </a:solidFill>
              </a:rPr>
              <a:t>will </a:t>
            </a:r>
            <a:r>
              <a:rPr lang="en-US" sz="1300" b="1" i="1" u="sng" dirty="0">
                <a:solidFill>
                  <a:srgbClr val="800000"/>
                </a:solidFill>
              </a:rPr>
              <a:t>ascend into heaven</a:t>
            </a:r>
            <a:r>
              <a:rPr lang="en-US" sz="1300" b="1" i="1" dirty="0">
                <a:solidFill>
                  <a:srgbClr val="800000"/>
                </a:solidFill>
              </a:rPr>
              <a:t>, I will exalt my throne above </a:t>
            </a:r>
            <a:r>
              <a:rPr lang="en-US" sz="1300" b="1" i="1" u="sng" dirty="0">
                <a:solidFill>
                  <a:srgbClr val="800000"/>
                </a:solidFill>
              </a:rPr>
              <a:t>the stars of God</a:t>
            </a:r>
            <a:r>
              <a:rPr lang="en-US" sz="1300" i="1" dirty="0">
                <a:solidFill>
                  <a:srgbClr val="800000"/>
                </a:solidFill>
              </a:rPr>
              <a:t>; I will also sit on the mount of the congregation On the farthest sides of the north</a:t>
            </a:r>
            <a:r>
              <a:rPr lang="en-US" sz="1300" i="1" dirty="0" smtClean="0">
                <a:solidFill>
                  <a:srgbClr val="800000"/>
                </a:solidFill>
              </a:rPr>
              <a:t>; </a:t>
            </a:r>
            <a:r>
              <a:rPr lang="en-US" sz="1300" b="1" i="1" dirty="0" smtClean="0">
                <a:solidFill>
                  <a:srgbClr val="800000"/>
                </a:solidFill>
              </a:rPr>
              <a:t>I </a:t>
            </a:r>
            <a:r>
              <a:rPr lang="en-US" sz="1300" b="1" i="1" dirty="0">
                <a:solidFill>
                  <a:srgbClr val="800000"/>
                </a:solidFill>
              </a:rPr>
              <a:t>will ascend above the heights of the clouds, I will be like </a:t>
            </a:r>
            <a:r>
              <a:rPr lang="en-US" sz="1300" b="1" i="1" u="sng" dirty="0">
                <a:solidFill>
                  <a:srgbClr val="800000"/>
                </a:solidFill>
              </a:rPr>
              <a:t>the Most High</a:t>
            </a:r>
            <a:r>
              <a:rPr lang="en-US" sz="1300" i="1" dirty="0" smtClean="0">
                <a:solidFill>
                  <a:srgbClr val="800000"/>
                </a:solidFill>
              </a:rPr>
              <a:t>.’ </a:t>
            </a:r>
            <a:r>
              <a:rPr lang="en-US" sz="1300" i="1" dirty="0">
                <a:solidFill>
                  <a:srgbClr val="800000"/>
                </a:solidFill>
              </a:rPr>
              <a:t>Yet </a:t>
            </a:r>
            <a:r>
              <a:rPr lang="en-US" sz="1300" b="1" i="1" dirty="0">
                <a:solidFill>
                  <a:srgbClr val="800000"/>
                </a:solidFill>
              </a:rPr>
              <a:t>you shall be brought down to </a:t>
            </a:r>
            <a:r>
              <a:rPr lang="en-US" sz="1300" b="1" i="1" dirty="0" err="1">
                <a:solidFill>
                  <a:srgbClr val="800000"/>
                </a:solidFill>
              </a:rPr>
              <a:t>Sheol</a:t>
            </a:r>
            <a:r>
              <a:rPr lang="en-US" sz="1300" b="1" i="1" dirty="0">
                <a:solidFill>
                  <a:srgbClr val="800000"/>
                </a:solidFill>
              </a:rPr>
              <a:t>, To the lowest depths of the Pit</a:t>
            </a:r>
            <a:r>
              <a:rPr lang="en-US" sz="1300" i="1" dirty="0" smtClean="0">
                <a:solidFill>
                  <a:srgbClr val="800000"/>
                </a:solidFill>
              </a:rPr>
              <a:t>.  Those </a:t>
            </a:r>
            <a:r>
              <a:rPr lang="en-US" sz="1300" i="1" dirty="0">
                <a:solidFill>
                  <a:srgbClr val="800000"/>
                </a:solidFill>
              </a:rPr>
              <a:t>who see you will gaze at you, And consider you, </a:t>
            </a:r>
            <a:r>
              <a:rPr lang="en-US" sz="1300" i="1" dirty="0" smtClean="0">
                <a:solidFill>
                  <a:srgbClr val="800000"/>
                </a:solidFill>
              </a:rPr>
              <a:t>saying: ‘</a:t>
            </a:r>
            <a:r>
              <a:rPr lang="en-US" sz="1300" b="1" i="1" dirty="0" smtClean="0">
                <a:solidFill>
                  <a:srgbClr val="800000"/>
                </a:solidFill>
              </a:rPr>
              <a:t>Is </a:t>
            </a:r>
            <a:r>
              <a:rPr lang="en-US" sz="1300" b="1" i="1" dirty="0">
                <a:solidFill>
                  <a:srgbClr val="800000"/>
                </a:solidFill>
              </a:rPr>
              <a:t>this the </a:t>
            </a:r>
            <a:r>
              <a:rPr lang="en-US" sz="1300" b="1" i="1" u="sng" dirty="0">
                <a:solidFill>
                  <a:srgbClr val="800000"/>
                </a:solidFill>
              </a:rPr>
              <a:t>man</a:t>
            </a:r>
            <a:r>
              <a:rPr lang="en-US" sz="1300" b="1" i="1" dirty="0">
                <a:solidFill>
                  <a:srgbClr val="800000"/>
                </a:solidFill>
              </a:rPr>
              <a:t> who made the earth tremble</a:t>
            </a:r>
            <a:r>
              <a:rPr lang="en-US" sz="1300" i="1" dirty="0">
                <a:solidFill>
                  <a:srgbClr val="800000"/>
                </a:solidFill>
              </a:rPr>
              <a:t>, Who shook kingdoms</a:t>
            </a:r>
            <a:r>
              <a:rPr lang="en-US" sz="1300" i="1" dirty="0" smtClean="0">
                <a:solidFill>
                  <a:srgbClr val="800000"/>
                </a:solidFill>
              </a:rPr>
              <a:t>, Who </a:t>
            </a:r>
            <a:r>
              <a:rPr lang="en-US" sz="1300" i="1" dirty="0">
                <a:solidFill>
                  <a:srgbClr val="800000"/>
                </a:solidFill>
              </a:rPr>
              <a:t>made the world as a wilderness And destroyed its cities, Who did not open the house of his prisoners</a:t>
            </a:r>
            <a:r>
              <a:rPr lang="en-US" sz="1300" i="1" dirty="0" smtClean="0">
                <a:solidFill>
                  <a:srgbClr val="800000"/>
                </a:solidFill>
              </a:rPr>
              <a:t>?’  </a:t>
            </a:r>
            <a:r>
              <a:rPr lang="en-US" sz="1300" b="1" i="1" dirty="0" smtClean="0">
                <a:solidFill>
                  <a:srgbClr val="800000"/>
                </a:solidFill>
              </a:rPr>
              <a:t>All </a:t>
            </a:r>
            <a:r>
              <a:rPr lang="en-US" sz="1300" b="1" i="1" dirty="0">
                <a:solidFill>
                  <a:srgbClr val="800000"/>
                </a:solidFill>
              </a:rPr>
              <a:t>the kings of the nations</a:t>
            </a:r>
            <a:r>
              <a:rPr lang="en-US" sz="1300" i="1" dirty="0">
                <a:solidFill>
                  <a:srgbClr val="800000"/>
                </a:solidFill>
              </a:rPr>
              <a:t>, All of them, sleep in glory, Everyone in his own house</a:t>
            </a:r>
            <a:r>
              <a:rPr lang="en-US" sz="1300" i="1" dirty="0" smtClean="0">
                <a:solidFill>
                  <a:srgbClr val="800000"/>
                </a:solidFill>
              </a:rPr>
              <a:t>; </a:t>
            </a:r>
            <a:r>
              <a:rPr lang="en-US" sz="1300" b="1" i="1" u="sng" dirty="0" smtClean="0">
                <a:solidFill>
                  <a:srgbClr val="800000"/>
                </a:solidFill>
              </a:rPr>
              <a:t>But </a:t>
            </a:r>
            <a:r>
              <a:rPr lang="en-US" sz="1300" b="1" i="1" u="sng" dirty="0">
                <a:solidFill>
                  <a:srgbClr val="800000"/>
                </a:solidFill>
              </a:rPr>
              <a:t>you</a:t>
            </a:r>
            <a:r>
              <a:rPr lang="en-US" sz="1300" b="1" i="1" dirty="0">
                <a:solidFill>
                  <a:srgbClr val="800000"/>
                </a:solidFill>
              </a:rPr>
              <a:t> are cast out of your grave </a:t>
            </a:r>
            <a:r>
              <a:rPr lang="en-US" sz="1300" i="1" dirty="0">
                <a:solidFill>
                  <a:srgbClr val="800000"/>
                </a:solidFill>
              </a:rPr>
              <a:t>Like an abominable branch, Like the garment of those who are slain, Thrust through with a sword, Who go down to the stones of the pit, Like a corpse trodden underfoot</a:t>
            </a:r>
            <a:r>
              <a:rPr lang="en-US" sz="1300" i="1" dirty="0" smtClean="0">
                <a:solidFill>
                  <a:srgbClr val="800000"/>
                </a:solidFill>
              </a:rPr>
              <a:t>.   </a:t>
            </a:r>
            <a:r>
              <a:rPr lang="en-US" sz="1300" i="1" dirty="0">
                <a:solidFill>
                  <a:srgbClr val="800000"/>
                </a:solidFill>
              </a:rPr>
              <a:t>You will not be joined with them in burial, Because you have destroyed your land And slain your people. The brood of evildoers shall never be named</a:t>
            </a:r>
            <a:r>
              <a:rPr lang="en-US" sz="1300" i="1" dirty="0" smtClean="0">
                <a:solidFill>
                  <a:srgbClr val="800000"/>
                </a:solidFill>
              </a:rPr>
              <a:t>.  Prepare </a:t>
            </a:r>
            <a:r>
              <a:rPr lang="en-US" sz="1300" i="1" dirty="0">
                <a:solidFill>
                  <a:srgbClr val="800000"/>
                </a:solidFill>
              </a:rPr>
              <a:t>slaughter for his children Because of the iniquity of their fathers, Lest they rise up and possess the land, And fill the face of the world with cities</a:t>
            </a:r>
            <a:r>
              <a:rPr lang="en-US" sz="1300" i="1" dirty="0" smtClean="0">
                <a:solidFill>
                  <a:srgbClr val="800000"/>
                </a:solidFill>
              </a:rPr>
              <a:t>. For </a:t>
            </a:r>
            <a:r>
              <a:rPr lang="en-US" sz="1300" i="1" dirty="0">
                <a:solidFill>
                  <a:srgbClr val="800000"/>
                </a:solidFill>
              </a:rPr>
              <a:t>I will rise up against them</a:t>
            </a:r>
            <a:r>
              <a:rPr lang="en-US" sz="1300" i="1" dirty="0" smtClean="0">
                <a:solidFill>
                  <a:srgbClr val="800000"/>
                </a:solidFill>
              </a:rPr>
              <a:t>,” </a:t>
            </a:r>
            <a:r>
              <a:rPr lang="en-US" sz="1300" i="1" dirty="0">
                <a:solidFill>
                  <a:srgbClr val="800000"/>
                </a:solidFill>
              </a:rPr>
              <a:t>says the LORD of hosts, </a:t>
            </a:r>
            <a:r>
              <a:rPr lang="en-US" sz="1300" i="1" dirty="0" smtClean="0">
                <a:solidFill>
                  <a:srgbClr val="800000"/>
                </a:solidFill>
              </a:rPr>
              <a:t>“And </a:t>
            </a:r>
            <a:r>
              <a:rPr lang="en-US" sz="1300" b="1" i="1" dirty="0">
                <a:solidFill>
                  <a:srgbClr val="800000"/>
                </a:solidFill>
              </a:rPr>
              <a:t>cut off </a:t>
            </a:r>
            <a:r>
              <a:rPr lang="en-US" sz="1300" b="1" i="1" u="sng" dirty="0">
                <a:solidFill>
                  <a:srgbClr val="800000"/>
                </a:solidFill>
              </a:rPr>
              <a:t>from Babylon</a:t>
            </a:r>
            <a:r>
              <a:rPr lang="en-US" sz="1300" b="1" i="1" dirty="0">
                <a:solidFill>
                  <a:srgbClr val="800000"/>
                </a:solidFill>
              </a:rPr>
              <a:t> the name and remnant, And offspring and posterity</a:t>
            </a:r>
            <a:r>
              <a:rPr lang="en-US" sz="1300" i="1" dirty="0" smtClean="0">
                <a:solidFill>
                  <a:srgbClr val="800000"/>
                </a:solidFill>
              </a:rPr>
              <a:t>,” </a:t>
            </a:r>
            <a:r>
              <a:rPr lang="en-US" sz="1300" i="1" dirty="0">
                <a:solidFill>
                  <a:srgbClr val="800000"/>
                </a:solidFill>
              </a:rPr>
              <a:t>says the LORD</a:t>
            </a:r>
            <a:r>
              <a:rPr lang="en-US" sz="1300" i="1" dirty="0" smtClean="0">
                <a:solidFill>
                  <a:srgbClr val="800000"/>
                </a:solidFill>
              </a:rPr>
              <a:t>. </a:t>
            </a:r>
            <a:r>
              <a:rPr lang="en-US" sz="1300" dirty="0"/>
              <a:t>(</a:t>
            </a:r>
            <a:r>
              <a:rPr lang="en-US" sz="1300" b="1" dirty="0">
                <a:solidFill>
                  <a:srgbClr val="800000"/>
                </a:solidFill>
              </a:rPr>
              <a:t>Isaiah </a:t>
            </a:r>
            <a:r>
              <a:rPr lang="en-US" sz="1300" b="1" dirty="0" smtClean="0">
                <a:solidFill>
                  <a:srgbClr val="800000"/>
                </a:solidFill>
              </a:rPr>
              <a:t>13:1-14:22</a:t>
            </a:r>
            <a:r>
              <a:rPr lang="en-US" sz="1300" dirty="0" smtClean="0"/>
              <a:t>)</a:t>
            </a:r>
            <a:endParaRPr lang="en-US" sz="1300" dirty="0"/>
          </a:p>
        </p:txBody>
      </p:sp>
    </p:spTree>
    <p:extLst>
      <p:ext uri="{BB962C8B-B14F-4D97-AF65-F5344CB8AC3E}">
        <p14:creationId xmlns:p14="http://schemas.microsoft.com/office/powerpoint/2010/main" val="65759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Wormwood?</a:t>
            </a:r>
            <a:endParaRPr lang="en-US" dirty="0"/>
          </a:p>
        </p:txBody>
      </p:sp>
      <p:sp>
        <p:nvSpPr>
          <p:cNvPr id="3" name="Content Placeholder 2"/>
          <p:cNvSpPr>
            <a:spLocks noGrp="1"/>
          </p:cNvSpPr>
          <p:nvPr>
            <p:ph sz="quarter" idx="10"/>
          </p:nvPr>
        </p:nvSpPr>
        <p:spPr/>
        <p:txBody>
          <a:bodyPr/>
          <a:lstStyle/>
          <a:p>
            <a:pPr marL="0" lvl="0" indent="0">
              <a:lnSpc>
                <a:spcPct val="92000"/>
              </a:lnSpc>
              <a:spcBef>
                <a:spcPts val="0"/>
              </a:spcBef>
              <a:buNone/>
            </a:pPr>
            <a:r>
              <a:rPr lang="en-US" sz="2000" i="1" dirty="0" smtClean="0">
                <a:solidFill>
                  <a:srgbClr val="800000"/>
                </a:solidFill>
              </a:rPr>
              <a:t>Then the third angel sounded: And </a:t>
            </a:r>
            <a:r>
              <a:rPr lang="en-US" sz="2000" b="1" i="1" dirty="0" smtClean="0">
                <a:solidFill>
                  <a:srgbClr val="800000"/>
                </a:solidFill>
              </a:rPr>
              <a:t>a great </a:t>
            </a:r>
            <a:r>
              <a:rPr lang="en-US" sz="2000" b="1" i="1" u="sng" dirty="0" smtClean="0">
                <a:solidFill>
                  <a:srgbClr val="800000"/>
                </a:solidFill>
              </a:rPr>
              <a:t>star fell</a:t>
            </a:r>
            <a:r>
              <a:rPr lang="en-US" sz="2000" b="1" i="1" dirty="0" smtClean="0">
                <a:solidFill>
                  <a:srgbClr val="800000"/>
                </a:solidFill>
              </a:rPr>
              <a:t> from heaven, burning like a torch</a:t>
            </a:r>
            <a:r>
              <a:rPr lang="en-US" sz="2000" i="1" dirty="0" smtClean="0">
                <a:solidFill>
                  <a:srgbClr val="800000"/>
                </a:solidFill>
              </a:rPr>
              <a:t>, and it fell on a third of the rivers and on the springs of water</a:t>
            </a:r>
            <a:r>
              <a:rPr lang="en-US" sz="2000" b="1" i="1" dirty="0" smtClean="0">
                <a:solidFill>
                  <a:srgbClr val="800000"/>
                </a:solidFill>
              </a:rPr>
              <a:t>.  The name of the star is Wormwood</a:t>
            </a:r>
            <a:r>
              <a:rPr lang="en-US" sz="2000" i="1" dirty="0" smtClean="0">
                <a:solidFill>
                  <a:srgbClr val="800000"/>
                </a:solidFill>
              </a:rPr>
              <a:t>. A third of the waters became wormwood, and </a:t>
            </a:r>
            <a:r>
              <a:rPr lang="en-US" sz="2000" b="1" i="1" dirty="0" smtClean="0">
                <a:solidFill>
                  <a:srgbClr val="800000"/>
                </a:solidFill>
              </a:rPr>
              <a:t>many men died from the water, because it was made bitter</a:t>
            </a:r>
            <a:r>
              <a:rPr lang="en-US" sz="2000" i="1" dirty="0" smtClean="0">
                <a:solidFill>
                  <a:srgbClr val="800000"/>
                </a:solidFill>
              </a:rPr>
              <a:t>. </a:t>
            </a:r>
            <a:r>
              <a:rPr lang="en-US" sz="2000" dirty="0" smtClean="0"/>
              <a:t>(</a:t>
            </a:r>
            <a:r>
              <a:rPr lang="en-US" sz="2000" b="1" dirty="0" smtClean="0">
                <a:solidFill>
                  <a:srgbClr val="800000"/>
                </a:solidFill>
              </a:rPr>
              <a:t>Revelation 8:10-11</a:t>
            </a:r>
            <a:r>
              <a:rPr lang="en-US" sz="2000" dirty="0" smtClean="0"/>
              <a:t>)</a:t>
            </a:r>
          </a:p>
          <a:p>
            <a:pPr marL="346075" lvl="0" indent="-346075">
              <a:lnSpc>
                <a:spcPct val="92000"/>
              </a:lnSpc>
              <a:spcBef>
                <a:spcPts val="0"/>
              </a:spcBef>
              <a:buFont typeface="+mj-lt"/>
              <a:buAutoNum type="arabicPeriod" startAt="6"/>
            </a:pPr>
            <a:r>
              <a:rPr lang="en-US" sz="2000" dirty="0" smtClean="0"/>
              <a:t>Can you find reference to another falling star in the Old Testament prophets?  Assuming the meaning is similar, how might this produce bitter water?</a:t>
            </a:r>
          </a:p>
          <a:p>
            <a:pPr>
              <a:lnSpc>
                <a:spcPct val="92000"/>
              </a:lnSpc>
              <a:spcBef>
                <a:spcPts val="0"/>
              </a:spcBef>
            </a:pPr>
            <a:r>
              <a:rPr lang="en-US" sz="2000" dirty="0" smtClean="0"/>
              <a:t>Star falling was associated with destruction of mighty king of Babylon (</a:t>
            </a:r>
            <a:r>
              <a:rPr lang="en-US" sz="2000" b="1" dirty="0" smtClean="0">
                <a:solidFill>
                  <a:srgbClr val="800000"/>
                </a:solidFill>
              </a:rPr>
              <a:t>Isa.13-14</a:t>
            </a:r>
            <a:r>
              <a:rPr lang="en-US" sz="2000" dirty="0" smtClean="0"/>
              <a:t>).</a:t>
            </a:r>
          </a:p>
          <a:p>
            <a:pPr>
              <a:lnSpc>
                <a:spcPct val="92000"/>
              </a:lnSpc>
              <a:spcBef>
                <a:spcPts val="0"/>
              </a:spcBef>
            </a:pPr>
            <a:r>
              <a:rPr lang="en-US" sz="2000" i="1" dirty="0" smtClean="0">
                <a:solidFill>
                  <a:srgbClr val="800000"/>
                </a:solidFill>
              </a:rPr>
              <a:t>“Wormwood” </a:t>
            </a:r>
            <a:r>
              <a:rPr lang="en-US" sz="2000" dirty="0" smtClean="0"/>
              <a:t>was often associated with miserable food &amp; drink in captivity:</a:t>
            </a:r>
          </a:p>
          <a:p>
            <a:pPr marL="0" indent="0">
              <a:lnSpc>
                <a:spcPct val="92000"/>
              </a:lnSpc>
              <a:spcBef>
                <a:spcPts val="0"/>
              </a:spcBef>
              <a:buNone/>
            </a:pPr>
            <a:r>
              <a:rPr lang="en-US" sz="2000" i="1" dirty="0">
                <a:solidFill>
                  <a:srgbClr val="800000"/>
                </a:solidFill>
              </a:rPr>
              <a:t>therefore thus says the LORD of hosts, the God of Israel: </a:t>
            </a:r>
            <a:r>
              <a:rPr lang="en-US" sz="2000" i="1" dirty="0" smtClean="0">
                <a:solidFill>
                  <a:srgbClr val="800000"/>
                </a:solidFill>
              </a:rPr>
              <a:t>“Behold</a:t>
            </a:r>
            <a:r>
              <a:rPr lang="en-US" sz="2000" i="1" dirty="0">
                <a:solidFill>
                  <a:srgbClr val="800000"/>
                </a:solidFill>
              </a:rPr>
              <a:t>, </a:t>
            </a:r>
            <a:r>
              <a:rPr lang="en-US" sz="2000" b="1" i="1" dirty="0">
                <a:solidFill>
                  <a:srgbClr val="800000"/>
                </a:solidFill>
              </a:rPr>
              <a:t>I will </a:t>
            </a:r>
            <a:r>
              <a:rPr lang="en-US" sz="2000" b="1" i="1" u="sng" dirty="0">
                <a:solidFill>
                  <a:srgbClr val="800000"/>
                </a:solidFill>
              </a:rPr>
              <a:t>feed</a:t>
            </a:r>
            <a:r>
              <a:rPr lang="en-US" sz="2000" b="1" i="1" dirty="0">
                <a:solidFill>
                  <a:srgbClr val="800000"/>
                </a:solidFill>
              </a:rPr>
              <a:t> them, this people, </a:t>
            </a:r>
            <a:r>
              <a:rPr lang="en-US" sz="2000" b="1" i="1" u="sng" dirty="0">
                <a:solidFill>
                  <a:srgbClr val="800000"/>
                </a:solidFill>
              </a:rPr>
              <a:t>with wormwood</a:t>
            </a:r>
            <a:r>
              <a:rPr lang="en-US" sz="2000" b="1" i="1" dirty="0">
                <a:solidFill>
                  <a:srgbClr val="800000"/>
                </a:solidFill>
              </a:rPr>
              <a:t>, and give them </a:t>
            </a:r>
            <a:r>
              <a:rPr lang="en-US" sz="2000" b="1" i="1" u="sng" dirty="0">
                <a:solidFill>
                  <a:srgbClr val="800000"/>
                </a:solidFill>
              </a:rPr>
              <a:t>water of gall to drink</a:t>
            </a:r>
            <a:r>
              <a:rPr lang="en-US" sz="2000" i="1" dirty="0" smtClean="0">
                <a:solidFill>
                  <a:srgbClr val="800000"/>
                </a:solidFill>
              </a:rPr>
              <a:t>.  I </a:t>
            </a:r>
            <a:r>
              <a:rPr lang="en-US" sz="2000" i="1" dirty="0">
                <a:solidFill>
                  <a:srgbClr val="800000"/>
                </a:solidFill>
              </a:rPr>
              <a:t>will scatter them also among the Gentiles, whom neither they nor their fathers have known. And I will send a sword after them until I have consumed them</a:t>
            </a:r>
            <a:r>
              <a:rPr lang="en-US" sz="2000" i="1" dirty="0" smtClean="0">
                <a:solidFill>
                  <a:srgbClr val="800000"/>
                </a:solidFill>
              </a:rPr>
              <a:t>. </a:t>
            </a:r>
            <a:r>
              <a:rPr lang="en-US" sz="2000" dirty="0" smtClean="0"/>
              <a:t>(</a:t>
            </a:r>
            <a:r>
              <a:rPr lang="en-US" sz="2000" b="1" dirty="0" smtClean="0">
                <a:solidFill>
                  <a:srgbClr val="800000"/>
                </a:solidFill>
              </a:rPr>
              <a:t>Jer.9:15-16;23:15;Lam.3:15-19</a:t>
            </a:r>
            <a:r>
              <a:rPr lang="en-US" sz="2000" dirty="0" smtClean="0"/>
              <a:t>)</a:t>
            </a:r>
          </a:p>
          <a:p>
            <a:pPr>
              <a:lnSpc>
                <a:spcPct val="92000"/>
              </a:lnSpc>
              <a:spcBef>
                <a:spcPts val="0"/>
              </a:spcBef>
            </a:pPr>
            <a:r>
              <a:rPr lang="en-US" sz="2000" dirty="0" smtClean="0"/>
              <a:t>Also associated with spirit to </a:t>
            </a:r>
            <a:r>
              <a:rPr lang="en-US" sz="2000" b="1" i="1" dirty="0" smtClean="0"/>
              <a:t>idolatry</a:t>
            </a:r>
            <a:r>
              <a:rPr lang="en-US" sz="2000" dirty="0" smtClean="0"/>
              <a:t> and end of </a:t>
            </a:r>
            <a:r>
              <a:rPr lang="en-US" sz="2000" b="1" i="1" dirty="0" smtClean="0"/>
              <a:t>harlotry</a:t>
            </a:r>
            <a:r>
              <a:rPr lang="en-US" sz="2000" dirty="0" smtClean="0"/>
              <a:t> (</a:t>
            </a:r>
            <a:r>
              <a:rPr lang="en-US" sz="2000" b="1" dirty="0" err="1" smtClean="0">
                <a:solidFill>
                  <a:srgbClr val="800000"/>
                </a:solidFill>
              </a:rPr>
              <a:t>Deu</a:t>
            </a:r>
            <a:r>
              <a:rPr lang="en-US" sz="2000" b="1" dirty="0" smtClean="0">
                <a:solidFill>
                  <a:srgbClr val="800000"/>
                </a:solidFill>
              </a:rPr>
              <a:t>. 29:18; Pro. 5:4</a:t>
            </a:r>
            <a:r>
              <a:rPr lang="en-US" sz="2000" dirty="0" smtClean="0"/>
              <a:t>)</a:t>
            </a:r>
          </a:p>
          <a:p>
            <a:pPr>
              <a:lnSpc>
                <a:spcPct val="92000"/>
              </a:lnSpc>
              <a:spcBef>
                <a:spcPts val="0"/>
              </a:spcBef>
            </a:pPr>
            <a:r>
              <a:rPr lang="en-US" sz="2000" dirty="0" smtClean="0"/>
              <a:t>Combining the symbols, would refer to the fall of a great persecuting king that would have made the people bitter and sorrowful.</a:t>
            </a:r>
            <a:endParaRPr lang="en-US" sz="2000" dirty="0"/>
          </a:p>
          <a:p>
            <a:pPr marL="0" indent="0">
              <a:lnSpc>
                <a:spcPct val="92000"/>
              </a:lnSpc>
              <a:spcBef>
                <a:spcPts val="0"/>
              </a:spcBef>
              <a:buNone/>
            </a:pPr>
            <a:endParaRPr lang="en-US" sz="2000" dirty="0"/>
          </a:p>
        </p:txBody>
      </p:sp>
    </p:spTree>
    <p:extLst>
      <p:ext uri="{BB962C8B-B14F-4D97-AF65-F5344CB8AC3E}">
        <p14:creationId xmlns:p14="http://schemas.microsoft.com/office/powerpoint/2010/main" val="2625948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The Eternal Home &amp; Paradise</a:t>
            </a:r>
          </a:p>
          <a:p>
            <a:r>
              <a:rPr lang="en-US" dirty="0" smtClean="0"/>
              <a:t>Revelation 7:9-17</a:t>
            </a:r>
            <a:endParaRPr lang="en-US" dirty="0"/>
          </a:p>
        </p:txBody>
      </p:sp>
    </p:spTree>
    <p:extLst>
      <p:ext uri="{BB962C8B-B14F-4D97-AF65-F5344CB8AC3E}">
        <p14:creationId xmlns:p14="http://schemas.microsoft.com/office/powerpoint/2010/main" val="16502435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Introducing the Three Woes</a:t>
            </a:r>
            <a:endParaRPr lang="en-US" dirty="0"/>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7"/>
            </a:pPr>
            <a:r>
              <a:rPr lang="en-US" sz="2000" dirty="0" smtClean="0"/>
              <a:t>According </a:t>
            </a:r>
            <a:r>
              <a:rPr lang="en-US" sz="2000" dirty="0"/>
              <a:t>to the flying angel (or eagle), what was to be associated with each of the three remaining trumpet blasts?  They were considered as what?</a:t>
            </a:r>
            <a:endParaRPr lang="en-US" sz="2000" dirty="0" smtClean="0"/>
          </a:p>
          <a:p>
            <a:pPr marL="0" indent="0">
              <a:spcBef>
                <a:spcPts val="0"/>
              </a:spcBef>
              <a:buNone/>
            </a:pPr>
            <a:r>
              <a:rPr lang="en-US" sz="2000" i="1" dirty="0">
                <a:solidFill>
                  <a:srgbClr val="800000"/>
                </a:solidFill>
              </a:rPr>
              <a:t>And I looked, and I heard an angel flying through the midst of heaven, saying with a loud voice, </a:t>
            </a:r>
            <a:r>
              <a:rPr lang="en-US" sz="2000" i="1" dirty="0" smtClean="0">
                <a:solidFill>
                  <a:srgbClr val="800000"/>
                </a:solidFill>
              </a:rPr>
              <a:t>“</a:t>
            </a:r>
            <a:r>
              <a:rPr lang="en-US" sz="2000" b="1" i="1" u="sng" dirty="0" smtClean="0">
                <a:solidFill>
                  <a:srgbClr val="800000"/>
                </a:solidFill>
              </a:rPr>
              <a:t>Woe</a:t>
            </a:r>
            <a:r>
              <a:rPr lang="en-US" sz="2000" b="1" i="1" dirty="0">
                <a:solidFill>
                  <a:srgbClr val="800000"/>
                </a:solidFill>
              </a:rPr>
              <a:t>, </a:t>
            </a:r>
            <a:r>
              <a:rPr lang="en-US" sz="2000" b="1" i="1" u="sng" dirty="0">
                <a:solidFill>
                  <a:srgbClr val="800000"/>
                </a:solidFill>
              </a:rPr>
              <a:t>woe</a:t>
            </a:r>
            <a:r>
              <a:rPr lang="en-US" sz="2000" b="1" i="1" dirty="0">
                <a:solidFill>
                  <a:srgbClr val="800000"/>
                </a:solidFill>
              </a:rPr>
              <a:t>, </a:t>
            </a:r>
            <a:r>
              <a:rPr lang="en-US" sz="2000" b="1" i="1" u="sng" dirty="0">
                <a:solidFill>
                  <a:srgbClr val="800000"/>
                </a:solidFill>
              </a:rPr>
              <a:t>woe</a:t>
            </a:r>
            <a:r>
              <a:rPr lang="en-US" sz="2000" b="1" i="1" dirty="0">
                <a:solidFill>
                  <a:srgbClr val="800000"/>
                </a:solidFill>
              </a:rPr>
              <a:t> to the inhabitants of the earth</a:t>
            </a:r>
            <a:r>
              <a:rPr lang="en-US" sz="2000" i="1" dirty="0">
                <a:solidFill>
                  <a:srgbClr val="800000"/>
                </a:solidFill>
              </a:rPr>
              <a:t>, because of </a:t>
            </a:r>
            <a:r>
              <a:rPr lang="en-US" sz="2000" b="1" i="1" dirty="0">
                <a:solidFill>
                  <a:srgbClr val="800000"/>
                </a:solidFill>
              </a:rPr>
              <a:t>the </a:t>
            </a:r>
            <a:r>
              <a:rPr lang="en-US" sz="2000" b="1" i="1" u="sng" dirty="0">
                <a:solidFill>
                  <a:srgbClr val="800000"/>
                </a:solidFill>
              </a:rPr>
              <a:t>remaining blasts of the trumpet</a:t>
            </a:r>
            <a:r>
              <a:rPr lang="en-US" sz="2000" b="1" i="1" dirty="0">
                <a:solidFill>
                  <a:srgbClr val="800000"/>
                </a:solidFill>
              </a:rPr>
              <a:t> of the three angels who are about to sound</a:t>
            </a:r>
            <a:r>
              <a:rPr lang="en-US" sz="2000" i="1" dirty="0" smtClean="0">
                <a:solidFill>
                  <a:srgbClr val="800000"/>
                </a:solidFill>
              </a:rPr>
              <a:t>!” </a:t>
            </a:r>
            <a:r>
              <a:rPr lang="en-US" sz="2000" dirty="0" smtClean="0"/>
              <a:t>(</a:t>
            </a:r>
            <a:r>
              <a:rPr lang="en-US" sz="2000" b="1" dirty="0" smtClean="0">
                <a:solidFill>
                  <a:srgbClr val="800000"/>
                </a:solidFill>
              </a:rPr>
              <a:t>Revelation 8:13</a:t>
            </a:r>
            <a:r>
              <a:rPr lang="en-US" sz="2000" dirty="0" smtClean="0"/>
              <a:t>)</a:t>
            </a:r>
          </a:p>
          <a:p>
            <a:pPr>
              <a:spcBef>
                <a:spcPts val="0"/>
              </a:spcBef>
            </a:pPr>
            <a:r>
              <a:rPr lang="en-US" sz="2000" dirty="0" smtClean="0"/>
              <a:t>Remaining blasts (#5-#7) would be so severe as to be classified as </a:t>
            </a:r>
            <a:r>
              <a:rPr lang="en-US" sz="2000" i="1" dirty="0" smtClean="0">
                <a:solidFill>
                  <a:srgbClr val="800000"/>
                </a:solidFill>
              </a:rPr>
              <a:t>“woes</a:t>
            </a:r>
            <a:r>
              <a:rPr lang="en-US" sz="2000" i="1" dirty="0" smtClean="0">
                <a:solidFill>
                  <a:srgbClr val="800000"/>
                </a:solidFill>
              </a:rPr>
              <a:t>”</a:t>
            </a:r>
            <a:r>
              <a:rPr lang="en-US" sz="2000" dirty="0" smtClean="0"/>
              <a:t>.</a:t>
            </a:r>
          </a:p>
          <a:p>
            <a:pPr>
              <a:spcBef>
                <a:spcPts val="0"/>
              </a:spcBef>
            </a:pPr>
            <a:r>
              <a:rPr lang="en-US" sz="2000" i="1" dirty="0" smtClean="0"/>
              <a:t>“Historians agree that </a:t>
            </a:r>
            <a:r>
              <a:rPr lang="en-US" sz="2000" b="1" i="1" dirty="0" smtClean="0"/>
              <a:t>three major factors </a:t>
            </a:r>
            <a:r>
              <a:rPr lang="en-US" sz="2000" i="1" dirty="0" smtClean="0"/>
              <a:t>contributed to Rome’s demise:  </a:t>
            </a:r>
            <a:r>
              <a:rPr lang="en-US" sz="2000" b="1" i="1" dirty="0" smtClean="0"/>
              <a:t>natural calamity</a:t>
            </a:r>
            <a:r>
              <a:rPr lang="en-US" sz="2000" i="1" dirty="0" smtClean="0"/>
              <a:t>, </a:t>
            </a:r>
            <a:r>
              <a:rPr lang="en-US" sz="2000" b="1" i="1" dirty="0" smtClean="0"/>
              <a:t>internal rottenness</a:t>
            </a:r>
            <a:r>
              <a:rPr lang="en-US" sz="2000" i="1" dirty="0" smtClean="0"/>
              <a:t>, and </a:t>
            </a:r>
            <a:r>
              <a:rPr lang="en-US" sz="2000" b="1" i="1" dirty="0" smtClean="0"/>
              <a:t>outside invasion</a:t>
            </a:r>
            <a:r>
              <a:rPr lang="en-US" sz="2000" i="1" dirty="0" smtClean="0"/>
              <a:t>.  It seems these three areas are symbolized, first, in the warning sounds of the trumpets, and again, but more completely, in the outpouring of God’s wrath from the seven bowls which are yet to be revealed.”  </a:t>
            </a:r>
            <a:r>
              <a:rPr lang="en-US" sz="2000" dirty="0" smtClean="0"/>
              <a:t>(</a:t>
            </a:r>
            <a:r>
              <a:rPr lang="en-US" sz="2000" b="1" dirty="0" err="1" smtClean="0"/>
              <a:t>Harkrider</a:t>
            </a:r>
            <a:r>
              <a:rPr lang="en-US" sz="2000" dirty="0" smtClean="0"/>
              <a:t>, 103)</a:t>
            </a:r>
            <a:endParaRPr lang="en-US" sz="2000" dirty="0" smtClean="0"/>
          </a:p>
        </p:txBody>
      </p:sp>
    </p:spTree>
    <p:extLst>
      <p:ext uri="{BB962C8B-B14F-4D97-AF65-F5344CB8AC3E}">
        <p14:creationId xmlns:p14="http://schemas.microsoft.com/office/powerpoint/2010/main" val="1703693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tabLst>
                <a:tab pos="1371600" algn="l"/>
              </a:tabLst>
            </a:pPr>
            <a:r>
              <a:rPr lang="en-US" dirty="0" smtClean="0"/>
              <a:t>“I Will Dwell Among Them”</a:t>
            </a:r>
            <a:endParaRPr lang="en-US" dirty="0"/>
          </a:p>
        </p:txBody>
      </p:sp>
      <p:sp>
        <p:nvSpPr>
          <p:cNvPr id="3" name="Content Placeholder 2"/>
          <p:cNvSpPr>
            <a:spLocks noGrp="1"/>
          </p:cNvSpPr>
          <p:nvPr>
            <p:ph sz="quarter" idx="10"/>
          </p:nvPr>
        </p:nvSpPr>
        <p:spPr>
          <a:xfrm>
            <a:off x="47501" y="914400"/>
            <a:ext cx="9048998" cy="4144488"/>
          </a:xfrm>
        </p:spPr>
        <p:txBody>
          <a:bodyPr/>
          <a:lstStyle/>
          <a:p>
            <a:pPr marL="346075" lvl="0" indent="-346075">
              <a:lnSpc>
                <a:spcPct val="97000"/>
              </a:lnSpc>
              <a:spcBef>
                <a:spcPts val="0"/>
              </a:spcBef>
              <a:buFont typeface="+mj-lt"/>
              <a:buAutoNum type="arabicPeriod" startAt="7"/>
            </a:pPr>
            <a:r>
              <a:rPr lang="en-US" sz="2000" dirty="0" smtClean="0"/>
              <a:t>What state is described for God’s people?  What application would this hold 1</a:t>
            </a:r>
            <a:r>
              <a:rPr lang="en-US" sz="2000" baseline="30000" dirty="0" smtClean="0"/>
              <a:t>st</a:t>
            </a:r>
            <a:r>
              <a:rPr lang="en-US" sz="2000" dirty="0" smtClean="0"/>
              <a:t> century saints?  How does it help us?  At what other time or times did God </a:t>
            </a:r>
            <a:r>
              <a:rPr lang="en-US" sz="2000" i="1" dirty="0" smtClean="0">
                <a:solidFill>
                  <a:srgbClr val="800000"/>
                </a:solidFill>
              </a:rPr>
              <a:t>“dwell among”</a:t>
            </a:r>
            <a:r>
              <a:rPr lang="en-US" sz="2000" dirty="0" smtClean="0"/>
              <a:t> His people?</a:t>
            </a:r>
          </a:p>
          <a:p>
            <a:pPr marL="0" indent="0">
              <a:lnSpc>
                <a:spcPct val="97000"/>
              </a:lnSpc>
              <a:spcBef>
                <a:spcPts val="0"/>
              </a:spcBef>
              <a:buNone/>
            </a:pPr>
            <a:r>
              <a:rPr lang="en-US" sz="2000" i="1" dirty="0" smtClean="0">
                <a:solidFill>
                  <a:srgbClr val="800000"/>
                </a:solidFill>
              </a:rPr>
              <a:t>“Therefore </a:t>
            </a:r>
            <a:r>
              <a:rPr lang="en-US" sz="2000" i="1" dirty="0">
                <a:solidFill>
                  <a:srgbClr val="800000"/>
                </a:solidFill>
              </a:rPr>
              <a:t>they are </a:t>
            </a:r>
            <a:r>
              <a:rPr lang="en-US" sz="2000" b="1" i="1" dirty="0">
                <a:solidFill>
                  <a:srgbClr val="800000"/>
                </a:solidFill>
              </a:rPr>
              <a:t>before the </a:t>
            </a:r>
            <a:r>
              <a:rPr lang="en-US" sz="2000" b="1" i="1" u="sng" dirty="0">
                <a:solidFill>
                  <a:srgbClr val="800000"/>
                </a:solidFill>
              </a:rPr>
              <a:t>throne of God</a:t>
            </a:r>
            <a:r>
              <a:rPr lang="en-US" sz="2000" i="1" dirty="0">
                <a:solidFill>
                  <a:srgbClr val="800000"/>
                </a:solidFill>
              </a:rPr>
              <a:t>, and serve Him day and night </a:t>
            </a:r>
            <a:r>
              <a:rPr lang="en-US" sz="2000" b="1" i="1" dirty="0">
                <a:solidFill>
                  <a:srgbClr val="800000"/>
                </a:solidFill>
              </a:rPr>
              <a:t>in His temple</a:t>
            </a:r>
            <a:r>
              <a:rPr lang="en-US" sz="2000" i="1" dirty="0">
                <a:solidFill>
                  <a:srgbClr val="800000"/>
                </a:solidFill>
              </a:rPr>
              <a:t>. And </a:t>
            </a:r>
            <a:r>
              <a:rPr lang="en-US" sz="2000" b="1" i="1" dirty="0">
                <a:solidFill>
                  <a:srgbClr val="800000"/>
                </a:solidFill>
              </a:rPr>
              <a:t>He who sits on the throne will </a:t>
            </a:r>
            <a:r>
              <a:rPr lang="en-US" sz="2000" b="1" i="1" u="sng" dirty="0">
                <a:solidFill>
                  <a:srgbClr val="800000"/>
                </a:solidFill>
              </a:rPr>
              <a:t>dwell among </a:t>
            </a:r>
            <a:r>
              <a:rPr lang="en-US" sz="2000" b="1" i="1" u="sng" dirty="0" smtClean="0">
                <a:solidFill>
                  <a:srgbClr val="800000"/>
                </a:solidFill>
              </a:rPr>
              <a:t>them</a:t>
            </a:r>
            <a:r>
              <a:rPr lang="en-US" sz="2000" i="1" dirty="0" smtClean="0">
                <a:solidFill>
                  <a:srgbClr val="800000"/>
                </a:solidFill>
              </a:rPr>
              <a:t>.  They </a:t>
            </a:r>
            <a:r>
              <a:rPr lang="en-US" sz="2000" b="1" i="1" dirty="0">
                <a:solidFill>
                  <a:srgbClr val="800000"/>
                </a:solidFill>
              </a:rPr>
              <a:t>shall neither hunger</a:t>
            </a:r>
            <a:r>
              <a:rPr lang="en-US" sz="2000" i="1" dirty="0">
                <a:solidFill>
                  <a:srgbClr val="800000"/>
                </a:solidFill>
              </a:rPr>
              <a:t> anymore </a:t>
            </a:r>
            <a:r>
              <a:rPr lang="en-US" sz="2000" b="1" i="1" dirty="0">
                <a:solidFill>
                  <a:srgbClr val="800000"/>
                </a:solidFill>
              </a:rPr>
              <a:t>nor thirst </a:t>
            </a:r>
            <a:r>
              <a:rPr lang="en-US" sz="2000" i="1" dirty="0">
                <a:solidFill>
                  <a:srgbClr val="800000"/>
                </a:solidFill>
              </a:rPr>
              <a:t>anymore; the </a:t>
            </a:r>
            <a:r>
              <a:rPr lang="en-US" sz="2000" b="1" i="1" dirty="0">
                <a:solidFill>
                  <a:srgbClr val="800000"/>
                </a:solidFill>
              </a:rPr>
              <a:t>sun shall not strike </a:t>
            </a:r>
            <a:r>
              <a:rPr lang="en-US" sz="2000" i="1" dirty="0">
                <a:solidFill>
                  <a:srgbClr val="800000"/>
                </a:solidFill>
              </a:rPr>
              <a:t>them, </a:t>
            </a:r>
            <a:r>
              <a:rPr lang="en-US" sz="2000" b="1" i="1" dirty="0">
                <a:solidFill>
                  <a:srgbClr val="800000"/>
                </a:solidFill>
              </a:rPr>
              <a:t>nor any </a:t>
            </a:r>
            <a:r>
              <a:rPr lang="en-US" sz="2000" b="1" i="1" dirty="0" smtClean="0">
                <a:solidFill>
                  <a:srgbClr val="800000"/>
                </a:solidFill>
              </a:rPr>
              <a:t>heat</a:t>
            </a:r>
            <a:r>
              <a:rPr lang="en-US" sz="2000" i="1" dirty="0" smtClean="0">
                <a:solidFill>
                  <a:srgbClr val="800000"/>
                </a:solidFill>
              </a:rPr>
              <a:t>;  for </a:t>
            </a:r>
            <a:r>
              <a:rPr lang="en-US" sz="2000" b="1" i="1" u="sng" dirty="0">
                <a:solidFill>
                  <a:srgbClr val="800000"/>
                </a:solidFill>
              </a:rPr>
              <a:t>the Lamb </a:t>
            </a:r>
            <a:r>
              <a:rPr lang="en-US" sz="2000" b="1" i="1" dirty="0">
                <a:solidFill>
                  <a:srgbClr val="800000"/>
                </a:solidFill>
              </a:rPr>
              <a:t>who is in the midst of the throne will </a:t>
            </a:r>
            <a:r>
              <a:rPr lang="en-US" sz="2000" b="1" i="1" u="sng" dirty="0">
                <a:solidFill>
                  <a:srgbClr val="800000"/>
                </a:solidFill>
              </a:rPr>
              <a:t>shepherd</a:t>
            </a:r>
            <a:r>
              <a:rPr lang="en-US" sz="2000" b="1" i="1" dirty="0">
                <a:solidFill>
                  <a:srgbClr val="800000"/>
                </a:solidFill>
              </a:rPr>
              <a:t> them and lead them </a:t>
            </a:r>
            <a:r>
              <a:rPr lang="en-US" sz="2000" i="1" dirty="0">
                <a:solidFill>
                  <a:srgbClr val="800000"/>
                </a:solidFill>
              </a:rPr>
              <a:t>to living fountains of waters. And </a:t>
            </a:r>
            <a:r>
              <a:rPr lang="en-US" sz="2000" b="1" i="1" u="sng" dirty="0">
                <a:solidFill>
                  <a:srgbClr val="800000"/>
                </a:solidFill>
              </a:rPr>
              <a:t>God will wipe</a:t>
            </a:r>
            <a:r>
              <a:rPr lang="en-US" sz="2000" b="1" i="1" dirty="0">
                <a:solidFill>
                  <a:srgbClr val="800000"/>
                </a:solidFill>
              </a:rPr>
              <a:t> away every tear from their eyes</a:t>
            </a:r>
            <a:r>
              <a:rPr lang="en-US" sz="2000" i="1" dirty="0" smtClean="0">
                <a:solidFill>
                  <a:srgbClr val="800000"/>
                </a:solidFill>
              </a:rPr>
              <a:t>.” </a:t>
            </a:r>
            <a:r>
              <a:rPr lang="en-US" sz="2000" dirty="0" smtClean="0"/>
              <a:t>(</a:t>
            </a:r>
            <a:r>
              <a:rPr lang="en-US" sz="2000" b="1" dirty="0" smtClean="0">
                <a:solidFill>
                  <a:srgbClr val="800000"/>
                </a:solidFill>
              </a:rPr>
              <a:t>Rv.7:15-17</a:t>
            </a:r>
            <a:r>
              <a:rPr lang="en-US" sz="2000" dirty="0" smtClean="0"/>
              <a:t>)</a:t>
            </a:r>
          </a:p>
          <a:p>
            <a:pPr>
              <a:lnSpc>
                <a:spcPct val="97000"/>
              </a:lnSpc>
              <a:spcBef>
                <a:spcPts val="0"/>
              </a:spcBef>
            </a:pPr>
            <a:r>
              <a:rPr lang="en-US" sz="2000" dirty="0" smtClean="0"/>
              <a:t>God would provide temple, sanctuary for protection (</a:t>
            </a:r>
            <a:r>
              <a:rPr lang="en-US" sz="2000" b="1" dirty="0" smtClean="0">
                <a:solidFill>
                  <a:srgbClr val="800000"/>
                </a:solidFill>
              </a:rPr>
              <a:t>Is.4:5-6; 49:10 Ez.37:27-28</a:t>
            </a:r>
            <a:r>
              <a:rPr lang="en-US" sz="2000" dirty="0" smtClean="0"/>
              <a:t>).</a:t>
            </a:r>
          </a:p>
          <a:p>
            <a:pPr>
              <a:lnSpc>
                <a:spcPct val="97000"/>
              </a:lnSpc>
              <a:spcBef>
                <a:spcPts val="0"/>
              </a:spcBef>
            </a:pPr>
            <a:r>
              <a:rPr lang="en-US" sz="2000" dirty="0" smtClean="0"/>
              <a:t>No </a:t>
            </a:r>
            <a:r>
              <a:rPr lang="en-US" sz="2000" i="1" dirty="0" smtClean="0">
                <a:solidFill>
                  <a:srgbClr val="800000"/>
                </a:solidFill>
              </a:rPr>
              <a:t>“temple”</a:t>
            </a:r>
            <a:r>
              <a:rPr lang="en-US" sz="2000" dirty="0" smtClean="0"/>
              <a:t> in heaven, because </a:t>
            </a:r>
            <a:r>
              <a:rPr lang="en-US" sz="2000" i="1" dirty="0" smtClean="0">
                <a:solidFill>
                  <a:srgbClr val="800000"/>
                </a:solidFill>
              </a:rPr>
              <a:t>“the Lord God Almighty and the Lamb </a:t>
            </a:r>
            <a:r>
              <a:rPr lang="en-US" sz="2000" b="1" i="1" u="sng" dirty="0" smtClean="0">
                <a:solidFill>
                  <a:srgbClr val="800000"/>
                </a:solidFill>
              </a:rPr>
              <a:t>are</a:t>
            </a:r>
            <a:r>
              <a:rPr lang="en-US" sz="2000" b="1" i="1" dirty="0" smtClean="0">
                <a:solidFill>
                  <a:srgbClr val="800000"/>
                </a:solidFill>
              </a:rPr>
              <a:t> its temple</a:t>
            </a:r>
            <a:r>
              <a:rPr lang="en-US" sz="2000" i="1" dirty="0" smtClean="0">
                <a:solidFill>
                  <a:srgbClr val="800000"/>
                </a:solidFill>
              </a:rPr>
              <a:t>”</a:t>
            </a:r>
            <a:r>
              <a:rPr lang="en-US" sz="2000" dirty="0" smtClean="0"/>
              <a:t> (</a:t>
            </a:r>
            <a:r>
              <a:rPr lang="en-US" sz="2000" b="1" dirty="0" smtClean="0">
                <a:solidFill>
                  <a:srgbClr val="800000"/>
                </a:solidFill>
              </a:rPr>
              <a:t>Revelation 21:22</a:t>
            </a:r>
            <a:r>
              <a:rPr lang="en-US" sz="2000" dirty="0" smtClean="0"/>
              <a:t>).</a:t>
            </a:r>
          </a:p>
          <a:p>
            <a:pPr>
              <a:lnSpc>
                <a:spcPct val="97000"/>
              </a:lnSpc>
              <a:spcBef>
                <a:spcPts val="0"/>
              </a:spcBef>
            </a:pPr>
            <a:r>
              <a:rPr lang="en-US" sz="2000" dirty="0" smtClean="0"/>
              <a:t>God’s promise to </a:t>
            </a:r>
            <a:r>
              <a:rPr lang="en-US" sz="2000" i="1" dirty="0" smtClean="0">
                <a:solidFill>
                  <a:srgbClr val="800000"/>
                </a:solidFill>
              </a:rPr>
              <a:t>“dwell among them”</a:t>
            </a:r>
            <a:r>
              <a:rPr lang="en-US" sz="2000" dirty="0" smtClean="0"/>
              <a:t> has been extended and rejected multiple times (</a:t>
            </a:r>
            <a:r>
              <a:rPr lang="en-US" sz="2000" b="1" dirty="0" smtClean="0">
                <a:solidFill>
                  <a:srgbClr val="800000"/>
                </a:solidFill>
              </a:rPr>
              <a:t>Genesis 3:8; Exodus 29:45; 1 Kings 6:13</a:t>
            </a:r>
            <a:r>
              <a:rPr lang="en-US" sz="2000" dirty="0" smtClean="0"/>
              <a:t>).  Here it is finally realized.</a:t>
            </a:r>
          </a:p>
          <a:p>
            <a:pPr>
              <a:lnSpc>
                <a:spcPct val="97000"/>
              </a:lnSpc>
              <a:spcBef>
                <a:spcPts val="0"/>
              </a:spcBef>
            </a:pPr>
            <a:endParaRPr lang="en-US" sz="2000" dirty="0" smtClean="0"/>
          </a:p>
        </p:txBody>
      </p:sp>
    </p:spTree>
    <p:extLst>
      <p:ext uri="{BB962C8B-B14F-4D97-AF65-F5344CB8AC3E}">
        <p14:creationId xmlns:p14="http://schemas.microsoft.com/office/powerpoint/2010/main" val="1940450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tabLst>
                <a:tab pos="1371600" algn="l"/>
              </a:tabLst>
            </a:pPr>
            <a:r>
              <a:rPr lang="en-US" dirty="0"/>
              <a:t>Present or Future Bliss?</a:t>
            </a:r>
          </a:p>
        </p:txBody>
      </p:sp>
      <p:sp>
        <p:nvSpPr>
          <p:cNvPr id="3" name="Content Placeholder 2"/>
          <p:cNvSpPr>
            <a:spLocks noGrp="1"/>
          </p:cNvSpPr>
          <p:nvPr>
            <p:ph sz="quarter" idx="10"/>
          </p:nvPr>
        </p:nvSpPr>
        <p:spPr>
          <a:xfrm>
            <a:off x="47501" y="914400"/>
            <a:ext cx="9048998" cy="4144488"/>
          </a:xfrm>
        </p:spPr>
        <p:txBody>
          <a:bodyPr/>
          <a:lstStyle/>
          <a:p>
            <a:pPr marL="346075" lvl="0" indent="-346075">
              <a:lnSpc>
                <a:spcPct val="97000"/>
              </a:lnSpc>
              <a:spcBef>
                <a:spcPts val="0"/>
              </a:spcBef>
              <a:buFont typeface="+mj-lt"/>
              <a:buAutoNum type="arabicPeriod" startAt="8"/>
            </a:pPr>
            <a:r>
              <a:rPr lang="en-US" sz="2000" dirty="0"/>
              <a:t>Does this image represent the then current state of those saints or does the symbol allow for this to pertain to the future?  How do you know?</a:t>
            </a:r>
          </a:p>
          <a:p>
            <a:pPr marL="0" indent="0">
              <a:lnSpc>
                <a:spcPct val="97000"/>
              </a:lnSpc>
              <a:spcBef>
                <a:spcPts val="0"/>
              </a:spcBef>
              <a:buNone/>
            </a:pPr>
            <a:r>
              <a:rPr lang="en-US" sz="2000" i="1" dirty="0" smtClean="0">
                <a:solidFill>
                  <a:srgbClr val="800000"/>
                </a:solidFill>
              </a:rPr>
              <a:t>“Therefore </a:t>
            </a:r>
            <a:r>
              <a:rPr lang="en-US" sz="2000" i="1" dirty="0">
                <a:solidFill>
                  <a:srgbClr val="800000"/>
                </a:solidFill>
              </a:rPr>
              <a:t>they </a:t>
            </a:r>
            <a:r>
              <a:rPr lang="en-US" sz="2000" i="1" dirty="0">
                <a:solidFill>
                  <a:srgbClr val="0070C0"/>
                </a:solidFill>
              </a:rPr>
              <a:t>are</a:t>
            </a:r>
            <a:r>
              <a:rPr lang="en-US" sz="2000" i="1" dirty="0">
                <a:solidFill>
                  <a:srgbClr val="800000"/>
                </a:solidFill>
              </a:rPr>
              <a:t> before the throne of God, and </a:t>
            </a:r>
            <a:r>
              <a:rPr lang="en-US" sz="2000" i="1" dirty="0">
                <a:solidFill>
                  <a:srgbClr val="0070C0"/>
                </a:solidFill>
              </a:rPr>
              <a:t>serve</a:t>
            </a:r>
            <a:r>
              <a:rPr lang="en-US" sz="2000" i="1" dirty="0">
                <a:solidFill>
                  <a:srgbClr val="800000"/>
                </a:solidFill>
              </a:rPr>
              <a:t> Him day and night in His temple. And He who sits on the throne </a:t>
            </a:r>
            <a:r>
              <a:rPr lang="en-US" sz="2000" i="1" dirty="0">
                <a:solidFill>
                  <a:srgbClr val="00B050"/>
                </a:solidFill>
              </a:rPr>
              <a:t>will dwell </a:t>
            </a:r>
            <a:r>
              <a:rPr lang="en-US" sz="2000" i="1" dirty="0">
                <a:solidFill>
                  <a:srgbClr val="800000"/>
                </a:solidFill>
              </a:rPr>
              <a:t>among </a:t>
            </a:r>
            <a:r>
              <a:rPr lang="en-US" sz="2000" i="1" dirty="0" smtClean="0">
                <a:solidFill>
                  <a:srgbClr val="800000"/>
                </a:solidFill>
              </a:rPr>
              <a:t>them.  They </a:t>
            </a:r>
            <a:r>
              <a:rPr lang="en-US" sz="2000" i="1" dirty="0">
                <a:solidFill>
                  <a:srgbClr val="00B050"/>
                </a:solidFill>
              </a:rPr>
              <a:t>shall</a:t>
            </a:r>
            <a:r>
              <a:rPr lang="en-US" sz="2000" i="1" dirty="0">
                <a:solidFill>
                  <a:srgbClr val="800000"/>
                </a:solidFill>
              </a:rPr>
              <a:t> neither </a:t>
            </a:r>
            <a:r>
              <a:rPr lang="en-US" sz="2000" i="1" dirty="0">
                <a:solidFill>
                  <a:srgbClr val="00B050"/>
                </a:solidFill>
              </a:rPr>
              <a:t>hunger</a:t>
            </a:r>
            <a:r>
              <a:rPr lang="en-US" sz="2000" i="1" dirty="0">
                <a:solidFill>
                  <a:srgbClr val="800000"/>
                </a:solidFill>
              </a:rPr>
              <a:t> anymore nor </a:t>
            </a:r>
            <a:r>
              <a:rPr lang="en-US" sz="2000" i="1" dirty="0">
                <a:solidFill>
                  <a:srgbClr val="00B050"/>
                </a:solidFill>
              </a:rPr>
              <a:t>thirst</a:t>
            </a:r>
            <a:r>
              <a:rPr lang="en-US" sz="2000" i="1" dirty="0">
                <a:solidFill>
                  <a:srgbClr val="800000"/>
                </a:solidFill>
              </a:rPr>
              <a:t> anymore; the sun </a:t>
            </a:r>
            <a:r>
              <a:rPr lang="en-US" sz="2000" i="1" dirty="0">
                <a:solidFill>
                  <a:srgbClr val="00B050"/>
                </a:solidFill>
              </a:rPr>
              <a:t>shall</a:t>
            </a:r>
            <a:r>
              <a:rPr lang="en-US" sz="2000" i="1" dirty="0">
                <a:solidFill>
                  <a:srgbClr val="800000"/>
                </a:solidFill>
              </a:rPr>
              <a:t> not </a:t>
            </a:r>
            <a:r>
              <a:rPr lang="en-US" sz="2000" i="1" dirty="0">
                <a:solidFill>
                  <a:srgbClr val="00B050"/>
                </a:solidFill>
              </a:rPr>
              <a:t>strike</a:t>
            </a:r>
            <a:r>
              <a:rPr lang="en-US" sz="2000" i="1" dirty="0">
                <a:solidFill>
                  <a:srgbClr val="800000"/>
                </a:solidFill>
              </a:rPr>
              <a:t> them, nor any </a:t>
            </a:r>
            <a:r>
              <a:rPr lang="en-US" sz="2000" i="1" dirty="0" smtClean="0">
                <a:solidFill>
                  <a:srgbClr val="800000"/>
                </a:solidFill>
              </a:rPr>
              <a:t>heat;  for </a:t>
            </a:r>
            <a:r>
              <a:rPr lang="en-US" sz="2000" i="1" dirty="0">
                <a:solidFill>
                  <a:srgbClr val="800000"/>
                </a:solidFill>
              </a:rPr>
              <a:t>the Lamb who is in the midst of the throne </a:t>
            </a:r>
            <a:r>
              <a:rPr lang="en-US" sz="2000" i="1" dirty="0">
                <a:solidFill>
                  <a:srgbClr val="00B050"/>
                </a:solidFill>
              </a:rPr>
              <a:t>will shepherd </a:t>
            </a:r>
            <a:r>
              <a:rPr lang="en-US" sz="2000" i="1" dirty="0">
                <a:solidFill>
                  <a:srgbClr val="800000"/>
                </a:solidFill>
              </a:rPr>
              <a:t>them and </a:t>
            </a:r>
            <a:r>
              <a:rPr lang="en-US" sz="2000" i="1" dirty="0">
                <a:solidFill>
                  <a:srgbClr val="00B050"/>
                </a:solidFill>
              </a:rPr>
              <a:t>lead</a:t>
            </a:r>
            <a:r>
              <a:rPr lang="en-US" sz="2000" i="1" dirty="0">
                <a:solidFill>
                  <a:srgbClr val="800000"/>
                </a:solidFill>
              </a:rPr>
              <a:t> them to living fountains of waters. And God </a:t>
            </a:r>
            <a:r>
              <a:rPr lang="en-US" sz="2000" i="1" dirty="0">
                <a:solidFill>
                  <a:srgbClr val="00B050"/>
                </a:solidFill>
              </a:rPr>
              <a:t>will wipe </a:t>
            </a:r>
            <a:r>
              <a:rPr lang="en-US" sz="2000" i="1" dirty="0">
                <a:solidFill>
                  <a:srgbClr val="800000"/>
                </a:solidFill>
              </a:rPr>
              <a:t>away every tear from their eyes</a:t>
            </a:r>
            <a:r>
              <a:rPr lang="en-US" sz="2000" i="1" dirty="0" smtClean="0">
                <a:solidFill>
                  <a:srgbClr val="800000"/>
                </a:solidFill>
              </a:rPr>
              <a:t>.” </a:t>
            </a:r>
            <a:r>
              <a:rPr lang="en-US" sz="2000" dirty="0" smtClean="0"/>
              <a:t>(</a:t>
            </a:r>
            <a:r>
              <a:rPr lang="en-US" sz="2000" b="1" dirty="0" smtClean="0">
                <a:solidFill>
                  <a:srgbClr val="800000"/>
                </a:solidFill>
              </a:rPr>
              <a:t>Rev.7:15-17</a:t>
            </a:r>
            <a:r>
              <a:rPr lang="en-US" sz="2000" dirty="0" smtClean="0"/>
              <a:t>)</a:t>
            </a:r>
          </a:p>
          <a:p>
            <a:pPr>
              <a:lnSpc>
                <a:spcPct val="97000"/>
              </a:lnSpc>
              <a:spcBef>
                <a:spcPts val="0"/>
              </a:spcBef>
            </a:pPr>
            <a:r>
              <a:rPr lang="en-US" sz="2000" dirty="0" smtClean="0"/>
              <a:t>Transitions from </a:t>
            </a:r>
            <a:r>
              <a:rPr lang="en-US" sz="2000" b="1" i="1" dirty="0" smtClean="0">
                <a:solidFill>
                  <a:srgbClr val="0070C0"/>
                </a:solidFill>
              </a:rPr>
              <a:t>present</a:t>
            </a:r>
            <a:r>
              <a:rPr lang="en-US" sz="2000" dirty="0" smtClean="0">
                <a:solidFill>
                  <a:srgbClr val="0070C0"/>
                </a:solidFill>
              </a:rPr>
              <a:t> </a:t>
            </a:r>
            <a:r>
              <a:rPr lang="en-US" sz="2000" dirty="0" smtClean="0"/>
              <a:t>tense to </a:t>
            </a:r>
            <a:r>
              <a:rPr lang="en-US" sz="2000" b="1" i="1" dirty="0" smtClean="0">
                <a:solidFill>
                  <a:srgbClr val="00B050"/>
                </a:solidFill>
              </a:rPr>
              <a:t>future</a:t>
            </a:r>
            <a:r>
              <a:rPr lang="en-US" sz="2000" dirty="0" smtClean="0">
                <a:solidFill>
                  <a:srgbClr val="00B050"/>
                </a:solidFill>
              </a:rPr>
              <a:t> </a:t>
            </a:r>
            <a:r>
              <a:rPr lang="en-US" sz="2000" dirty="0" smtClean="0"/>
              <a:t>tense.</a:t>
            </a:r>
          </a:p>
          <a:p>
            <a:pPr>
              <a:lnSpc>
                <a:spcPct val="97000"/>
              </a:lnSpc>
              <a:spcBef>
                <a:spcPts val="0"/>
              </a:spcBef>
            </a:pPr>
            <a:r>
              <a:rPr lang="en-US" sz="2000" dirty="0" smtClean="0"/>
              <a:t>Could be transition from present vision to future reality?</a:t>
            </a:r>
          </a:p>
          <a:p>
            <a:pPr>
              <a:lnSpc>
                <a:spcPct val="97000"/>
              </a:lnSpc>
              <a:spcBef>
                <a:spcPts val="0"/>
              </a:spcBef>
            </a:pPr>
            <a:r>
              <a:rPr lang="en-US" sz="2000" dirty="0" smtClean="0"/>
              <a:t>Could be emphasizing ongoing bliss – present and future?</a:t>
            </a:r>
          </a:p>
          <a:p>
            <a:pPr>
              <a:lnSpc>
                <a:spcPct val="97000"/>
              </a:lnSpc>
              <a:spcBef>
                <a:spcPts val="0"/>
              </a:spcBef>
            </a:pPr>
            <a:r>
              <a:rPr lang="en-US" sz="2000" dirty="0" smtClean="0"/>
              <a:t>Could be both?</a:t>
            </a:r>
          </a:p>
          <a:p>
            <a:pPr>
              <a:lnSpc>
                <a:spcPct val="97000"/>
              </a:lnSpc>
              <a:spcBef>
                <a:spcPts val="0"/>
              </a:spcBef>
            </a:pPr>
            <a:r>
              <a:rPr lang="en-US" sz="2000" dirty="0" smtClean="0"/>
              <a:t>Sneak peek of final vision in </a:t>
            </a:r>
            <a:r>
              <a:rPr lang="en-US" sz="2000" b="1" dirty="0" smtClean="0">
                <a:solidFill>
                  <a:srgbClr val="800000"/>
                </a:solidFill>
              </a:rPr>
              <a:t>Revelation 21-22</a:t>
            </a:r>
            <a:r>
              <a:rPr lang="en-US" sz="2000" dirty="0" smtClean="0"/>
              <a:t>.</a:t>
            </a:r>
          </a:p>
          <a:p>
            <a:pPr>
              <a:lnSpc>
                <a:spcPct val="97000"/>
              </a:lnSpc>
              <a:spcBef>
                <a:spcPts val="0"/>
              </a:spcBef>
            </a:pPr>
            <a:r>
              <a:rPr lang="en-US" sz="2000" dirty="0" smtClean="0"/>
              <a:t>Provides hope now for the persecuted, troubled saint (</a:t>
            </a:r>
            <a:r>
              <a:rPr lang="en-US" sz="2000" b="1" dirty="0" smtClean="0">
                <a:solidFill>
                  <a:srgbClr val="800000"/>
                </a:solidFill>
              </a:rPr>
              <a:t>Hebrews 6:17-19</a:t>
            </a:r>
            <a:r>
              <a:rPr lang="en-US" sz="2000" dirty="0" smtClean="0"/>
              <a:t>).</a:t>
            </a:r>
          </a:p>
          <a:p>
            <a:pPr>
              <a:lnSpc>
                <a:spcPct val="97000"/>
              </a:lnSpc>
              <a:spcBef>
                <a:spcPts val="0"/>
              </a:spcBef>
            </a:pPr>
            <a:r>
              <a:rPr lang="en-US" sz="2000" dirty="0" smtClean="0"/>
              <a:t>Motivates us to </a:t>
            </a:r>
            <a:r>
              <a:rPr lang="en-US" sz="2000" i="1" dirty="0" smtClean="0">
                <a:solidFill>
                  <a:srgbClr val="800000"/>
                </a:solidFill>
              </a:rPr>
              <a:t>“seek first the kingdom of God and His righteousness” </a:t>
            </a:r>
            <a:r>
              <a:rPr lang="en-US" sz="2000" dirty="0" smtClean="0"/>
              <a:t>(</a:t>
            </a:r>
            <a:r>
              <a:rPr lang="en-US" sz="2000" b="1" dirty="0" smtClean="0">
                <a:solidFill>
                  <a:srgbClr val="800000"/>
                </a:solidFill>
              </a:rPr>
              <a:t>Mat. 6:33</a:t>
            </a:r>
            <a:r>
              <a:rPr lang="en-US" sz="2000" dirty="0" smtClean="0"/>
              <a:t>).</a:t>
            </a:r>
          </a:p>
        </p:txBody>
      </p:sp>
    </p:spTree>
    <p:extLst>
      <p:ext uri="{BB962C8B-B14F-4D97-AF65-F5344CB8AC3E}">
        <p14:creationId xmlns:p14="http://schemas.microsoft.com/office/powerpoint/2010/main" val="312972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46625" y="503345"/>
            <a:ext cx="4154387" cy="3568593"/>
          </a:xfrm>
        </p:spPr>
        <p:txBody>
          <a:bodyPr/>
          <a:lstStyle/>
          <a:p>
            <a:r>
              <a:rPr lang="en-US" sz="5400" dirty="0" smtClean="0"/>
              <a:t>Revelation</a:t>
            </a:r>
            <a:br>
              <a:rPr lang="en-US" sz="5400" dirty="0" smtClean="0"/>
            </a:br>
            <a:r>
              <a:rPr lang="en-US" sz="2800" dirty="0" smtClean="0">
                <a:solidFill>
                  <a:srgbClr val="C00000"/>
                </a:solidFill>
              </a:rPr>
              <a:t>Defending God and Encouraging His Saints</a:t>
            </a:r>
            <a:endParaRPr lang="en-US" sz="5400" dirty="0">
              <a:solidFill>
                <a:srgbClr val="C00000"/>
              </a:solidFill>
            </a:endParaRPr>
          </a:p>
        </p:txBody>
      </p:sp>
      <p:sp>
        <p:nvSpPr>
          <p:cNvPr id="5" name="Text Placeholder 4"/>
          <p:cNvSpPr>
            <a:spLocks noGrp="1"/>
          </p:cNvSpPr>
          <p:nvPr>
            <p:ph type="body" sz="quarter" idx="11"/>
          </p:nvPr>
        </p:nvSpPr>
        <p:spPr>
          <a:xfrm>
            <a:off x="4746626" y="4253453"/>
            <a:ext cx="4154387" cy="407611"/>
          </a:xfrm>
        </p:spPr>
        <p:txBody>
          <a:bodyPr>
            <a:noAutofit/>
          </a:bodyPr>
          <a:lstStyle/>
          <a:p>
            <a:r>
              <a:rPr lang="en-US" sz="1800" b="1" dirty="0" smtClean="0"/>
              <a:t>Lesson 9 – The First Four Trumpets</a:t>
            </a:r>
            <a:endParaRPr lang="en-US" sz="1800" b="1" dirty="0"/>
          </a:p>
        </p:txBody>
      </p:sp>
    </p:spTree>
    <p:extLst>
      <p:ext uri="{BB962C8B-B14F-4D97-AF65-F5344CB8AC3E}">
        <p14:creationId xmlns:p14="http://schemas.microsoft.com/office/powerpoint/2010/main" val="21815225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Seals, Trumpets, and Vials</a:t>
            </a:r>
            <a:endParaRPr lang="en-US" dirty="0"/>
          </a:p>
        </p:txBody>
      </p:sp>
      <p:sp>
        <p:nvSpPr>
          <p:cNvPr id="3" name="Content Placeholder 2"/>
          <p:cNvSpPr>
            <a:spLocks noGrp="1"/>
          </p:cNvSpPr>
          <p:nvPr>
            <p:ph sz="quarter" idx="10"/>
          </p:nvPr>
        </p:nvSpPr>
        <p:spPr/>
        <p:txBody>
          <a:bodyPr/>
          <a:lstStyle/>
          <a:p>
            <a:pPr>
              <a:lnSpc>
                <a:spcPct val="97000"/>
              </a:lnSpc>
              <a:spcBef>
                <a:spcPts val="0"/>
              </a:spcBef>
            </a:pPr>
            <a:r>
              <a:rPr lang="en-US" sz="2000" b="1" dirty="0" smtClean="0">
                <a:solidFill>
                  <a:srgbClr val="800000"/>
                </a:solidFill>
              </a:rPr>
              <a:t>Revelation 4-16 </a:t>
            </a:r>
            <a:r>
              <a:rPr lang="en-US" sz="2000" dirty="0" smtClean="0"/>
              <a:t>contains Three sets of Seven:</a:t>
            </a:r>
            <a:endParaRPr lang="en-US" sz="2000" b="1" i="1" dirty="0" smtClean="0"/>
          </a:p>
          <a:p>
            <a:pPr lvl="1">
              <a:lnSpc>
                <a:spcPct val="97000"/>
              </a:lnSpc>
              <a:spcBef>
                <a:spcPts val="0"/>
              </a:spcBef>
            </a:pPr>
            <a:r>
              <a:rPr lang="en-US" dirty="0" smtClean="0"/>
              <a:t>Opening Seven Seals (</a:t>
            </a:r>
            <a:r>
              <a:rPr lang="en-US" b="1" dirty="0" smtClean="0">
                <a:solidFill>
                  <a:srgbClr val="800000"/>
                </a:solidFill>
              </a:rPr>
              <a:t>4-8</a:t>
            </a:r>
            <a:r>
              <a:rPr lang="en-US" dirty="0" smtClean="0"/>
              <a:t>)</a:t>
            </a:r>
          </a:p>
          <a:p>
            <a:pPr lvl="1">
              <a:lnSpc>
                <a:spcPct val="97000"/>
              </a:lnSpc>
              <a:spcBef>
                <a:spcPts val="0"/>
              </a:spcBef>
            </a:pPr>
            <a:r>
              <a:rPr lang="en-US" dirty="0" smtClean="0"/>
              <a:t>Sounding Seven Trumpets (</a:t>
            </a:r>
            <a:r>
              <a:rPr lang="en-US" b="1" dirty="0" smtClean="0">
                <a:solidFill>
                  <a:srgbClr val="800000"/>
                </a:solidFill>
              </a:rPr>
              <a:t>8-11</a:t>
            </a:r>
            <a:r>
              <a:rPr lang="en-US" dirty="0" smtClean="0"/>
              <a:t>)</a:t>
            </a:r>
          </a:p>
          <a:p>
            <a:pPr lvl="1">
              <a:lnSpc>
                <a:spcPct val="97000"/>
              </a:lnSpc>
              <a:spcBef>
                <a:spcPts val="0"/>
              </a:spcBef>
            </a:pPr>
            <a:r>
              <a:rPr lang="en-US" dirty="0" smtClean="0"/>
              <a:t>Pouring Seven Vials, Bowls (</a:t>
            </a:r>
            <a:r>
              <a:rPr lang="en-US" b="1" dirty="0" smtClean="0">
                <a:solidFill>
                  <a:srgbClr val="800000"/>
                </a:solidFill>
              </a:rPr>
              <a:t>15-16</a:t>
            </a:r>
            <a:r>
              <a:rPr lang="en-US" dirty="0" smtClean="0"/>
              <a:t>)</a:t>
            </a:r>
          </a:p>
          <a:p>
            <a:pPr>
              <a:lnSpc>
                <a:spcPct val="97000"/>
              </a:lnSpc>
              <a:spcBef>
                <a:spcPts val="0"/>
              </a:spcBef>
            </a:pPr>
            <a:r>
              <a:rPr lang="en-US" sz="2000" dirty="0" smtClean="0"/>
              <a:t>Represent a progressive, escalating, incremental judgment from God and the Lamb with multiple opportunities for man to repent.</a:t>
            </a:r>
          </a:p>
          <a:p>
            <a:pPr lvl="1">
              <a:lnSpc>
                <a:spcPct val="97000"/>
              </a:lnSpc>
              <a:spcBef>
                <a:spcPts val="0"/>
              </a:spcBef>
            </a:pPr>
            <a:r>
              <a:rPr lang="en-US" dirty="0" smtClean="0"/>
              <a:t>Opened </a:t>
            </a:r>
            <a:r>
              <a:rPr lang="en-US" b="1" i="1" dirty="0" smtClean="0"/>
              <a:t>seals </a:t>
            </a:r>
            <a:r>
              <a:rPr lang="en-US" b="1" i="1" u="sng" dirty="0" smtClean="0"/>
              <a:t>reveal</a:t>
            </a:r>
            <a:r>
              <a:rPr lang="en-US" b="1" i="1" dirty="0" smtClean="0"/>
              <a:t> </a:t>
            </a:r>
            <a:r>
              <a:rPr lang="en-US" dirty="0" smtClean="0"/>
              <a:t>and initiate punishment.</a:t>
            </a:r>
          </a:p>
          <a:p>
            <a:pPr lvl="1">
              <a:lnSpc>
                <a:spcPct val="97000"/>
              </a:lnSpc>
              <a:spcBef>
                <a:spcPts val="0"/>
              </a:spcBef>
            </a:pPr>
            <a:r>
              <a:rPr lang="en-US" b="1" i="1" dirty="0" smtClean="0"/>
              <a:t>Trumpets </a:t>
            </a:r>
            <a:r>
              <a:rPr lang="en-US" b="1" i="1" u="sng" dirty="0" smtClean="0"/>
              <a:t>warn</a:t>
            </a:r>
            <a:r>
              <a:rPr lang="en-US" b="1" i="1" dirty="0" smtClean="0"/>
              <a:t> </a:t>
            </a:r>
            <a:r>
              <a:rPr lang="en-US" dirty="0" smtClean="0"/>
              <a:t>of further </a:t>
            </a:r>
            <a:r>
              <a:rPr lang="en-US" dirty="0" smtClean="0"/>
              <a:t>judgment (</a:t>
            </a:r>
            <a:r>
              <a:rPr lang="en-US" b="1" dirty="0" smtClean="0">
                <a:solidFill>
                  <a:srgbClr val="800000"/>
                </a:solidFill>
              </a:rPr>
              <a:t>Num. 10:1-10; Ezekiel 33:3-6; Joel 2:1</a:t>
            </a:r>
            <a:r>
              <a:rPr lang="en-US" dirty="0" smtClean="0"/>
              <a:t>).</a:t>
            </a:r>
            <a:endParaRPr lang="en-US" dirty="0" smtClean="0"/>
          </a:p>
          <a:p>
            <a:pPr lvl="1">
              <a:lnSpc>
                <a:spcPct val="97000"/>
              </a:lnSpc>
              <a:spcBef>
                <a:spcPts val="0"/>
              </a:spcBef>
            </a:pPr>
            <a:r>
              <a:rPr lang="en-US" b="1" i="1" dirty="0" smtClean="0"/>
              <a:t>Vials </a:t>
            </a:r>
            <a:r>
              <a:rPr lang="en-US" b="1" i="1" u="sng" dirty="0" smtClean="0"/>
              <a:t>destroy</a:t>
            </a:r>
            <a:r>
              <a:rPr lang="en-US" dirty="0" smtClean="0"/>
              <a:t>, yet even still </a:t>
            </a:r>
            <a:r>
              <a:rPr lang="en-US" dirty="0" smtClean="0"/>
              <a:t>incrementally.</a:t>
            </a:r>
            <a:endParaRPr lang="en-US" dirty="0" smtClean="0"/>
          </a:p>
          <a:p>
            <a:pPr>
              <a:lnSpc>
                <a:spcPct val="97000"/>
              </a:lnSpc>
              <a:spcBef>
                <a:spcPts val="0"/>
              </a:spcBef>
            </a:pPr>
            <a:r>
              <a:rPr lang="en-US" sz="2000" dirty="0" smtClean="0"/>
              <a:t>Exceptions will be few:</a:t>
            </a:r>
          </a:p>
          <a:p>
            <a:pPr lvl="1">
              <a:lnSpc>
                <a:spcPct val="97000"/>
              </a:lnSpc>
              <a:spcBef>
                <a:spcPts val="0"/>
              </a:spcBef>
            </a:pPr>
            <a:r>
              <a:rPr lang="en-US" b="1" i="1" dirty="0" smtClean="0"/>
              <a:t>Flashbacks</a:t>
            </a:r>
            <a:r>
              <a:rPr lang="en-US" dirty="0" smtClean="0"/>
              <a:t> – Ascension of Christ (</a:t>
            </a:r>
            <a:r>
              <a:rPr lang="en-US" b="1" dirty="0" smtClean="0">
                <a:solidFill>
                  <a:srgbClr val="800000"/>
                </a:solidFill>
              </a:rPr>
              <a:t>4-5</a:t>
            </a:r>
            <a:r>
              <a:rPr lang="en-US" dirty="0" smtClean="0"/>
              <a:t>), Introduction of </a:t>
            </a:r>
            <a:r>
              <a:rPr lang="en-US" dirty="0" smtClean="0"/>
              <a:t>Devil, Agents, and Opposing Response </a:t>
            </a:r>
            <a:r>
              <a:rPr lang="en-US" dirty="0" smtClean="0"/>
              <a:t>(</a:t>
            </a:r>
            <a:r>
              <a:rPr lang="en-US" b="1" dirty="0" smtClean="0">
                <a:solidFill>
                  <a:srgbClr val="800000"/>
                </a:solidFill>
              </a:rPr>
              <a:t>12-14</a:t>
            </a:r>
            <a:r>
              <a:rPr lang="en-US" dirty="0" smtClean="0"/>
              <a:t>)</a:t>
            </a:r>
            <a:endParaRPr lang="en-US" dirty="0" smtClean="0"/>
          </a:p>
          <a:p>
            <a:pPr lvl="1">
              <a:lnSpc>
                <a:spcPct val="97000"/>
              </a:lnSpc>
              <a:spcBef>
                <a:spcPts val="0"/>
              </a:spcBef>
            </a:pPr>
            <a:r>
              <a:rPr lang="en-US" b="1" i="1" dirty="0" smtClean="0"/>
              <a:t>Cut-scenes</a:t>
            </a:r>
            <a:r>
              <a:rPr lang="en-US" dirty="0" smtClean="0"/>
              <a:t> – Sealing of Saints (</a:t>
            </a:r>
            <a:r>
              <a:rPr lang="en-US" b="1" dirty="0" smtClean="0">
                <a:solidFill>
                  <a:srgbClr val="800000"/>
                </a:solidFill>
              </a:rPr>
              <a:t>7</a:t>
            </a:r>
            <a:r>
              <a:rPr lang="en-US" dirty="0" smtClean="0"/>
              <a:t>), Little Book and Two Witnesses (</a:t>
            </a:r>
            <a:r>
              <a:rPr lang="en-US" b="1" dirty="0" smtClean="0">
                <a:solidFill>
                  <a:srgbClr val="800000"/>
                </a:solidFill>
              </a:rPr>
              <a:t>10-11</a:t>
            </a:r>
            <a:r>
              <a:rPr lang="en-US" dirty="0" smtClean="0"/>
              <a:t>)</a:t>
            </a:r>
          </a:p>
          <a:p>
            <a:pPr lvl="1">
              <a:lnSpc>
                <a:spcPct val="97000"/>
              </a:lnSpc>
              <a:spcBef>
                <a:spcPts val="0"/>
              </a:spcBef>
            </a:pPr>
            <a:r>
              <a:rPr lang="en-US" b="1" i="1" dirty="0" smtClean="0"/>
              <a:t>Close-ups</a:t>
            </a:r>
            <a:r>
              <a:rPr lang="en-US" dirty="0" smtClean="0"/>
              <a:t> – Fall of Babylon (</a:t>
            </a:r>
            <a:r>
              <a:rPr lang="en-US" b="1" dirty="0" smtClean="0">
                <a:solidFill>
                  <a:srgbClr val="800000"/>
                </a:solidFill>
              </a:rPr>
              <a:t>17-18</a:t>
            </a:r>
            <a:r>
              <a:rPr lang="en-US" dirty="0" smtClean="0"/>
              <a:t>), Armageddon (</a:t>
            </a:r>
            <a:r>
              <a:rPr lang="en-US" b="1" dirty="0" smtClean="0">
                <a:solidFill>
                  <a:srgbClr val="800000"/>
                </a:solidFill>
              </a:rPr>
              <a:t>19</a:t>
            </a:r>
            <a:r>
              <a:rPr lang="en-US" dirty="0" smtClean="0"/>
              <a:t>), Eternity (</a:t>
            </a:r>
            <a:r>
              <a:rPr lang="en-US" b="1" dirty="0" smtClean="0">
                <a:solidFill>
                  <a:srgbClr val="800000"/>
                </a:solidFill>
              </a:rPr>
              <a:t>20-22</a:t>
            </a:r>
            <a:r>
              <a:rPr lang="en-US" dirty="0" smtClean="0"/>
              <a:t>)</a:t>
            </a:r>
            <a:endParaRPr lang="en-US" dirty="0" smtClean="0"/>
          </a:p>
          <a:p>
            <a:pPr>
              <a:lnSpc>
                <a:spcPct val="97000"/>
              </a:lnSpc>
              <a:spcBef>
                <a:spcPts val="0"/>
              </a:spcBef>
            </a:pPr>
            <a:endParaRPr lang="en-US" sz="2000" dirty="0" smtClean="0"/>
          </a:p>
        </p:txBody>
      </p:sp>
    </p:spTree>
    <p:extLst>
      <p:ext uri="{BB962C8B-B14F-4D97-AF65-F5344CB8AC3E}">
        <p14:creationId xmlns:p14="http://schemas.microsoft.com/office/powerpoint/2010/main" val="1058125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par>
                          <p:cTn id="34" fill="hold">
                            <p:stCondLst>
                              <p:cond delay="1000"/>
                            </p:stCondLst>
                            <p:childTnLst>
                              <p:par>
                                <p:cTn id="35" presetID="10" presetClass="entr" presetSubtype="0" fill="hold" nodeType="after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par>
                          <p:cTn id="43" fill="hold">
                            <p:stCondLst>
                              <p:cond delay="500"/>
                            </p:stCondLst>
                            <p:childTnLst>
                              <p:par>
                                <p:cTn id="44" presetID="10" presetClass="entr" presetSubtype="0" fill="hold" nodeType="after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Effect transition="in" filter="fade">
                                      <p:cBhvr>
                                        <p:cTn id="46" dur="500"/>
                                        <p:tgtEl>
                                          <p:spTgt spid="3">
                                            <p:txEl>
                                              <p:pRg st="9" end="9"/>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Effect transition="in" filter="fade">
                                      <p:cBhvr>
                                        <p:cTn id="51" dur="500"/>
                                        <p:tgtEl>
                                          <p:spTgt spid="3">
                                            <p:txEl>
                                              <p:pRg st="10" end="1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3">
                                            <p:txEl>
                                              <p:pRg st="11" end="11"/>
                                            </p:txEl>
                                          </p:spTgt>
                                        </p:tgtEl>
                                        <p:attrNameLst>
                                          <p:attrName>style.visibility</p:attrName>
                                        </p:attrNameLst>
                                      </p:cBhvr>
                                      <p:to>
                                        <p:strVal val="visible"/>
                                      </p:to>
                                    </p:set>
                                    <p:animEffect transition="in" filter="fade">
                                      <p:cBhvr>
                                        <p:cTn id="56"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Opening the Seventh Seal Revelation 8:1-6</a:t>
            </a:r>
            <a:endParaRPr lang="en-US" dirty="0"/>
          </a:p>
        </p:txBody>
      </p:sp>
    </p:spTree>
    <p:extLst>
      <p:ext uri="{BB962C8B-B14F-4D97-AF65-F5344CB8AC3E}">
        <p14:creationId xmlns:p14="http://schemas.microsoft.com/office/powerpoint/2010/main" val="8109887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Significance of Silence</a:t>
            </a:r>
            <a:endParaRPr lang="en-US" dirty="0"/>
          </a:p>
        </p:txBody>
      </p:sp>
      <p:sp>
        <p:nvSpPr>
          <p:cNvPr id="3" name="Content Placeholder 2"/>
          <p:cNvSpPr>
            <a:spLocks noGrp="1"/>
          </p:cNvSpPr>
          <p:nvPr>
            <p:ph sz="quarter" idx="10"/>
          </p:nvPr>
        </p:nvSpPr>
        <p:spPr/>
        <p:txBody>
          <a:bodyPr/>
          <a:lstStyle/>
          <a:p>
            <a:pPr marL="0" indent="0">
              <a:lnSpc>
                <a:spcPct val="97000"/>
              </a:lnSpc>
              <a:spcBef>
                <a:spcPts val="0"/>
              </a:spcBef>
              <a:buNone/>
            </a:pPr>
            <a:r>
              <a:rPr lang="en-US" sz="2000" i="1" dirty="0" smtClean="0">
                <a:solidFill>
                  <a:srgbClr val="800000"/>
                </a:solidFill>
              </a:rPr>
              <a:t>When He opened the seventh seal, there was silence in heaven for about half an hour. </a:t>
            </a:r>
            <a:r>
              <a:rPr lang="en-US" sz="2000" dirty="0" smtClean="0"/>
              <a:t>(</a:t>
            </a:r>
            <a:r>
              <a:rPr lang="en-US" sz="2000" b="1" dirty="0" smtClean="0">
                <a:solidFill>
                  <a:srgbClr val="800000"/>
                </a:solidFill>
              </a:rPr>
              <a:t>Revelation 8:1</a:t>
            </a:r>
            <a:r>
              <a:rPr lang="en-US" sz="2000" dirty="0" smtClean="0"/>
              <a:t>)</a:t>
            </a:r>
          </a:p>
          <a:p>
            <a:pPr marL="346075" lvl="0" indent="-346075">
              <a:lnSpc>
                <a:spcPct val="97000"/>
              </a:lnSpc>
              <a:spcBef>
                <a:spcPts val="0"/>
              </a:spcBef>
              <a:buFont typeface="+mj-lt"/>
              <a:buAutoNum type="arabicPeriod"/>
            </a:pPr>
            <a:r>
              <a:rPr lang="en-US" sz="2000" dirty="0" smtClean="0"/>
              <a:t>What </a:t>
            </a:r>
            <a:r>
              <a:rPr lang="en-US" sz="2000" dirty="0"/>
              <a:t>is the significance of the </a:t>
            </a:r>
            <a:r>
              <a:rPr lang="en-US" sz="2000" i="1" dirty="0">
                <a:solidFill>
                  <a:srgbClr val="800000"/>
                </a:solidFill>
              </a:rPr>
              <a:t>“silence in heaven for about half an hour”</a:t>
            </a:r>
            <a:r>
              <a:rPr lang="en-US" sz="2000" dirty="0"/>
              <a:t>?</a:t>
            </a:r>
            <a:endParaRPr lang="en-US" sz="2000" dirty="0" smtClean="0"/>
          </a:p>
          <a:p>
            <a:pPr marL="346075" indent="-346075">
              <a:lnSpc>
                <a:spcPct val="97000"/>
              </a:lnSpc>
              <a:spcBef>
                <a:spcPts val="0"/>
              </a:spcBef>
              <a:buFont typeface="+mj-lt"/>
              <a:buAutoNum type="alphaUcPeriod"/>
            </a:pPr>
            <a:r>
              <a:rPr lang="en-US" sz="2000" dirty="0" smtClean="0"/>
              <a:t>Draws attention for </a:t>
            </a:r>
            <a:r>
              <a:rPr lang="en-US" sz="2000" b="1" i="1" dirty="0" smtClean="0"/>
              <a:t>emphasis</a:t>
            </a:r>
            <a:r>
              <a:rPr lang="en-US" sz="2000" dirty="0" smtClean="0"/>
              <a:t> and </a:t>
            </a:r>
            <a:r>
              <a:rPr lang="en-US" sz="2000" b="1" i="1" dirty="0" smtClean="0"/>
              <a:t>dramatic</a:t>
            </a:r>
            <a:r>
              <a:rPr lang="en-US" sz="2000" dirty="0" smtClean="0"/>
              <a:t> effect for following awesome events.</a:t>
            </a:r>
          </a:p>
          <a:p>
            <a:pPr marL="346075" indent="-346075">
              <a:lnSpc>
                <a:spcPct val="97000"/>
              </a:lnSpc>
              <a:spcBef>
                <a:spcPts val="0"/>
              </a:spcBef>
              <a:buFont typeface="+mj-lt"/>
              <a:buAutoNum type="alphaUcPeriod"/>
            </a:pPr>
            <a:r>
              <a:rPr lang="en-US" sz="2000" dirty="0" smtClean="0"/>
              <a:t>Indicates </a:t>
            </a:r>
            <a:r>
              <a:rPr lang="en-US" sz="2000" b="1" i="1" dirty="0" smtClean="0"/>
              <a:t>respect</a:t>
            </a:r>
            <a:r>
              <a:rPr lang="en-US" sz="2000" dirty="0" smtClean="0"/>
              <a:t> and </a:t>
            </a:r>
            <a:r>
              <a:rPr lang="en-US" sz="2000" b="1" i="1" dirty="0" smtClean="0"/>
              <a:t>reverence</a:t>
            </a:r>
            <a:r>
              <a:rPr lang="en-US" sz="2000" dirty="0" smtClean="0"/>
              <a:t> as heaven waits on God and the Lamb to act</a:t>
            </a:r>
          </a:p>
          <a:p>
            <a:pPr marL="0" indent="0">
              <a:lnSpc>
                <a:spcPct val="97000"/>
              </a:lnSpc>
              <a:spcBef>
                <a:spcPts val="0"/>
              </a:spcBef>
              <a:buNone/>
            </a:pPr>
            <a:r>
              <a:rPr lang="en-US" sz="2000" i="1" dirty="0" smtClean="0">
                <a:solidFill>
                  <a:srgbClr val="800000"/>
                </a:solidFill>
              </a:rPr>
              <a:t>Men </a:t>
            </a:r>
            <a:r>
              <a:rPr lang="en-US" sz="2000" i="1" dirty="0">
                <a:solidFill>
                  <a:srgbClr val="800000"/>
                </a:solidFill>
              </a:rPr>
              <a:t>listened to me and waited, And </a:t>
            </a:r>
            <a:r>
              <a:rPr lang="en-US" sz="2000" b="1" i="1" dirty="0">
                <a:solidFill>
                  <a:srgbClr val="800000"/>
                </a:solidFill>
              </a:rPr>
              <a:t>kept </a:t>
            </a:r>
            <a:r>
              <a:rPr lang="en-US" sz="2000" b="1" i="1" u="sng" dirty="0">
                <a:solidFill>
                  <a:srgbClr val="800000"/>
                </a:solidFill>
              </a:rPr>
              <a:t>silence</a:t>
            </a:r>
            <a:r>
              <a:rPr lang="en-US" sz="2000" b="1" i="1" dirty="0">
                <a:solidFill>
                  <a:srgbClr val="800000"/>
                </a:solidFill>
              </a:rPr>
              <a:t> for my counsel</a:t>
            </a:r>
            <a:r>
              <a:rPr lang="en-US" sz="2000" i="1" dirty="0" smtClean="0">
                <a:solidFill>
                  <a:srgbClr val="800000"/>
                </a:solidFill>
              </a:rPr>
              <a:t>.  After </a:t>
            </a:r>
            <a:r>
              <a:rPr lang="en-US" sz="2000" i="1" dirty="0">
                <a:solidFill>
                  <a:srgbClr val="800000"/>
                </a:solidFill>
              </a:rPr>
              <a:t>my words they did not speak again, And my speech settled on them </a:t>
            </a:r>
            <a:r>
              <a:rPr lang="en-US" sz="2000" i="1" dirty="0" smtClean="0">
                <a:solidFill>
                  <a:srgbClr val="800000"/>
                </a:solidFill>
              </a:rPr>
              <a:t>as dew.”</a:t>
            </a:r>
            <a:r>
              <a:rPr lang="en-US" sz="2000" dirty="0" smtClean="0"/>
              <a:t>  </a:t>
            </a:r>
            <a:r>
              <a:rPr lang="en-US" sz="2000" dirty="0"/>
              <a:t>(</a:t>
            </a:r>
            <a:r>
              <a:rPr lang="en-US" sz="2000" b="1" dirty="0">
                <a:solidFill>
                  <a:srgbClr val="800000"/>
                </a:solidFill>
              </a:rPr>
              <a:t>Job </a:t>
            </a:r>
            <a:r>
              <a:rPr lang="en-US" sz="2000" b="1" dirty="0" smtClean="0">
                <a:solidFill>
                  <a:srgbClr val="800000"/>
                </a:solidFill>
              </a:rPr>
              <a:t>29:21-22</a:t>
            </a:r>
            <a:r>
              <a:rPr lang="en-US" sz="2000" dirty="0" smtClean="0"/>
              <a:t>)</a:t>
            </a:r>
          </a:p>
          <a:p>
            <a:pPr marL="0" indent="0">
              <a:lnSpc>
                <a:spcPct val="97000"/>
              </a:lnSpc>
              <a:spcBef>
                <a:spcPts val="0"/>
              </a:spcBef>
              <a:buNone/>
            </a:pPr>
            <a:r>
              <a:rPr lang="en-US" sz="2000" i="1" dirty="0" smtClean="0">
                <a:solidFill>
                  <a:srgbClr val="800000"/>
                </a:solidFill>
              </a:rPr>
              <a:t>So </a:t>
            </a:r>
            <a:r>
              <a:rPr lang="en-US" sz="2000" i="1" dirty="0">
                <a:solidFill>
                  <a:srgbClr val="800000"/>
                </a:solidFill>
              </a:rPr>
              <a:t>when he had given him permission, Paul stood on the stairs and motioned with his hand to the people. And </a:t>
            </a:r>
            <a:r>
              <a:rPr lang="en-US" sz="2000" b="1" i="1" dirty="0">
                <a:solidFill>
                  <a:srgbClr val="800000"/>
                </a:solidFill>
              </a:rPr>
              <a:t>when there was a </a:t>
            </a:r>
            <a:r>
              <a:rPr lang="en-US" sz="2000" b="1" i="1" u="sng" dirty="0">
                <a:solidFill>
                  <a:srgbClr val="800000"/>
                </a:solidFill>
              </a:rPr>
              <a:t>great silence</a:t>
            </a:r>
            <a:r>
              <a:rPr lang="en-US" sz="2000" b="1" i="1" dirty="0">
                <a:solidFill>
                  <a:srgbClr val="800000"/>
                </a:solidFill>
              </a:rPr>
              <a:t>, he spoke </a:t>
            </a:r>
            <a:r>
              <a:rPr lang="en-US" sz="2000" i="1" dirty="0">
                <a:solidFill>
                  <a:srgbClr val="800000"/>
                </a:solidFill>
              </a:rPr>
              <a:t>to them in the Hebrew language, saying, </a:t>
            </a:r>
            <a:r>
              <a:rPr lang="en-US" sz="2000" dirty="0"/>
              <a:t>(</a:t>
            </a:r>
            <a:r>
              <a:rPr lang="en-US" sz="2000" b="1" dirty="0">
                <a:solidFill>
                  <a:srgbClr val="800000"/>
                </a:solidFill>
              </a:rPr>
              <a:t>Acts </a:t>
            </a:r>
            <a:r>
              <a:rPr lang="en-US" sz="2000" b="1" dirty="0" smtClean="0">
                <a:solidFill>
                  <a:srgbClr val="800000"/>
                </a:solidFill>
              </a:rPr>
              <a:t>21:40</a:t>
            </a:r>
            <a:r>
              <a:rPr lang="en-US" sz="2000" dirty="0" smtClean="0"/>
              <a:t>)</a:t>
            </a:r>
          </a:p>
          <a:p>
            <a:pPr marL="0" indent="0">
              <a:lnSpc>
                <a:spcPct val="97000"/>
              </a:lnSpc>
              <a:spcBef>
                <a:spcPts val="0"/>
              </a:spcBef>
              <a:buNone/>
            </a:pPr>
            <a:r>
              <a:rPr lang="en-US" sz="2000" b="1" i="1" dirty="0" smtClean="0">
                <a:solidFill>
                  <a:srgbClr val="800000"/>
                </a:solidFill>
              </a:rPr>
              <a:t>Let </a:t>
            </a:r>
            <a:r>
              <a:rPr lang="en-US" sz="2000" b="1" i="1" dirty="0">
                <a:solidFill>
                  <a:srgbClr val="800000"/>
                </a:solidFill>
              </a:rPr>
              <a:t>your women </a:t>
            </a:r>
            <a:r>
              <a:rPr lang="en-US" sz="2000" b="1" i="1" u="sng" dirty="0">
                <a:solidFill>
                  <a:srgbClr val="800000"/>
                </a:solidFill>
              </a:rPr>
              <a:t>keep silent</a:t>
            </a:r>
            <a:r>
              <a:rPr lang="en-US" sz="2000" b="1" i="1" dirty="0">
                <a:solidFill>
                  <a:srgbClr val="800000"/>
                </a:solidFill>
              </a:rPr>
              <a:t> in the churches</a:t>
            </a:r>
            <a:r>
              <a:rPr lang="en-US" sz="2000" i="1" dirty="0">
                <a:solidFill>
                  <a:srgbClr val="800000"/>
                </a:solidFill>
              </a:rPr>
              <a:t>, for they are not permitted to speak; but they are </a:t>
            </a:r>
            <a:r>
              <a:rPr lang="en-US" sz="2000" b="1" i="1" dirty="0">
                <a:solidFill>
                  <a:srgbClr val="800000"/>
                </a:solidFill>
              </a:rPr>
              <a:t>to be submissive</a:t>
            </a:r>
            <a:r>
              <a:rPr lang="en-US" sz="2000" i="1" dirty="0">
                <a:solidFill>
                  <a:srgbClr val="800000"/>
                </a:solidFill>
              </a:rPr>
              <a:t>, as the law also says.</a:t>
            </a:r>
            <a:r>
              <a:rPr lang="en-US" sz="2000" dirty="0"/>
              <a:t> </a:t>
            </a:r>
            <a:r>
              <a:rPr lang="en-US" sz="2000" dirty="0" smtClean="0"/>
              <a:t>(</a:t>
            </a:r>
            <a:r>
              <a:rPr lang="en-US" sz="2000" b="1" dirty="0" smtClean="0">
                <a:solidFill>
                  <a:srgbClr val="800000"/>
                </a:solidFill>
              </a:rPr>
              <a:t>1 </a:t>
            </a:r>
            <a:r>
              <a:rPr lang="en-US" sz="2000" b="1" dirty="0">
                <a:solidFill>
                  <a:srgbClr val="800000"/>
                </a:solidFill>
              </a:rPr>
              <a:t>Corinthians </a:t>
            </a:r>
            <a:r>
              <a:rPr lang="en-US" sz="2000" b="1" dirty="0" smtClean="0">
                <a:solidFill>
                  <a:srgbClr val="800000"/>
                </a:solidFill>
              </a:rPr>
              <a:t>14:34</a:t>
            </a:r>
            <a:r>
              <a:rPr lang="en-US" sz="2000" dirty="0" smtClean="0"/>
              <a:t>)</a:t>
            </a:r>
          </a:p>
          <a:p>
            <a:pPr marL="0" indent="0">
              <a:lnSpc>
                <a:spcPct val="97000"/>
              </a:lnSpc>
              <a:spcBef>
                <a:spcPts val="0"/>
              </a:spcBef>
              <a:buNone/>
            </a:pPr>
            <a:r>
              <a:rPr lang="en-US" sz="2000" i="1" dirty="0" smtClean="0">
                <a:solidFill>
                  <a:srgbClr val="800000"/>
                </a:solidFill>
              </a:rPr>
              <a:t>But </a:t>
            </a:r>
            <a:r>
              <a:rPr lang="en-US" sz="2000" b="1" i="1" u="sng" dirty="0">
                <a:solidFill>
                  <a:srgbClr val="800000"/>
                </a:solidFill>
              </a:rPr>
              <a:t>the LORD</a:t>
            </a:r>
            <a:r>
              <a:rPr lang="en-US" sz="2000" b="1" i="1" dirty="0">
                <a:solidFill>
                  <a:srgbClr val="800000"/>
                </a:solidFill>
              </a:rPr>
              <a:t> is </a:t>
            </a:r>
            <a:r>
              <a:rPr lang="en-US" sz="2000" b="1" i="1" u="sng" dirty="0">
                <a:solidFill>
                  <a:srgbClr val="800000"/>
                </a:solidFill>
              </a:rPr>
              <a:t>in</a:t>
            </a:r>
            <a:r>
              <a:rPr lang="en-US" sz="2000" b="1" i="1" dirty="0">
                <a:solidFill>
                  <a:srgbClr val="800000"/>
                </a:solidFill>
              </a:rPr>
              <a:t> His </a:t>
            </a:r>
            <a:r>
              <a:rPr lang="en-US" sz="2000" b="1" i="1" u="sng" dirty="0">
                <a:solidFill>
                  <a:srgbClr val="800000"/>
                </a:solidFill>
              </a:rPr>
              <a:t>holy temple</a:t>
            </a:r>
            <a:r>
              <a:rPr lang="en-US" sz="2000" i="1" dirty="0">
                <a:solidFill>
                  <a:srgbClr val="800000"/>
                </a:solidFill>
              </a:rPr>
              <a:t>. </a:t>
            </a:r>
            <a:r>
              <a:rPr lang="en-US" sz="2000" b="1" i="1" dirty="0">
                <a:solidFill>
                  <a:srgbClr val="800000"/>
                </a:solidFill>
              </a:rPr>
              <a:t>Let all the earth </a:t>
            </a:r>
            <a:r>
              <a:rPr lang="en-US" sz="2000" b="1" i="1" u="sng" dirty="0">
                <a:solidFill>
                  <a:srgbClr val="800000"/>
                </a:solidFill>
              </a:rPr>
              <a:t>keep silence</a:t>
            </a:r>
            <a:r>
              <a:rPr lang="en-US" sz="2000" b="1" i="1" dirty="0">
                <a:solidFill>
                  <a:srgbClr val="800000"/>
                </a:solidFill>
              </a:rPr>
              <a:t> before Him</a:t>
            </a:r>
            <a:r>
              <a:rPr lang="en-US" sz="2000" i="1" dirty="0" smtClean="0">
                <a:solidFill>
                  <a:srgbClr val="800000"/>
                </a:solidFill>
              </a:rPr>
              <a:t>. </a:t>
            </a:r>
            <a:r>
              <a:rPr lang="en-US" sz="2000" dirty="0" smtClean="0"/>
              <a:t>(</a:t>
            </a:r>
            <a:r>
              <a:rPr lang="en-US" sz="2000" b="1" dirty="0">
                <a:solidFill>
                  <a:srgbClr val="800000"/>
                </a:solidFill>
              </a:rPr>
              <a:t>Habakkuk </a:t>
            </a:r>
            <a:r>
              <a:rPr lang="en-US" sz="2000" b="1" dirty="0" smtClean="0">
                <a:solidFill>
                  <a:srgbClr val="800000"/>
                </a:solidFill>
              </a:rPr>
              <a:t>2:20</a:t>
            </a:r>
            <a:r>
              <a:rPr lang="en-US" sz="2000" dirty="0" smtClean="0"/>
              <a:t>)</a:t>
            </a:r>
            <a:endParaRPr lang="en-US" sz="2000" dirty="0"/>
          </a:p>
        </p:txBody>
      </p:sp>
    </p:spTree>
    <p:extLst>
      <p:ext uri="{BB962C8B-B14F-4D97-AF65-F5344CB8AC3E}">
        <p14:creationId xmlns:p14="http://schemas.microsoft.com/office/powerpoint/2010/main" val="363104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“Much Incense with the Prayers”</a:t>
            </a:r>
            <a:endParaRPr lang="en-US" dirty="0"/>
          </a:p>
        </p:txBody>
      </p:sp>
      <p:sp>
        <p:nvSpPr>
          <p:cNvPr id="3" name="Content Placeholder 2"/>
          <p:cNvSpPr>
            <a:spLocks noGrp="1"/>
          </p:cNvSpPr>
          <p:nvPr>
            <p:ph sz="quarter" idx="10"/>
          </p:nvPr>
        </p:nvSpPr>
        <p:spPr/>
        <p:txBody>
          <a:bodyPr/>
          <a:lstStyle/>
          <a:p>
            <a:pPr marL="0" indent="0">
              <a:lnSpc>
                <a:spcPct val="97000"/>
              </a:lnSpc>
              <a:spcBef>
                <a:spcPts val="0"/>
              </a:spcBef>
              <a:buNone/>
            </a:pPr>
            <a:r>
              <a:rPr lang="en-US" sz="2000" i="1" dirty="0" smtClean="0">
                <a:solidFill>
                  <a:srgbClr val="800000"/>
                </a:solidFill>
              </a:rPr>
              <a:t>And I saw the </a:t>
            </a:r>
            <a:r>
              <a:rPr lang="en-US" sz="2000" b="1" i="1" dirty="0" smtClean="0">
                <a:solidFill>
                  <a:srgbClr val="800000"/>
                </a:solidFill>
              </a:rPr>
              <a:t>seven angels </a:t>
            </a:r>
            <a:r>
              <a:rPr lang="en-US" sz="2000" i="1" dirty="0" smtClean="0">
                <a:solidFill>
                  <a:srgbClr val="800000"/>
                </a:solidFill>
              </a:rPr>
              <a:t>who stand before God, and to them were given </a:t>
            </a:r>
            <a:r>
              <a:rPr lang="en-US" sz="2000" b="1" i="1" dirty="0" smtClean="0">
                <a:solidFill>
                  <a:srgbClr val="800000"/>
                </a:solidFill>
              </a:rPr>
              <a:t>seven trumpets</a:t>
            </a:r>
            <a:r>
              <a:rPr lang="en-US" sz="2000" i="1" dirty="0" smtClean="0">
                <a:solidFill>
                  <a:srgbClr val="800000"/>
                </a:solidFill>
              </a:rPr>
              <a:t>. Then another angel, having a golden censer, came and stood at the altar. He was given </a:t>
            </a:r>
            <a:r>
              <a:rPr lang="en-US" sz="2000" b="1" i="1" dirty="0" smtClean="0">
                <a:solidFill>
                  <a:srgbClr val="800000"/>
                </a:solidFill>
              </a:rPr>
              <a:t>much </a:t>
            </a:r>
            <a:r>
              <a:rPr lang="en-US" sz="2000" b="1" i="1" u="sng" dirty="0" smtClean="0">
                <a:solidFill>
                  <a:srgbClr val="800000"/>
                </a:solidFill>
              </a:rPr>
              <a:t>incense</a:t>
            </a:r>
            <a:r>
              <a:rPr lang="en-US" sz="2000" b="1" i="1" dirty="0" smtClean="0">
                <a:solidFill>
                  <a:srgbClr val="800000"/>
                </a:solidFill>
              </a:rPr>
              <a:t>, that he should offer it </a:t>
            </a:r>
            <a:r>
              <a:rPr lang="en-US" sz="2000" b="1" i="1" u="sng" dirty="0" smtClean="0">
                <a:solidFill>
                  <a:srgbClr val="800000"/>
                </a:solidFill>
              </a:rPr>
              <a:t>with</a:t>
            </a:r>
            <a:r>
              <a:rPr lang="en-US" sz="2000" b="1" i="1" dirty="0" smtClean="0">
                <a:solidFill>
                  <a:srgbClr val="800000"/>
                </a:solidFill>
              </a:rPr>
              <a:t> the </a:t>
            </a:r>
            <a:r>
              <a:rPr lang="en-US" sz="2000" b="1" i="1" u="sng" dirty="0" smtClean="0">
                <a:solidFill>
                  <a:srgbClr val="800000"/>
                </a:solidFill>
              </a:rPr>
              <a:t>prayers</a:t>
            </a:r>
            <a:r>
              <a:rPr lang="en-US" sz="2000" b="1" i="1" dirty="0" smtClean="0">
                <a:solidFill>
                  <a:srgbClr val="800000"/>
                </a:solidFill>
              </a:rPr>
              <a:t> of all the saints </a:t>
            </a:r>
            <a:r>
              <a:rPr lang="en-US" sz="2000" i="1" dirty="0" smtClean="0">
                <a:solidFill>
                  <a:srgbClr val="800000"/>
                </a:solidFill>
              </a:rPr>
              <a:t>upon the golden altar which was before the throne. </a:t>
            </a:r>
            <a:r>
              <a:rPr lang="en-US" sz="2000" dirty="0" smtClean="0"/>
              <a:t>(</a:t>
            </a:r>
            <a:r>
              <a:rPr lang="en-US" sz="2000" b="1" dirty="0" smtClean="0">
                <a:solidFill>
                  <a:srgbClr val="800000"/>
                </a:solidFill>
              </a:rPr>
              <a:t>Revelation 8:2-3</a:t>
            </a:r>
            <a:r>
              <a:rPr lang="en-US" sz="2000" dirty="0" smtClean="0"/>
              <a:t>)</a:t>
            </a:r>
          </a:p>
          <a:p>
            <a:pPr marL="346075" lvl="0" indent="-346075">
              <a:lnSpc>
                <a:spcPct val="97000"/>
              </a:lnSpc>
              <a:spcBef>
                <a:spcPts val="0"/>
              </a:spcBef>
              <a:buFont typeface="+mj-lt"/>
              <a:buAutoNum type="arabicPeriod" startAt="2"/>
            </a:pPr>
            <a:r>
              <a:rPr lang="en-US" sz="2000" dirty="0" smtClean="0"/>
              <a:t>If </a:t>
            </a:r>
            <a:r>
              <a:rPr lang="en-US" sz="2000" dirty="0"/>
              <a:t>incense previously represented the </a:t>
            </a:r>
            <a:r>
              <a:rPr lang="en-US" sz="2000" i="1" dirty="0">
                <a:solidFill>
                  <a:srgbClr val="800000"/>
                </a:solidFill>
              </a:rPr>
              <a:t>“prayers of the saints”</a:t>
            </a:r>
            <a:r>
              <a:rPr lang="en-US" sz="2000" dirty="0"/>
              <a:t> (</a:t>
            </a:r>
            <a:r>
              <a:rPr lang="en-US" sz="2000" b="1" dirty="0">
                <a:solidFill>
                  <a:srgbClr val="800000"/>
                </a:solidFill>
              </a:rPr>
              <a:t>5:8</a:t>
            </a:r>
            <a:r>
              <a:rPr lang="en-US" sz="2000" dirty="0"/>
              <a:t>), then what is the </a:t>
            </a:r>
            <a:r>
              <a:rPr lang="en-US" sz="2000" i="1" dirty="0">
                <a:solidFill>
                  <a:srgbClr val="800000"/>
                </a:solidFill>
              </a:rPr>
              <a:t>“much incense”</a:t>
            </a:r>
            <a:r>
              <a:rPr lang="en-US" sz="2000" dirty="0"/>
              <a:t> offered </a:t>
            </a:r>
            <a:r>
              <a:rPr lang="en-US" sz="2000" i="1" dirty="0">
                <a:solidFill>
                  <a:srgbClr val="800000"/>
                </a:solidFill>
              </a:rPr>
              <a:t>“with the prayers of the saints”</a:t>
            </a:r>
            <a:r>
              <a:rPr lang="en-US" sz="2000" dirty="0"/>
              <a:t> in </a:t>
            </a:r>
            <a:r>
              <a:rPr lang="en-US" sz="2000" b="1" dirty="0">
                <a:solidFill>
                  <a:srgbClr val="800000"/>
                </a:solidFill>
              </a:rPr>
              <a:t>8:3</a:t>
            </a:r>
            <a:r>
              <a:rPr lang="en-US" sz="2000" dirty="0"/>
              <a:t>?</a:t>
            </a:r>
          </a:p>
          <a:p>
            <a:pPr>
              <a:lnSpc>
                <a:spcPct val="97000"/>
              </a:lnSpc>
              <a:spcBef>
                <a:spcPts val="0"/>
              </a:spcBef>
            </a:pPr>
            <a:r>
              <a:rPr lang="en-US" sz="2000" dirty="0" smtClean="0"/>
              <a:t>Represent something added to make prayers acceptable.</a:t>
            </a:r>
          </a:p>
          <a:p>
            <a:pPr marL="0" indent="0">
              <a:lnSpc>
                <a:spcPct val="97000"/>
              </a:lnSpc>
              <a:spcBef>
                <a:spcPts val="0"/>
              </a:spcBef>
              <a:buNone/>
            </a:pPr>
            <a:r>
              <a:rPr lang="en-US" sz="2000" i="1" dirty="0">
                <a:solidFill>
                  <a:srgbClr val="800000"/>
                </a:solidFill>
              </a:rPr>
              <a:t>Therefore, brethren, having </a:t>
            </a:r>
            <a:r>
              <a:rPr lang="en-US" sz="2000" b="1" i="1" dirty="0">
                <a:solidFill>
                  <a:srgbClr val="800000"/>
                </a:solidFill>
              </a:rPr>
              <a:t>boldness to enter the Holiest </a:t>
            </a:r>
            <a:r>
              <a:rPr lang="en-US" sz="2000" b="1" i="1" u="sng" dirty="0">
                <a:solidFill>
                  <a:srgbClr val="800000"/>
                </a:solidFill>
              </a:rPr>
              <a:t>by the blood of Jesus</a:t>
            </a:r>
            <a:r>
              <a:rPr lang="en-US" sz="2000" i="1" dirty="0" smtClean="0">
                <a:solidFill>
                  <a:srgbClr val="800000"/>
                </a:solidFill>
              </a:rPr>
              <a:t>, </a:t>
            </a:r>
            <a:r>
              <a:rPr lang="en-US" sz="2000" b="1" i="1" dirty="0">
                <a:solidFill>
                  <a:srgbClr val="800000"/>
                </a:solidFill>
              </a:rPr>
              <a:t>by a new and living way</a:t>
            </a:r>
            <a:r>
              <a:rPr lang="en-US" sz="2000" i="1" dirty="0">
                <a:solidFill>
                  <a:srgbClr val="800000"/>
                </a:solidFill>
              </a:rPr>
              <a:t> which He consecrated for us, through the veil, </a:t>
            </a:r>
            <a:r>
              <a:rPr lang="en-US" sz="2000" b="1" i="1" dirty="0">
                <a:solidFill>
                  <a:srgbClr val="800000"/>
                </a:solidFill>
              </a:rPr>
              <a:t>that is, His </a:t>
            </a:r>
            <a:r>
              <a:rPr lang="en-US" sz="2000" b="1" i="1" dirty="0" smtClean="0">
                <a:solidFill>
                  <a:srgbClr val="800000"/>
                </a:solidFill>
              </a:rPr>
              <a:t>flesh</a:t>
            </a:r>
            <a:r>
              <a:rPr lang="en-US" sz="2000" b="1" i="1" dirty="0">
                <a:solidFill>
                  <a:srgbClr val="800000"/>
                </a:solidFill>
              </a:rPr>
              <a:t> </a:t>
            </a:r>
            <a:r>
              <a:rPr lang="en-US" sz="2000" i="1" dirty="0" smtClean="0">
                <a:solidFill>
                  <a:srgbClr val="800000"/>
                </a:solidFill>
              </a:rPr>
              <a:t>… </a:t>
            </a:r>
            <a:r>
              <a:rPr lang="en-US" sz="2000" dirty="0" smtClean="0"/>
              <a:t>(</a:t>
            </a:r>
            <a:r>
              <a:rPr lang="en-US" sz="2000" b="1" dirty="0" smtClean="0">
                <a:solidFill>
                  <a:srgbClr val="800000"/>
                </a:solidFill>
              </a:rPr>
              <a:t>Hebrews 10:19-20</a:t>
            </a:r>
            <a:r>
              <a:rPr lang="en-US" sz="2000" dirty="0" smtClean="0"/>
              <a:t>; see also, </a:t>
            </a:r>
            <a:r>
              <a:rPr lang="en-US" sz="2000" b="1" dirty="0" smtClean="0">
                <a:solidFill>
                  <a:srgbClr val="800000"/>
                </a:solidFill>
              </a:rPr>
              <a:t>Romans </a:t>
            </a:r>
            <a:r>
              <a:rPr lang="en-US" sz="2000" b="1" dirty="0" smtClean="0">
                <a:solidFill>
                  <a:srgbClr val="800000"/>
                </a:solidFill>
              </a:rPr>
              <a:t>8:26-27, 34; Hebrews 7:25; John </a:t>
            </a:r>
            <a:r>
              <a:rPr lang="en-US" sz="2000" b="1" dirty="0" smtClean="0">
                <a:solidFill>
                  <a:srgbClr val="800000"/>
                </a:solidFill>
              </a:rPr>
              <a:t>9:31</a:t>
            </a:r>
            <a:r>
              <a:rPr lang="en-US" sz="2000" dirty="0" smtClean="0"/>
              <a:t>)</a:t>
            </a:r>
          </a:p>
          <a:p>
            <a:pPr>
              <a:lnSpc>
                <a:spcPct val="97000"/>
              </a:lnSpc>
              <a:spcBef>
                <a:spcPts val="0"/>
              </a:spcBef>
            </a:pPr>
            <a:r>
              <a:rPr lang="en-US" sz="2000" dirty="0" smtClean="0"/>
              <a:t>Purified prayers, removed of selfish and destructive content (</a:t>
            </a:r>
            <a:r>
              <a:rPr lang="en-US" sz="2000" b="1" dirty="0" smtClean="0">
                <a:solidFill>
                  <a:srgbClr val="800000"/>
                </a:solidFill>
              </a:rPr>
              <a:t>James 4:1-4</a:t>
            </a:r>
            <a:r>
              <a:rPr lang="en-US" sz="2000" dirty="0" smtClean="0"/>
              <a:t>).</a:t>
            </a:r>
          </a:p>
          <a:p>
            <a:pPr>
              <a:lnSpc>
                <a:spcPct val="97000"/>
              </a:lnSpc>
              <a:spcBef>
                <a:spcPts val="0"/>
              </a:spcBef>
            </a:pPr>
            <a:r>
              <a:rPr lang="en-US" sz="2000" dirty="0" smtClean="0"/>
              <a:t>Comforting to know that He hears our prayers, but He also </a:t>
            </a:r>
            <a:r>
              <a:rPr lang="en-US" sz="2000" b="1" i="1" dirty="0" smtClean="0"/>
              <a:t>fixes</a:t>
            </a:r>
            <a:r>
              <a:rPr lang="en-US" sz="2000" dirty="0" smtClean="0"/>
              <a:t> them.</a:t>
            </a:r>
          </a:p>
        </p:txBody>
      </p:sp>
    </p:spTree>
    <p:extLst>
      <p:ext uri="{BB962C8B-B14F-4D97-AF65-F5344CB8AC3E}">
        <p14:creationId xmlns:p14="http://schemas.microsoft.com/office/powerpoint/2010/main" val="500352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e_lion_of_the_tribe_of_judah-still-16x9">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the_lion_of_the_tribe_of_judah-still-16x9</Template>
  <TotalTime>10954</TotalTime>
  <Words>3509</Words>
  <Application>Microsoft Office PowerPoint</Application>
  <PresentationFormat>On-screen Show (16:9)</PresentationFormat>
  <Paragraphs>127</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the_lion_of_the_tribe_of_judah-still-16x9</vt:lpstr>
      <vt:lpstr>Revelation Defending God and Encouraging His Saints</vt:lpstr>
      <vt:lpstr>PowerPoint Presentation</vt:lpstr>
      <vt:lpstr>“I Will Dwell Among Them”</vt:lpstr>
      <vt:lpstr>Present or Future Bliss?</vt:lpstr>
      <vt:lpstr>Revelation Defending God and Encouraging His Saints</vt:lpstr>
      <vt:lpstr>Seals, Trumpets, and Vials</vt:lpstr>
      <vt:lpstr>PowerPoint Presentation</vt:lpstr>
      <vt:lpstr>The Significance of Silence</vt:lpstr>
      <vt:lpstr>“Much Incense with the Prayers”</vt:lpstr>
      <vt:lpstr>Casting Down Censer Filled with Fire</vt:lpstr>
      <vt:lpstr>The Just Judge of All the Earth</vt:lpstr>
      <vt:lpstr>PowerPoint Presentation</vt:lpstr>
      <vt:lpstr>The First Four Trumpets Sound</vt:lpstr>
      <vt:lpstr>“That You May Know”</vt:lpstr>
      <vt:lpstr>Why Is a Mountain on Fire?</vt:lpstr>
      <vt:lpstr>Why Is a Mountain Cast into the Sea?</vt:lpstr>
      <vt:lpstr>Who Is Wormwood?</vt:lpstr>
      <vt:lpstr>The Fall of Lucifer</vt:lpstr>
      <vt:lpstr>Who Is Wormwood?</vt:lpstr>
      <vt:lpstr>Introducing the Three Woes</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 Trevor Bowen</dc:creator>
  <cp:lastModifiedBy>C. Trevor Bowen</cp:lastModifiedBy>
  <cp:revision>1900</cp:revision>
  <cp:lastPrinted>2017-04-30T13:49:28Z</cp:lastPrinted>
  <dcterms:created xsi:type="dcterms:W3CDTF">2017-04-01T00:42:32Z</dcterms:created>
  <dcterms:modified xsi:type="dcterms:W3CDTF">2017-04-30T13:55:42Z</dcterms:modified>
</cp:coreProperties>
</file>