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7" r:id="rId2"/>
    <p:sldId id="338" r:id="rId3"/>
    <p:sldId id="339" r:id="rId4"/>
    <p:sldId id="340" r:id="rId5"/>
    <p:sldId id="897" r:id="rId6"/>
    <p:sldId id="341" r:id="rId7"/>
    <p:sldId id="342" r:id="rId8"/>
    <p:sldId id="343" r:id="rId9"/>
    <p:sldId id="852" r:id="rId10"/>
    <p:sldId id="898" r:id="rId11"/>
    <p:sldId id="345" r:id="rId12"/>
    <p:sldId id="346" r:id="rId13"/>
    <p:sldId id="896" r:id="rId14"/>
    <p:sldId id="347" r:id="rId15"/>
    <p:sldId id="348" r:id="rId16"/>
    <p:sldId id="374" r:id="rId1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42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6D22-6B8F-4752-8C98-976BC731DB6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D72D-30BF-4F18-8E38-00BE0381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0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5 – The Center of Existence</a:t>
            </a:r>
          </a:p>
        </p:txBody>
      </p:sp>
    </p:spTree>
    <p:extLst>
      <p:ext uri="{BB962C8B-B14F-4D97-AF65-F5344CB8AC3E}">
        <p14:creationId xmlns:p14="http://schemas.microsoft.com/office/powerpoint/2010/main" val="80237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1600" algn="l"/>
              </a:tabLst>
            </a:pPr>
            <a:r>
              <a:rPr lang="en-US" i="1" dirty="0"/>
              <a:t>“The Seven Spirits of God”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5"/>
            </a:pPr>
            <a:r>
              <a:rPr lang="en-US" sz="2100" dirty="0"/>
              <a:t>Who or what is represented by the 7 burning lamps of fire before the throne? What attributes does this description suggest?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i="1" dirty="0">
                <a:solidFill>
                  <a:srgbClr val="800000"/>
                </a:solidFill>
              </a:rPr>
              <a:t>And </a:t>
            </a:r>
            <a:r>
              <a:rPr lang="en-US" sz="2100" b="1" i="1" dirty="0">
                <a:solidFill>
                  <a:srgbClr val="800000"/>
                </a:solidFill>
              </a:rPr>
              <a:t>from the throne </a:t>
            </a:r>
            <a:r>
              <a:rPr lang="en-US" sz="2100" i="1" dirty="0">
                <a:solidFill>
                  <a:srgbClr val="800000"/>
                </a:solidFill>
              </a:rPr>
              <a:t>proceeded </a:t>
            </a:r>
            <a:r>
              <a:rPr lang="en-US" sz="2100" b="1" i="1" dirty="0">
                <a:solidFill>
                  <a:srgbClr val="800000"/>
                </a:solidFill>
              </a:rPr>
              <a:t>lightnings</a:t>
            </a:r>
            <a:r>
              <a:rPr lang="en-US" sz="2100" i="1" dirty="0">
                <a:solidFill>
                  <a:srgbClr val="800000"/>
                </a:solidFill>
              </a:rPr>
              <a:t>, </a:t>
            </a:r>
            <a:r>
              <a:rPr lang="en-US" sz="2100" b="1" i="1" dirty="0">
                <a:solidFill>
                  <a:srgbClr val="800000"/>
                </a:solidFill>
              </a:rPr>
              <a:t>thunderings</a:t>
            </a:r>
            <a:r>
              <a:rPr lang="en-US" sz="2100" i="1" dirty="0">
                <a:solidFill>
                  <a:srgbClr val="800000"/>
                </a:solidFill>
              </a:rPr>
              <a:t>, and </a:t>
            </a:r>
            <a:r>
              <a:rPr lang="en-US" sz="2100" b="1" i="1" dirty="0">
                <a:solidFill>
                  <a:srgbClr val="800000"/>
                </a:solidFill>
              </a:rPr>
              <a:t>voices</a:t>
            </a:r>
            <a:r>
              <a:rPr lang="en-US" sz="2100" i="1" dirty="0">
                <a:solidFill>
                  <a:srgbClr val="800000"/>
                </a:solidFill>
              </a:rPr>
              <a:t>. </a:t>
            </a:r>
            <a:r>
              <a:rPr lang="en-US" sz="2100" b="1" i="1" dirty="0">
                <a:solidFill>
                  <a:srgbClr val="800000"/>
                </a:solidFill>
              </a:rPr>
              <a:t>Seven lamps of fire </a:t>
            </a:r>
            <a:r>
              <a:rPr lang="en-US" sz="2100" i="1" dirty="0">
                <a:solidFill>
                  <a:srgbClr val="800000"/>
                </a:solidFill>
              </a:rPr>
              <a:t>were </a:t>
            </a:r>
            <a:r>
              <a:rPr lang="en-US" sz="2100" b="1" i="1" dirty="0">
                <a:solidFill>
                  <a:srgbClr val="800000"/>
                </a:solidFill>
              </a:rPr>
              <a:t>burning before the throne, which are </a:t>
            </a:r>
            <a:r>
              <a:rPr lang="en-US" sz="2100" b="1" i="1" u="sng" dirty="0">
                <a:solidFill>
                  <a:srgbClr val="800000"/>
                </a:solidFill>
              </a:rPr>
              <a:t>the seven Spirits of God</a:t>
            </a:r>
            <a:r>
              <a:rPr lang="en-US" sz="2100" i="1" dirty="0">
                <a:solidFill>
                  <a:srgbClr val="800000"/>
                </a:solidFill>
              </a:rPr>
              <a:t>. </a:t>
            </a:r>
            <a:r>
              <a:rPr lang="en-US" sz="2100" dirty="0"/>
              <a:t>(</a:t>
            </a:r>
            <a:r>
              <a:rPr lang="en-US" sz="2100" b="1" dirty="0">
                <a:solidFill>
                  <a:srgbClr val="800000"/>
                </a:solidFill>
              </a:rPr>
              <a:t>4:5</a:t>
            </a:r>
            <a:r>
              <a:rPr lang="en-US" sz="21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100" dirty="0"/>
              <a:t>Golden lampstand with 7 lamps in tabernacle (</a:t>
            </a:r>
            <a:r>
              <a:rPr lang="en-US" sz="2100" b="1" dirty="0">
                <a:solidFill>
                  <a:srgbClr val="800000"/>
                </a:solidFill>
              </a:rPr>
              <a:t>Exodus 25:31-40; 40:24; Num. 8:1-4</a:t>
            </a:r>
            <a:r>
              <a:rPr lang="en-US" sz="2100" dirty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100" i="1" dirty="0">
                <a:solidFill>
                  <a:srgbClr val="800000"/>
                </a:solidFill>
              </a:rPr>
              <a:t>“Copies of the things in the heavens”</a:t>
            </a:r>
            <a:r>
              <a:rPr lang="en-US" sz="2100" dirty="0"/>
              <a:t>? (</a:t>
            </a:r>
            <a:r>
              <a:rPr lang="en-US" sz="2100" b="1" dirty="0">
                <a:solidFill>
                  <a:srgbClr val="800000"/>
                </a:solidFill>
              </a:rPr>
              <a:t>Hebrews 9:23</a:t>
            </a:r>
            <a:r>
              <a:rPr lang="en-US" sz="2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44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Those Before the Throne </a:t>
            </a:r>
            <a:r>
              <a:rPr lang="en-US" dirty="0">
                <a:solidFill>
                  <a:srgbClr val="C00000"/>
                </a:solidFill>
              </a:rPr>
              <a:t>Revelation 4:6-11</a:t>
            </a:r>
          </a:p>
        </p:txBody>
      </p:sp>
    </p:spTree>
    <p:extLst>
      <p:ext uri="{BB962C8B-B14F-4D97-AF65-F5344CB8AC3E}">
        <p14:creationId xmlns:p14="http://schemas.microsoft.com/office/powerpoint/2010/main" val="411786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 before the Throne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i="1" u="sng" dirty="0">
                <a:solidFill>
                  <a:srgbClr val="800000"/>
                </a:solidFill>
              </a:rPr>
              <a:t>Before the throne</a:t>
            </a:r>
            <a:r>
              <a:rPr lang="en-US" sz="2000" b="1" i="1" dirty="0">
                <a:solidFill>
                  <a:srgbClr val="800000"/>
                </a:solidFill>
              </a:rPr>
              <a:t> there was </a:t>
            </a:r>
            <a:r>
              <a:rPr lang="en-US" sz="2000" b="1" i="1" u="sng" dirty="0">
                <a:solidFill>
                  <a:srgbClr val="800000"/>
                </a:solidFill>
              </a:rPr>
              <a:t>a sea of glass</a:t>
            </a:r>
            <a:r>
              <a:rPr lang="en-US" sz="2000" b="1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like crystal</a:t>
            </a:r>
            <a:r>
              <a:rPr lang="en-US" sz="2000" i="1" dirty="0">
                <a:solidFill>
                  <a:srgbClr val="800000"/>
                </a:solidFill>
              </a:rPr>
              <a:t>. And in the midst of the throne, and around the throne, were four living creatures full of eyes in front and in back.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4:6</a:t>
            </a:r>
            <a:r>
              <a:rPr lang="en-US" sz="2000" dirty="0"/>
              <a:t>)</a:t>
            </a:r>
          </a:p>
          <a:p>
            <a:pPr marL="346075" lvl="0" indent="-346075">
              <a:buFont typeface="+mj-lt"/>
              <a:buAutoNum type="arabicPeriod" startAt="6"/>
            </a:pPr>
            <a:r>
              <a:rPr lang="en-US" sz="2000" dirty="0"/>
              <a:t>What is the significance of the </a:t>
            </a:r>
            <a:r>
              <a:rPr lang="en-US" sz="2000" i="1" dirty="0">
                <a:solidFill>
                  <a:srgbClr val="800000"/>
                </a:solidFill>
              </a:rPr>
              <a:t>“sea before the throne”</a:t>
            </a:r>
            <a:r>
              <a:rPr lang="en-US" sz="2000" dirty="0"/>
              <a:t>?  Please consider other references to </a:t>
            </a:r>
            <a:r>
              <a:rPr lang="en-US" sz="2000" i="1" dirty="0">
                <a:solidFill>
                  <a:srgbClr val="800000"/>
                </a:solidFill>
              </a:rPr>
              <a:t>“the sea”</a:t>
            </a:r>
            <a:r>
              <a:rPr lang="en-US" sz="2000" dirty="0"/>
              <a:t> in </a:t>
            </a:r>
            <a:r>
              <a:rPr lang="en-US" sz="2000" b="1" dirty="0">
                <a:solidFill>
                  <a:srgbClr val="800000"/>
                </a:solidFill>
              </a:rPr>
              <a:t>Revelation</a:t>
            </a:r>
            <a:r>
              <a:rPr lang="en-US" sz="2000" dirty="0"/>
              <a:t> before answering (</a:t>
            </a:r>
            <a:r>
              <a:rPr lang="en-US" sz="2000" b="1" dirty="0">
                <a:solidFill>
                  <a:srgbClr val="800000"/>
                </a:solidFill>
              </a:rPr>
              <a:t>4:6; 5:13; 7:1-3; 8:8-10; 10:1-8; 12:12; 13:1; 14:7; 15:1-2; 16:3; 18:17-21; 20:8, 13; 21:1</a:t>
            </a:r>
            <a:r>
              <a:rPr lang="en-US" sz="2000" dirty="0"/>
              <a:t>).</a:t>
            </a:r>
          </a:p>
          <a:p>
            <a:r>
              <a:rPr lang="en-US" sz="2000" dirty="0"/>
              <a:t>Sometimes, </a:t>
            </a:r>
            <a:r>
              <a:rPr lang="en-US" sz="2000" i="1" dirty="0">
                <a:solidFill>
                  <a:srgbClr val="800000"/>
                </a:solidFill>
              </a:rPr>
              <a:t>“the sea”</a:t>
            </a:r>
            <a:r>
              <a:rPr lang="en-US" sz="2000" dirty="0"/>
              <a:t> means literal </a:t>
            </a:r>
            <a:r>
              <a:rPr lang="en-US" sz="2000" b="1" i="1" dirty="0"/>
              <a:t>ocean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5:13; 14:7; 18:17-21; 20:8</a:t>
            </a:r>
            <a:r>
              <a:rPr lang="en-US" sz="2000" dirty="0"/>
              <a:t>).</a:t>
            </a:r>
          </a:p>
          <a:p>
            <a:r>
              <a:rPr lang="en-US" sz="2000" i="1" dirty="0">
                <a:solidFill>
                  <a:srgbClr val="800000"/>
                </a:solidFill>
              </a:rPr>
              <a:t>“Bronze Laver”</a:t>
            </a:r>
            <a:r>
              <a:rPr lang="en-US" sz="2000" dirty="0"/>
              <a:t> (tabernacle) and </a:t>
            </a:r>
            <a:r>
              <a:rPr lang="en-US" sz="2000" i="1" dirty="0">
                <a:solidFill>
                  <a:srgbClr val="800000"/>
                </a:solidFill>
              </a:rPr>
              <a:t>“Sea of Bronze”</a:t>
            </a:r>
            <a:r>
              <a:rPr lang="en-US" sz="2000" dirty="0"/>
              <a:t> were used for ritual cleansing of priests </a:t>
            </a:r>
            <a:r>
              <a:rPr lang="en-US" sz="2000" i="1" dirty="0">
                <a:solidFill>
                  <a:srgbClr val="800000"/>
                </a:solidFill>
              </a:rPr>
              <a:t>“lest they die”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Exodus 30:18-21; 40:30-32; 1 Kings 7:23-26, 39, 47; 2 Chronicles 4:2-10</a:t>
            </a:r>
            <a:r>
              <a:rPr lang="en-US" sz="2000" dirty="0"/>
              <a:t>).</a:t>
            </a:r>
          </a:p>
          <a:p>
            <a:r>
              <a:rPr lang="en-US" sz="2000" dirty="0"/>
              <a:t>Symbolically …</a:t>
            </a:r>
          </a:p>
        </p:txBody>
      </p:sp>
    </p:spTree>
    <p:extLst>
      <p:ext uri="{BB962C8B-B14F-4D97-AF65-F5344CB8AC3E}">
        <p14:creationId xmlns:p14="http://schemas.microsoft.com/office/powerpoint/2010/main" val="139453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 before the Throne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i="1" u="sng" dirty="0">
                <a:solidFill>
                  <a:srgbClr val="800000"/>
                </a:solidFill>
              </a:rPr>
              <a:t>Before the throne</a:t>
            </a:r>
            <a:r>
              <a:rPr lang="en-US" sz="2000" b="1" i="1" dirty="0">
                <a:solidFill>
                  <a:srgbClr val="800000"/>
                </a:solidFill>
              </a:rPr>
              <a:t> there was </a:t>
            </a:r>
            <a:r>
              <a:rPr lang="en-US" sz="2000" b="1" i="1" u="sng" dirty="0">
                <a:solidFill>
                  <a:srgbClr val="800000"/>
                </a:solidFill>
              </a:rPr>
              <a:t>a sea of glass</a:t>
            </a:r>
            <a:r>
              <a:rPr lang="en-US" sz="2000" b="1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like crystal</a:t>
            </a:r>
            <a:r>
              <a:rPr lang="en-US" sz="2000" i="1" dirty="0">
                <a:solidFill>
                  <a:srgbClr val="800000"/>
                </a:solidFill>
              </a:rPr>
              <a:t>. And in the midst of the throne, and around the throne, were four living creatures full of eyes in front and in back.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4:6</a:t>
            </a:r>
            <a:r>
              <a:rPr lang="en-US" sz="2000" dirty="0"/>
              <a:t>)</a:t>
            </a:r>
          </a:p>
          <a:p>
            <a:pPr marL="346075" indent="-346075">
              <a:buFont typeface="+mj-lt"/>
              <a:buAutoNum type="alphaUcPeriod"/>
            </a:pPr>
            <a:r>
              <a:rPr lang="en-US" sz="1800" i="1" dirty="0">
                <a:solidFill>
                  <a:srgbClr val="800000"/>
                </a:solidFill>
              </a:rPr>
              <a:t>“sea”</a:t>
            </a:r>
            <a:r>
              <a:rPr lang="en-US" sz="1800" dirty="0"/>
              <a:t> may represent churning chaos</a:t>
            </a:r>
            <a:r>
              <a:rPr lang="en-US" sz="1600" dirty="0"/>
              <a:t> from which empires arise (</a:t>
            </a:r>
            <a:r>
              <a:rPr lang="en-US" sz="1600" b="1" dirty="0">
                <a:solidFill>
                  <a:srgbClr val="800000"/>
                </a:solidFill>
              </a:rPr>
              <a:t>13:1</a:t>
            </a:r>
            <a:r>
              <a:rPr lang="en-US" sz="1600" dirty="0"/>
              <a:t>), </a:t>
            </a:r>
            <a:r>
              <a:rPr lang="en-US" sz="1600" b="1" i="1" dirty="0"/>
              <a:t>Society, political world</a:t>
            </a:r>
            <a:endParaRPr lang="en-US" sz="1600" dirty="0"/>
          </a:p>
          <a:p>
            <a:pPr marL="569913" lvl="1" indent="-227013"/>
            <a:r>
              <a:rPr lang="en-US" sz="1400" dirty="0"/>
              <a:t>Imagery of  the </a:t>
            </a:r>
            <a:r>
              <a:rPr lang="en-US" sz="1400" i="1" dirty="0">
                <a:solidFill>
                  <a:srgbClr val="800000"/>
                </a:solidFill>
              </a:rPr>
              <a:t>“sea”</a:t>
            </a:r>
            <a:r>
              <a:rPr lang="en-US" sz="1400" dirty="0"/>
              <a:t> seems to represent churning, chaotic political society, with rising &amp; falling nations, just like the waves (</a:t>
            </a:r>
            <a:r>
              <a:rPr lang="en-US" sz="1400" b="1" dirty="0">
                <a:solidFill>
                  <a:srgbClr val="800000"/>
                </a:solidFill>
              </a:rPr>
              <a:t>Psalm 65:7; Isaiah 17:12-13; 57:20-21; Jeremiah 49:23; 51:54-55</a:t>
            </a:r>
            <a:r>
              <a:rPr lang="en-US" sz="1400" dirty="0"/>
              <a:t>).</a:t>
            </a:r>
          </a:p>
          <a:p>
            <a:pPr marL="569913" lvl="1" indent="-227013"/>
            <a:r>
              <a:rPr lang="en-US" sz="1400" dirty="0"/>
              <a:t>Loss of dominion is compared to falling back into the sea, or being covered by it (</a:t>
            </a:r>
            <a:r>
              <a:rPr lang="en-US" sz="1400" b="1" dirty="0">
                <a:solidFill>
                  <a:srgbClr val="800000"/>
                </a:solidFill>
              </a:rPr>
              <a:t>Jer. 51:41-42; Eze. 26:3-4</a:t>
            </a:r>
            <a:r>
              <a:rPr lang="en-US" sz="1400" dirty="0"/>
              <a:t>).</a:t>
            </a:r>
          </a:p>
          <a:p>
            <a:pPr marL="569913" lvl="1" indent="-227013"/>
            <a:r>
              <a:rPr lang="en-US" sz="1400" dirty="0"/>
              <a:t>Powerful nations sit upon or by many waters with </a:t>
            </a:r>
            <a:r>
              <a:rPr lang="en-US" sz="1400" i="1" dirty="0">
                <a:solidFill>
                  <a:srgbClr val="800000"/>
                </a:solidFill>
              </a:rPr>
              <a:t>“nations streaming”</a:t>
            </a:r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/>
              <a:t>to it (</a:t>
            </a:r>
            <a:r>
              <a:rPr lang="en-US" sz="1400" b="1" dirty="0">
                <a:solidFill>
                  <a:srgbClr val="800000"/>
                </a:solidFill>
              </a:rPr>
              <a:t>Jeremiah 51:13, 36, 44</a:t>
            </a:r>
            <a:r>
              <a:rPr lang="en-US" sz="1400" dirty="0"/>
              <a:t>).</a:t>
            </a:r>
            <a:endParaRPr lang="en-US" sz="1800" dirty="0"/>
          </a:p>
          <a:p>
            <a:pPr marL="342900">
              <a:buFont typeface="+mj-lt"/>
              <a:buAutoNum type="alphaUcPeriod"/>
            </a:pPr>
            <a:r>
              <a:rPr lang="en-US" sz="1800" i="1" dirty="0">
                <a:solidFill>
                  <a:srgbClr val="800000"/>
                </a:solidFill>
              </a:rPr>
              <a:t>“of glass, like crystal”</a:t>
            </a:r>
            <a:r>
              <a:rPr lang="en-US" sz="1800" dirty="0"/>
              <a:t> can indicate transparency </a:t>
            </a:r>
            <a:r>
              <a:rPr lang="en-US" sz="1800" b="1" i="1" dirty="0"/>
              <a:t>or</a:t>
            </a:r>
            <a:r>
              <a:rPr lang="en-US" sz="1800" dirty="0"/>
              <a:t> tranquility:</a:t>
            </a:r>
          </a:p>
          <a:p>
            <a:pPr marL="685800" lvl="1"/>
            <a:r>
              <a:rPr lang="en-US" sz="1400" b="1" dirty="0"/>
              <a:t>Clarity, Transparency:</a:t>
            </a:r>
            <a:r>
              <a:rPr lang="en-US" sz="1400" dirty="0"/>
              <a:t>  God sees, knows – nothing escapes Him (</a:t>
            </a:r>
            <a:r>
              <a:rPr lang="en-US" sz="1400" b="1" dirty="0">
                <a:solidFill>
                  <a:srgbClr val="800000"/>
                </a:solidFill>
              </a:rPr>
              <a:t>Daniel 4:17, 25, 34-37</a:t>
            </a:r>
            <a:r>
              <a:rPr lang="en-US" sz="1400" dirty="0"/>
              <a:t>).</a:t>
            </a:r>
          </a:p>
          <a:p>
            <a:pPr marL="685800" lvl="1"/>
            <a:r>
              <a:rPr lang="en-US" sz="1400" b="1" dirty="0"/>
              <a:t>Calm, Tranquility:</a:t>
            </a:r>
            <a:r>
              <a:rPr lang="en-US" sz="1400" dirty="0"/>
              <a:t>  Peace of God’s abode, far removed from chaos of human machinations and schemes.</a:t>
            </a:r>
          </a:p>
          <a:p>
            <a:pPr marL="342900">
              <a:buFont typeface="+mj-lt"/>
              <a:buAutoNum type="alphaUcPeriod"/>
            </a:pPr>
            <a:r>
              <a:rPr lang="en-US" sz="1800" dirty="0"/>
              <a:t>Barrier, Boundary, Aquarium-Wall between us and God (compare </a:t>
            </a:r>
            <a:r>
              <a:rPr lang="en-US" sz="1800" b="1" dirty="0">
                <a:solidFill>
                  <a:srgbClr val="800000"/>
                </a:solidFill>
              </a:rPr>
              <a:t>Ezek. 1 </a:t>
            </a:r>
            <a:r>
              <a:rPr lang="en-US" sz="1800" dirty="0"/>
              <a:t>to </a:t>
            </a:r>
            <a:r>
              <a:rPr lang="en-US" sz="1800" b="1" dirty="0">
                <a:solidFill>
                  <a:srgbClr val="800000"/>
                </a:solidFill>
              </a:rPr>
              <a:t>Rev. 4</a:t>
            </a:r>
            <a:r>
              <a:rPr lang="en-US" sz="1800" dirty="0"/>
              <a:t>)</a:t>
            </a:r>
          </a:p>
          <a:p>
            <a:pPr marL="685800" lvl="1">
              <a:buFont typeface="+mj-lt"/>
              <a:buAutoNum type="alphaUcPeriod"/>
            </a:pPr>
            <a:r>
              <a:rPr lang="en-US" sz="1400" dirty="0"/>
              <a:t>From </a:t>
            </a:r>
            <a:r>
              <a:rPr lang="en-US" sz="1400" b="1" i="1" dirty="0"/>
              <a:t>God’s</a:t>
            </a:r>
            <a:r>
              <a:rPr lang="en-US" sz="1400" dirty="0"/>
              <a:t> perspective (</a:t>
            </a:r>
            <a:r>
              <a:rPr lang="en-US" sz="1400" i="1" dirty="0">
                <a:solidFill>
                  <a:srgbClr val="800000"/>
                </a:solidFill>
              </a:rPr>
              <a:t>“come up here … heaven”</a:t>
            </a:r>
            <a:r>
              <a:rPr lang="en-US" sz="1400" dirty="0"/>
              <a:t>), we are contained in a transparent sea </a:t>
            </a:r>
            <a:r>
              <a:rPr lang="en-US" sz="1400" i="1" dirty="0">
                <a:solidFill>
                  <a:srgbClr val="800000"/>
                </a:solidFill>
              </a:rPr>
              <a:t>“before the throne”</a:t>
            </a:r>
            <a:r>
              <a:rPr lang="en-US" sz="1400" dirty="0"/>
              <a:t>.</a:t>
            </a:r>
          </a:p>
          <a:p>
            <a:pPr marL="685800" lvl="1">
              <a:buFont typeface="+mj-lt"/>
              <a:buAutoNum type="alphaUcPeriod"/>
            </a:pPr>
            <a:r>
              <a:rPr lang="en-US" sz="1400" dirty="0"/>
              <a:t>From </a:t>
            </a:r>
            <a:r>
              <a:rPr lang="en-US" sz="1400" b="1" i="1" dirty="0"/>
              <a:t>our</a:t>
            </a:r>
            <a:r>
              <a:rPr lang="en-US" sz="1400" dirty="0"/>
              <a:t> perspective, God sits high above us, separated by a </a:t>
            </a:r>
            <a:r>
              <a:rPr lang="en-US" sz="1400" i="1" dirty="0">
                <a:solidFill>
                  <a:srgbClr val="800000"/>
                </a:solidFill>
              </a:rPr>
              <a:t>“firmament”</a:t>
            </a:r>
            <a:r>
              <a:rPr lang="en-US" sz="1400" dirty="0"/>
              <a:t>, great sky, sea of stars (</a:t>
            </a:r>
            <a:r>
              <a:rPr lang="en-US" sz="1400" b="1" dirty="0">
                <a:solidFill>
                  <a:srgbClr val="800000"/>
                </a:solidFill>
              </a:rPr>
              <a:t>Ezek. 1:22-28</a:t>
            </a:r>
            <a:r>
              <a:rPr lang="en-US" sz="1400" dirty="0"/>
              <a:t>).</a:t>
            </a:r>
          </a:p>
          <a:p>
            <a:pPr marL="685800" lvl="1">
              <a:buFont typeface="+mj-lt"/>
              <a:buAutoNum type="alphaUcPeriod"/>
            </a:pPr>
            <a:r>
              <a:rPr lang="en-US" sz="1400" dirty="0"/>
              <a:t>Saints </a:t>
            </a:r>
            <a:r>
              <a:rPr lang="en-US" sz="1400" i="1" dirty="0">
                <a:solidFill>
                  <a:srgbClr val="800000"/>
                </a:solidFill>
              </a:rPr>
              <a:t>“stand </a:t>
            </a:r>
            <a:r>
              <a:rPr lang="en-US" sz="1400" b="1" i="1" dirty="0">
                <a:solidFill>
                  <a:srgbClr val="800000"/>
                </a:solidFill>
              </a:rPr>
              <a:t>on</a:t>
            </a:r>
            <a:r>
              <a:rPr lang="en-US" sz="1400" i="1" dirty="0">
                <a:solidFill>
                  <a:srgbClr val="800000"/>
                </a:solidFill>
              </a:rPr>
              <a:t> the sea of glass … mingled with fire”</a:t>
            </a:r>
            <a:r>
              <a:rPr lang="en-US" sz="1400" dirty="0"/>
              <a:t> (</a:t>
            </a:r>
            <a:r>
              <a:rPr lang="en-US" sz="1400" b="1" dirty="0">
                <a:solidFill>
                  <a:srgbClr val="800000"/>
                </a:solidFill>
              </a:rPr>
              <a:t>15:2</a:t>
            </a:r>
            <a:r>
              <a:rPr lang="en-US" sz="1400" dirty="0"/>
              <a:t>), possibly as they die, martyred – crossing barrier.</a:t>
            </a:r>
          </a:p>
          <a:p>
            <a:pPr marL="685800" lvl="1">
              <a:buFont typeface="+mj-lt"/>
              <a:buAutoNum type="alphaUcPeriod"/>
            </a:pPr>
            <a:r>
              <a:rPr lang="en-US" sz="1400" dirty="0"/>
              <a:t>Does not exist in eternity, heaven (</a:t>
            </a:r>
            <a:r>
              <a:rPr lang="en-US" sz="1400" b="1" dirty="0">
                <a:solidFill>
                  <a:srgbClr val="800000"/>
                </a:solidFill>
              </a:rPr>
              <a:t>21:1</a:t>
            </a:r>
            <a:r>
              <a:rPr lang="en-US" sz="1400" dirty="0"/>
              <a:t>) – no barrier, no death, no separate society, governments of men.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896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Living Creatures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100" i="1" dirty="0">
                <a:solidFill>
                  <a:srgbClr val="800000"/>
                </a:solidFill>
              </a:rPr>
              <a:t>Before the throne there was a sea of glass, like crystal. And </a:t>
            </a:r>
            <a:r>
              <a:rPr lang="en-US" sz="2100" b="1" i="1" baseline="30000" dirty="0">
                <a:solidFill>
                  <a:srgbClr val="800000"/>
                </a:solidFill>
              </a:rPr>
              <a:t>1</a:t>
            </a:r>
            <a:r>
              <a:rPr lang="en-US" sz="2100" b="1" i="1" dirty="0">
                <a:solidFill>
                  <a:srgbClr val="800000"/>
                </a:solidFill>
              </a:rPr>
              <a:t>in the midst of the throne</a:t>
            </a:r>
            <a:r>
              <a:rPr lang="en-US" sz="2100" i="1" dirty="0">
                <a:solidFill>
                  <a:srgbClr val="800000"/>
                </a:solidFill>
              </a:rPr>
              <a:t>, and </a:t>
            </a:r>
            <a:r>
              <a:rPr lang="en-US" sz="2100" b="1" i="1" dirty="0">
                <a:solidFill>
                  <a:srgbClr val="800000"/>
                </a:solidFill>
              </a:rPr>
              <a:t>around the throne</a:t>
            </a:r>
            <a:r>
              <a:rPr lang="en-US" sz="2100" i="1" dirty="0">
                <a:solidFill>
                  <a:srgbClr val="800000"/>
                </a:solidFill>
              </a:rPr>
              <a:t>, were </a:t>
            </a:r>
            <a:r>
              <a:rPr lang="en-US" sz="2100" b="1" i="1" u="sng" dirty="0">
                <a:solidFill>
                  <a:srgbClr val="800000"/>
                </a:solidFill>
              </a:rPr>
              <a:t>four living creatures</a:t>
            </a:r>
            <a:r>
              <a:rPr lang="en-US" sz="2100" b="1" i="1" dirty="0">
                <a:solidFill>
                  <a:srgbClr val="800000"/>
                </a:solidFill>
              </a:rPr>
              <a:t> </a:t>
            </a:r>
            <a:r>
              <a:rPr lang="en-US" sz="2100" b="1" i="1" baseline="30000" dirty="0">
                <a:solidFill>
                  <a:srgbClr val="800000"/>
                </a:solidFill>
              </a:rPr>
              <a:t>2</a:t>
            </a:r>
            <a:r>
              <a:rPr lang="en-US" sz="2100" b="1" i="1" dirty="0">
                <a:solidFill>
                  <a:srgbClr val="800000"/>
                </a:solidFill>
              </a:rPr>
              <a:t>full of eyes in front and in back</a:t>
            </a:r>
            <a:r>
              <a:rPr lang="en-US" sz="2100" i="1" dirty="0">
                <a:solidFill>
                  <a:srgbClr val="800000"/>
                </a:solidFill>
              </a:rPr>
              <a:t>.  </a:t>
            </a:r>
            <a:r>
              <a:rPr lang="en-US" sz="2100" b="1" i="1" dirty="0">
                <a:solidFill>
                  <a:srgbClr val="800000"/>
                </a:solidFill>
              </a:rPr>
              <a:t>The first </a:t>
            </a:r>
            <a:r>
              <a:rPr lang="en-US" sz="2100" i="1" dirty="0">
                <a:solidFill>
                  <a:srgbClr val="800000"/>
                </a:solidFill>
              </a:rPr>
              <a:t>living creature was </a:t>
            </a:r>
            <a:r>
              <a:rPr lang="en-US" sz="2100" b="1" i="1" baseline="30000" dirty="0">
                <a:solidFill>
                  <a:srgbClr val="800000"/>
                </a:solidFill>
              </a:rPr>
              <a:t>3A</a:t>
            </a:r>
            <a:r>
              <a:rPr lang="en-US" sz="2100" b="1" i="1" dirty="0">
                <a:solidFill>
                  <a:srgbClr val="800000"/>
                </a:solidFill>
              </a:rPr>
              <a:t>like a lion</a:t>
            </a:r>
            <a:r>
              <a:rPr lang="en-US" sz="2100" i="1" dirty="0">
                <a:solidFill>
                  <a:srgbClr val="800000"/>
                </a:solidFill>
              </a:rPr>
              <a:t>, </a:t>
            </a:r>
            <a:r>
              <a:rPr lang="en-US" sz="2100" b="1" i="1" dirty="0">
                <a:solidFill>
                  <a:srgbClr val="800000"/>
                </a:solidFill>
              </a:rPr>
              <a:t>the second</a:t>
            </a:r>
            <a:r>
              <a:rPr lang="en-US" sz="2100" i="1" dirty="0">
                <a:solidFill>
                  <a:srgbClr val="800000"/>
                </a:solidFill>
              </a:rPr>
              <a:t> living creature </a:t>
            </a:r>
            <a:r>
              <a:rPr lang="en-US" sz="2100" b="1" i="1" baseline="30000" dirty="0">
                <a:solidFill>
                  <a:srgbClr val="800000"/>
                </a:solidFill>
              </a:rPr>
              <a:t>3B</a:t>
            </a:r>
            <a:r>
              <a:rPr lang="en-US" sz="2100" b="1" i="1" dirty="0">
                <a:solidFill>
                  <a:srgbClr val="800000"/>
                </a:solidFill>
              </a:rPr>
              <a:t>like a calf</a:t>
            </a:r>
            <a:r>
              <a:rPr lang="en-US" sz="2100" i="1" dirty="0">
                <a:solidFill>
                  <a:srgbClr val="800000"/>
                </a:solidFill>
              </a:rPr>
              <a:t>, </a:t>
            </a:r>
            <a:r>
              <a:rPr lang="en-US" sz="2100" b="1" i="1" dirty="0">
                <a:solidFill>
                  <a:srgbClr val="800000"/>
                </a:solidFill>
              </a:rPr>
              <a:t>the third </a:t>
            </a:r>
            <a:r>
              <a:rPr lang="en-US" sz="2100" i="1" dirty="0">
                <a:solidFill>
                  <a:srgbClr val="800000"/>
                </a:solidFill>
              </a:rPr>
              <a:t>living creature had </a:t>
            </a:r>
            <a:r>
              <a:rPr lang="en-US" sz="2100" b="1" i="1" baseline="30000" dirty="0">
                <a:solidFill>
                  <a:srgbClr val="800000"/>
                </a:solidFill>
              </a:rPr>
              <a:t>3C</a:t>
            </a:r>
            <a:r>
              <a:rPr lang="en-US" sz="2100" b="1" i="1" dirty="0">
                <a:solidFill>
                  <a:srgbClr val="800000"/>
                </a:solidFill>
              </a:rPr>
              <a:t>a face like a man</a:t>
            </a:r>
            <a:r>
              <a:rPr lang="en-US" sz="2100" i="1" dirty="0">
                <a:solidFill>
                  <a:srgbClr val="800000"/>
                </a:solidFill>
              </a:rPr>
              <a:t>, and </a:t>
            </a:r>
            <a:r>
              <a:rPr lang="en-US" sz="2100" b="1" i="1" dirty="0">
                <a:solidFill>
                  <a:srgbClr val="800000"/>
                </a:solidFill>
              </a:rPr>
              <a:t>the fourth </a:t>
            </a:r>
            <a:r>
              <a:rPr lang="en-US" sz="2100" i="1" dirty="0">
                <a:solidFill>
                  <a:srgbClr val="800000"/>
                </a:solidFill>
              </a:rPr>
              <a:t>living creature was </a:t>
            </a:r>
            <a:r>
              <a:rPr lang="en-US" sz="2100" b="1" i="1" baseline="30000" dirty="0">
                <a:solidFill>
                  <a:srgbClr val="800000"/>
                </a:solidFill>
              </a:rPr>
              <a:t>3D</a:t>
            </a:r>
            <a:r>
              <a:rPr lang="en-US" sz="2100" b="1" i="1" dirty="0">
                <a:solidFill>
                  <a:srgbClr val="800000"/>
                </a:solidFill>
              </a:rPr>
              <a:t>like a flying eagle</a:t>
            </a:r>
            <a:r>
              <a:rPr lang="en-US" sz="2100" i="1" dirty="0">
                <a:solidFill>
                  <a:srgbClr val="800000"/>
                </a:solidFill>
              </a:rPr>
              <a:t>.  The four living creatures, </a:t>
            </a:r>
            <a:r>
              <a:rPr lang="en-US" sz="2100" b="1" i="1" dirty="0">
                <a:solidFill>
                  <a:srgbClr val="800000"/>
                </a:solidFill>
              </a:rPr>
              <a:t>each having </a:t>
            </a:r>
            <a:r>
              <a:rPr lang="en-US" sz="2100" b="1" i="1" baseline="30000" dirty="0">
                <a:solidFill>
                  <a:srgbClr val="800000"/>
                </a:solidFill>
              </a:rPr>
              <a:t>4</a:t>
            </a:r>
            <a:r>
              <a:rPr lang="en-US" sz="2100" b="1" i="1" dirty="0">
                <a:solidFill>
                  <a:srgbClr val="800000"/>
                </a:solidFill>
              </a:rPr>
              <a:t>six wings, were </a:t>
            </a:r>
            <a:r>
              <a:rPr lang="en-US" sz="2100" b="1" i="1" baseline="30000" dirty="0">
                <a:solidFill>
                  <a:srgbClr val="800000"/>
                </a:solidFill>
              </a:rPr>
              <a:t>5</a:t>
            </a:r>
            <a:r>
              <a:rPr lang="en-US" sz="2100" b="1" i="1" dirty="0">
                <a:solidFill>
                  <a:srgbClr val="800000"/>
                </a:solidFill>
              </a:rPr>
              <a:t>full of eyes around and within</a:t>
            </a:r>
            <a:r>
              <a:rPr lang="en-US" sz="2100" i="1" dirty="0">
                <a:solidFill>
                  <a:srgbClr val="800000"/>
                </a:solidFill>
              </a:rPr>
              <a:t>. And they </a:t>
            </a:r>
            <a:r>
              <a:rPr lang="en-US" sz="2100" b="1" i="1" baseline="30000" dirty="0">
                <a:solidFill>
                  <a:srgbClr val="800000"/>
                </a:solidFill>
              </a:rPr>
              <a:t>6</a:t>
            </a:r>
            <a:r>
              <a:rPr lang="en-US" sz="2100" b="1" i="1" dirty="0">
                <a:solidFill>
                  <a:srgbClr val="800000"/>
                </a:solidFill>
              </a:rPr>
              <a:t>do not rest day or night, </a:t>
            </a:r>
            <a:r>
              <a:rPr lang="en-US" sz="2100" b="1" i="1" baseline="30000" dirty="0">
                <a:solidFill>
                  <a:srgbClr val="800000"/>
                </a:solidFill>
              </a:rPr>
              <a:t>7</a:t>
            </a:r>
            <a:r>
              <a:rPr lang="en-US" sz="2100" b="1" i="1" dirty="0">
                <a:solidFill>
                  <a:srgbClr val="800000"/>
                </a:solidFill>
              </a:rPr>
              <a:t>saying: “</a:t>
            </a:r>
            <a:r>
              <a:rPr lang="en-US" sz="2100" b="1" i="1" u="sng" dirty="0">
                <a:solidFill>
                  <a:srgbClr val="800000"/>
                </a:solidFill>
              </a:rPr>
              <a:t>Holy, holy, holy</a:t>
            </a:r>
            <a:r>
              <a:rPr lang="en-US" sz="2100" b="1" i="1" dirty="0">
                <a:solidFill>
                  <a:srgbClr val="800000"/>
                </a:solidFill>
              </a:rPr>
              <a:t>, Lord God Almighty</a:t>
            </a:r>
            <a:r>
              <a:rPr lang="en-US" sz="2100" i="1" dirty="0">
                <a:solidFill>
                  <a:srgbClr val="800000"/>
                </a:solidFill>
              </a:rPr>
              <a:t>, Who was and is and is to come!”</a:t>
            </a:r>
            <a:r>
              <a:rPr lang="en-US" sz="2100" dirty="0"/>
              <a:t> (</a:t>
            </a:r>
            <a:r>
              <a:rPr lang="en-US" sz="2100" b="1" dirty="0">
                <a:solidFill>
                  <a:srgbClr val="800000"/>
                </a:solidFill>
              </a:rPr>
              <a:t>4:6-8</a:t>
            </a:r>
            <a:r>
              <a:rPr lang="en-US" sz="2100" dirty="0"/>
              <a:t>)</a:t>
            </a:r>
          </a:p>
          <a:p>
            <a:pPr marL="346075" lvl="0" indent="-346075">
              <a:spcBef>
                <a:spcPts val="0"/>
              </a:spcBef>
              <a:buFont typeface="+mj-lt"/>
              <a:buAutoNum type="arabicPeriod" startAt="7"/>
            </a:pPr>
            <a:r>
              <a:rPr lang="en-US" sz="2100" dirty="0"/>
              <a:t>Please compare this description of the </a:t>
            </a:r>
            <a:r>
              <a:rPr lang="en-US" sz="2100" i="1" dirty="0">
                <a:solidFill>
                  <a:srgbClr val="800000"/>
                </a:solidFill>
              </a:rPr>
              <a:t>“four living creatures”</a:t>
            </a:r>
            <a:r>
              <a:rPr lang="en-US" sz="2100" dirty="0"/>
              <a:t> to the four beings mentioned in </a:t>
            </a:r>
            <a:r>
              <a:rPr lang="en-US" sz="2100" b="1" dirty="0">
                <a:solidFill>
                  <a:srgbClr val="800000"/>
                </a:solidFill>
              </a:rPr>
              <a:t>Ezekiel 1 &amp; 10</a:t>
            </a:r>
            <a:r>
              <a:rPr lang="en-US" sz="2100" dirty="0"/>
              <a:t>.  How are they similar?  How are they different?  Who are these creatures, and what can we learn of them from these 2 depictions?  Also see </a:t>
            </a:r>
            <a:r>
              <a:rPr lang="en-US" sz="2100" b="1" dirty="0">
                <a:solidFill>
                  <a:srgbClr val="800000"/>
                </a:solidFill>
              </a:rPr>
              <a:t>Exodus 25:17-22; 1 Samuel 4:4;</a:t>
            </a:r>
            <a:r>
              <a:rPr lang="en-US" sz="2100" dirty="0">
                <a:solidFill>
                  <a:srgbClr val="800000"/>
                </a:solidFill>
              </a:rPr>
              <a:t> </a:t>
            </a:r>
            <a:r>
              <a:rPr lang="en-US" sz="2100" b="1" dirty="0">
                <a:solidFill>
                  <a:srgbClr val="800000"/>
                </a:solidFill>
              </a:rPr>
              <a:t>Psalm 18:9-11;</a:t>
            </a:r>
            <a:r>
              <a:rPr lang="en-US" sz="2100" dirty="0">
                <a:solidFill>
                  <a:srgbClr val="800000"/>
                </a:solidFill>
              </a:rPr>
              <a:t> </a:t>
            </a:r>
            <a:r>
              <a:rPr lang="en-US" sz="2100" b="1" dirty="0">
                <a:solidFill>
                  <a:srgbClr val="800000"/>
                </a:solidFill>
              </a:rPr>
              <a:t>Isaiah 6:1-7</a:t>
            </a:r>
            <a:r>
              <a:rPr lang="en-US" sz="2100" dirty="0"/>
              <a:t>; and </a:t>
            </a:r>
            <a:r>
              <a:rPr lang="en-US" sz="2100" b="1" dirty="0">
                <a:solidFill>
                  <a:srgbClr val="800000"/>
                </a:solidFill>
              </a:rPr>
              <a:t>Ezekiel 41:18-20</a:t>
            </a:r>
            <a:r>
              <a:rPr 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88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Pinnacle of Creation – Closest to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7160" y="982403"/>
            <a:ext cx="2869078" cy="1589347"/>
          </a:xfrm>
          <a:ln w="15875">
            <a:solidFill>
              <a:schemeClr val="bg1">
                <a:lumMod val="75000"/>
                <a:lumOff val="25000"/>
              </a:schemeClr>
            </a:solidFill>
          </a:ln>
        </p:spPr>
        <p:txBody>
          <a:bodyPr/>
          <a:lstStyle/>
          <a:p>
            <a:pPr marL="0" lv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800000"/>
                </a:solidFill>
              </a:rPr>
              <a:t>Revelation 4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200" dirty="0"/>
              <a:t>In the Midst of the Throne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200" i="1" dirty="0">
                <a:solidFill>
                  <a:srgbClr val="800000"/>
                </a:solidFill>
              </a:rPr>
              <a:t>“Holy, Holy, Holy”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200" dirty="0"/>
              <a:t>4 Living Creatures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900" dirty="0"/>
              <a:t>Lion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900" dirty="0"/>
              <a:t>Calf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900" dirty="0"/>
              <a:t>Face like a Man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900" dirty="0"/>
              <a:t>Flying Eagle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200" dirty="0"/>
              <a:t>Six Wings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200" dirty="0"/>
              <a:t>Full of Eyes</a:t>
            </a: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44283" y="975918"/>
            <a:ext cx="2869078" cy="2558466"/>
          </a:xfrm>
          <a:prstGeom prst="rect">
            <a:avLst/>
          </a:prstGeom>
          <a:ln w="15875">
            <a:solidFill>
              <a:schemeClr val="bg1">
                <a:lumMod val="75000"/>
                <a:lumOff val="25000"/>
              </a:schemeClr>
            </a:solidFill>
          </a:ln>
        </p:spPr>
        <p:txBody>
          <a:bodyPr vert="horz" lIns="45720" tIns="45720" rIns="45720" bIns="45720" rtlCol="0" anchor="t" anchorCtr="0">
            <a:noAutofit/>
          </a:bodyPr>
          <a:lstStyle>
            <a:lvl1pPr marL="344488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†"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7388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31875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−"/>
              <a:defRPr sz="16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4775" indent="-34290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1325" indent="-336550" algn="l" defTabSz="914400" rtl="0" eaLnBrk="1" latinLnBrk="0" hangingPunct="1">
              <a:spcBef>
                <a:spcPts val="300"/>
              </a:spcBef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800000"/>
                </a:solidFill>
              </a:rPr>
              <a:t>Ezekiel 10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b="1" i="1" dirty="0"/>
              <a:t>Cherubim</a:t>
            </a:r>
            <a:r>
              <a:rPr lang="en-US" sz="1200" dirty="0"/>
              <a:t>, like </a:t>
            </a:r>
            <a:r>
              <a:rPr lang="en-US" sz="1200" b="1" dirty="0">
                <a:solidFill>
                  <a:srgbClr val="800000"/>
                </a:solidFill>
              </a:rPr>
              <a:t>Ezekiel 1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Under the Throne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God’s glory above them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Human hands under wings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Have fire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Covered with eyes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4 Faces like </a:t>
            </a:r>
            <a:r>
              <a:rPr lang="en-US" sz="1200" b="1" dirty="0">
                <a:solidFill>
                  <a:srgbClr val="800000"/>
                </a:solidFill>
              </a:rPr>
              <a:t>Ezekiel 1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900" dirty="0"/>
              <a:t>Cherub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900" dirty="0"/>
              <a:t>Man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900" dirty="0"/>
              <a:t>Lion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900" dirty="0"/>
              <a:t>Eagle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Four wings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Accompanied by “wheel”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Directed by the Spirit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35073" y="975917"/>
            <a:ext cx="2869078" cy="4124386"/>
          </a:xfrm>
          <a:prstGeom prst="rect">
            <a:avLst/>
          </a:prstGeom>
          <a:ln w="15875">
            <a:solidFill>
              <a:schemeClr val="bg1">
                <a:lumMod val="75000"/>
                <a:lumOff val="25000"/>
              </a:schemeClr>
            </a:solidFill>
          </a:ln>
        </p:spPr>
        <p:txBody>
          <a:bodyPr vert="horz" lIns="45720" tIns="45720" rIns="45720" bIns="45720" rtlCol="0" anchor="t" anchorCtr="0">
            <a:noAutofit/>
          </a:bodyPr>
          <a:lstStyle>
            <a:lvl1pPr marL="344488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†"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7388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31875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−"/>
              <a:defRPr sz="16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4775" indent="-34290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1325" indent="-336550" algn="l" defTabSz="914400" rtl="0" eaLnBrk="1" latinLnBrk="0" hangingPunct="1">
              <a:spcBef>
                <a:spcPts val="300"/>
              </a:spcBef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800000"/>
                </a:solidFill>
              </a:rPr>
              <a:t>Ezekiel 1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b="1" i="1" dirty="0"/>
              <a:t>Cherubim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Under the Throne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4 Living Creatures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Likeness of a Man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4 Faces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050" dirty="0"/>
              <a:t>Face of a Man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050" dirty="0"/>
              <a:t>Lion (right)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050" dirty="0"/>
              <a:t>Ox (left)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050" dirty="0"/>
              <a:t>Eagle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Four Wings</a:t>
            </a:r>
            <a:endParaRPr lang="en-US" sz="1400" dirty="0"/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Straight legs, calves feet (hooves)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Sparkled, burnished bronze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Human hands under wings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Touched other by pair of wings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Covered with pair of wings.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Did not turn.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Like burning coals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Had burning fire, like torches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Darted like lightning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Accompanied by “wheel”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Directed by the Spirit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678350"/>
            <a:ext cx="2869078" cy="1186774"/>
          </a:xfrm>
          <a:prstGeom prst="rect">
            <a:avLst/>
          </a:prstGeom>
          <a:ln w="15875">
            <a:solidFill>
              <a:schemeClr val="bg1">
                <a:lumMod val="75000"/>
                <a:lumOff val="25000"/>
              </a:schemeClr>
            </a:solidFill>
          </a:ln>
        </p:spPr>
        <p:txBody>
          <a:bodyPr vert="horz" lIns="45720" tIns="45720" rIns="45720" bIns="45720" rtlCol="0" anchor="t" anchorCtr="0">
            <a:noAutofit/>
          </a:bodyPr>
          <a:lstStyle>
            <a:lvl1pPr marL="344488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†"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7388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31875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−"/>
              <a:defRPr sz="16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4775" indent="-34290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1325" indent="-336550" algn="l" defTabSz="914400" rtl="0" eaLnBrk="1" latinLnBrk="0" hangingPunct="1">
              <a:spcBef>
                <a:spcPts val="300"/>
              </a:spcBef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800000"/>
                </a:solidFill>
              </a:rPr>
              <a:t>Exo. 25:17; 1 Sam. 4:4; Psa. 18:9-11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b="1" i="1" dirty="0"/>
              <a:t>Cherubim</a:t>
            </a:r>
            <a:r>
              <a:rPr lang="en-US" sz="1200" dirty="0"/>
              <a:t>, cover mercy seat.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Wings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God’s glory above, between them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God rides upon flying cherub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800000"/>
                </a:solidFill>
              </a:rPr>
              <a:t>Genesis 3:24</a:t>
            </a:r>
            <a:r>
              <a:rPr lang="en-US" sz="1200" dirty="0"/>
              <a:t> – Guarded Eden, Fiery Sword</a:t>
            </a:r>
            <a:endParaRPr lang="en-US" sz="1400" dirty="0"/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7160" y="3949430"/>
            <a:ext cx="2869078" cy="1150873"/>
          </a:xfrm>
          <a:prstGeom prst="rect">
            <a:avLst/>
          </a:prstGeom>
          <a:ln w="15875">
            <a:solidFill>
              <a:schemeClr val="bg1">
                <a:lumMod val="75000"/>
                <a:lumOff val="25000"/>
              </a:schemeClr>
            </a:solidFill>
          </a:ln>
        </p:spPr>
        <p:txBody>
          <a:bodyPr vert="horz" lIns="45720" tIns="45720" rIns="45720" bIns="45720" rtlCol="0" anchor="t" anchorCtr="0">
            <a:noAutofit/>
          </a:bodyPr>
          <a:lstStyle>
            <a:lvl1pPr marL="344488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†"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7388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31875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−"/>
              <a:defRPr sz="16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4775" indent="-34290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1325" indent="-336550" algn="l" defTabSz="914400" rtl="0" eaLnBrk="1" latinLnBrk="0" hangingPunct="1">
              <a:spcBef>
                <a:spcPts val="300"/>
              </a:spcBef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800000"/>
                </a:solidFill>
              </a:rPr>
              <a:t>Ezekiel 41:18-20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b="1" i="1" dirty="0"/>
              <a:t>Cherubim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Carved into temple walls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200" dirty="0"/>
              <a:t>Two faces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900" dirty="0"/>
              <a:t>Man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900" dirty="0"/>
              <a:t>Lion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44283" y="3634205"/>
            <a:ext cx="2869078" cy="1466098"/>
          </a:xfrm>
          <a:prstGeom prst="rect">
            <a:avLst/>
          </a:prstGeom>
          <a:ln w="15875">
            <a:solidFill>
              <a:schemeClr val="bg1">
                <a:lumMod val="75000"/>
                <a:lumOff val="25000"/>
              </a:schemeClr>
            </a:solidFill>
          </a:ln>
        </p:spPr>
        <p:txBody>
          <a:bodyPr vert="horz" lIns="45720" tIns="45720" rIns="45720" bIns="45720" rtlCol="0" anchor="t" anchorCtr="0">
            <a:noAutofit/>
          </a:bodyPr>
          <a:lstStyle>
            <a:lvl1pPr marL="344488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†"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7388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31875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−"/>
              <a:defRPr sz="16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4775" indent="-34290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1325" indent="-336550" algn="l" defTabSz="914400" rtl="0" eaLnBrk="1" latinLnBrk="0" hangingPunct="1">
              <a:spcBef>
                <a:spcPts val="300"/>
              </a:spcBef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800000"/>
                </a:solidFill>
              </a:rPr>
              <a:t>Isaiah 6:1-7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200" b="1" i="1" dirty="0"/>
              <a:t>Seraphim (“fiery ones”)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200" dirty="0"/>
              <a:t>Above the throne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200" i="1" dirty="0">
                <a:solidFill>
                  <a:srgbClr val="800000"/>
                </a:solidFill>
              </a:rPr>
              <a:t>“Holy, Holy, Holy”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200" dirty="0"/>
              <a:t>Six wings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900" dirty="0"/>
              <a:t>Covered Face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900" dirty="0"/>
              <a:t>Covered Feet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900" dirty="0"/>
              <a:t>Flew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200" dirty="0"/>
              <a:t>Cleansed Isaiah with live coal.</a:t>
            </a:r>
          </a:p>
        </p:txBody>
      </p:sp>
    </p:spTree>
    <p:extLst>
      <p:ext uri="{BB962C8B-B14F-4D97-AF65-F5344CB8AC3E}">
        <p14:creationId xmlns:p14="http://schemas.microsoft.com/office/powerpoint/2010/main" val="26753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0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7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0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50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0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40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500"/>
                            </p:stCondLst>
                            <p:childTnLst>
                              <p:par>
                                <p:cTn id="3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build="p" animBg="1"/>
      <p:bldP spid="5" grpId="0" build="p" animBg="1"/>
      <p:bldP spid="6" grpId="0" build="p" animBg="1"/>
      <p:bldP spid="7" grpId="0" build="p" animBg="1"/>
      <p:bldP spid="8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Heaven Be Boring?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88000"/>
              </a:lnSpc>
              <a:spcBef>
                <a:spcPts val="0"/>
              </a:spcBef>
              <a:buNone/>
            </a:pPr>
            <a:r>
              <a:rPr lang="en-US" sz="1900" i="1" dirty="0">
                <a:solidFill>
                  <a:srgbClr val="800000"/>
                </a:solidFill>
              </a:rPr>
              <a:t>The four living creatures, each having six wings, were full of eyes around and within. And </a:t>
            </a:r>
            <a:r>
              <a:rPr lang="en-US" sz="1900" b="1" i="1" dirty="0">
                <a:solidFill>
                  <a:srgbClr val="800000"/>
                </a:solidFill>
              </a:rPr>
              <a:t>they </a:t>
            </a:r>
            <a:r>
              <a:rPr lang="en-US" sz="1900" b="1" i="1" u="sng" dirty="0">
                <a:solidFill>
                  <a:srgbClr val="800000"/>
                </a:solidFill>
              </a:rPr>
              <a:t>do not rest day or night, saying</a:t>
            </a:r>
            <a:r>
              <a:rPr lang="en-US" sz="1900" b="1" i="1" dirty="0">
                <a:solidFill>
                  <a:srgbClr val="800000"/>
                </a:solidFill>
              </a:rPr>
              <a:t>: “Holy, holy, holy, Lord God Almighty, Who was and is and is to come!</a:t>
            </a:r>
            <a:r>
              <a:rPr lang="en-US" sz="1900" i="1" dirty="0">
                <a:solidFill>
                  <a:srgbClr val="800000"/>
                </a:solidFill>
              </a:rPr>
              <a:t>”</a:t>
            </a:r>
            <a:r>
              <a:rPr lang="en-US" sz="1900" dirty="0"/>
              <a:t> (</a:t>
            </a:r>
            <a:r>
              <a:rPr lang="en-US" sz="1900" b="1" dirty="0">
                <a:solidFill>
                  <a:srgbClr val="800000"/>
                </a:solidFill>
              </a:rPr>
              <a:t>4:8</a:t>
            </a:r>
            <a:r>
              <a:rPr lang="en-US" sz="1900" dirty="0"/>
              <a:t>)</a:t>
            </a:r>
          </a:p>
          <a:p>
            <a:pPr marL="346075" lvl="0" indent="-346075">
              <a:lnSpc>
                <a:spcPct val="88000"/>
              </a:lnSpc>
              <a:buFont typeface="+mj-lt"/>
              <a:buAutoNum type="arabicPeriod" startAt="8"/>
            </a:pPr>
            <a:r>
              <a:rPr lang="en-US" sz="1900" dirty="0"/>
              <a:t>Could there really be creatures immediately before God who </a:t>
            </a:r>
            <a:r>
              <a:rPr lang="en-US" sz="1900" i="1" dirty="0">
                <a:solidFill>
                  <a:srgbClr val="800000"/>
                </a:solidFill>
              </a:rPr>
              <a:t>“do not rest day or night</a:t>
            </a:r>
            <a:r>
              <a:rPr lang="en-US" sz="1900" dirty="0">
                <a:solidFill>
                  <a:srgbClr val="800000"/>
                </a:solidFill>
              </a:rPr>
              <a:t>”</a:t>
            </a:r>
            <a:r>
              <a:rPr lang="en-US" sz="1900" dirty="0"/>
              <a:t>, constant in refrain of praise to God?  How could heaven be paradise with such monotonous tasks?</a:t>
            </a:r>
          </a:p>
        </p:txBody>
      </p:sp>
    </p:spTree>
    <p:extLst>
      <p:ext uri="{BB962C8B-B14F-4D97-AF65-F5344CB8AC3E}">
        <p14:creationId xmlns:p14="http://schemas.microsoft.com/office/powerpoint/2010/main" val="26045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One Seated on the Throne </a:t>
            </a:r>
            <a:r>
              <a:rPr lang="en-US" dirty="0">
                <a:solidFill>
                  <a:srgbClr val="C00000"/>
                </a:solidFill>
              </a:rPr>
              <a:t>Revelation 4:1-5</a:t>
            </a:r>
          </a:p>
        </p:txBody>
      </p:sp>
    </p:spTree>
    <p:extLst>
      <p:ext uri="{BB962C8B-B14F-4D97-AF65-F5344CB8AC3E}">
        <p14:creationId xmlns:p14="http://schemas.microsoft.com/office/powerpoint/2010/main" val="285015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Door into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200"/>
              </a:spcBef>
              <a:buFont typeface="+mj-lt"/>
              <a:buAutoNum type="arabicPeriod"/>
            </a:pPr>
            <a:r>
              <a:rPr lang="en-US" sz="2200" dirty="0"/>
              <a:t>As this vision opens, where is John transported?  What is the timeframe of its fulfillment?  Implications?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After these things I looked, and behold, </a:t>
            </a:r>
            <a:r>
              <a:rPr lang="en-US" sz="2200" b="1" i="1" dirty="0">
                <a:solidFill>
                  <a:srgbClr val="800000"/>
                </a:solidFill>
              </a:rPr>
              <a:t>a door standing open </a:t>
            </a:r>
            <a:r>
              <a:rPr lang="en-US" sz="2200" b="1" i="1" u="sng" dirty="0">
                <a:solidFill>
                  <a:srgbClr val="800000"/>
                </a:solidFill>
              </a:rPr>
              <a:t>in heaven</a:t>
            </a:r>
            <a:r>
              <a:rPr lang="en-US" sz="2200" i="1" dirty="0">
                <a:solidFill>
                  <a:srgbClr val="800000"/>
                </a:solidFill>
              </a:rPr>
              <a:t>. And the first voice which I heard was </a:t>
            </a:r>
            <a:r>
              <a:rPr lang="en-US" sz="2200" b="1" i="1" dirty="0">
                <a:solidFill>
                  <a:srgbClr val="800000"/>
                </a:solidFill>
              </a:rPr>
              <a:t>like a trumpet speaking with me</a:t>
            </a:r>
            <a:r>
              <a:rPr lang="en-US" sz="2200" i="1" dirty="0">
                <a:solidFill>
                  <a:srgbClr val="800000"/>
                </a:solidFill>
              </a:rPr>
              <a:t>, saying, “</a:t>
            </a:r>
            <a:r>
              <a:rPr lang="en-US" sz="2200" b="1" i="1" u="sng" dirty="0">
                <a:solidFill>
                  <a:srgbClr val="800000"/>
                </a:solidFill>
              </a:rPr>
              <a:t>Come up here</a:t>
            </a:r>
            <a:r>
              <a:rPr lang="en-US" sz="2200" b="1" i="1" dirty="0">
                <a:solidFill>
                  <a:srgbClr val="800000"/>
                </a:solidFill>
              </a:rPr>
              <a:t>, and I will show you things which </a:t>
            </a:r>
            <a:r>
              <a:rPr lang="en-US" sz="2200" b="1" i="1" u="sng" dirty="0">
                <a:solidFill>
                  <a:srgbClr val="800000"/>
                </a:solidFill>
              </a:rPr>
              <a:t>must take place after this</a:t>
            </a:r>
            <a:r>
              <a:rPr lang="en-US" sz="2200" i="1" dirty="0">
                <a:solidFill>
                  <a:srgbClr val="800000"/>
                </a:solidFill>
              </a:rPr>
              <a:t>.” </a:t>
            </a:r>
            <a:r>
              <a:rPr lang="en-US" sz="2200" b="1" i="1" dirty="0">
                <a:solidFill>
                  <a:srgbClr val="800000"/>
                </a:solidFill>
              </a:rPr>
              <a:t>Immediately </a:t>
            </a:r>
            <a:r>
              <a:rPr lang="en-US" sz="2200" b="1" i="1" u="sng" dirty="0">
                <a:solidFill>
                  <a:srgbClr val="800000"/>
                </a:solidFill>
              </a:rPr>
              <a:t>I was in the Spirit</a:t>
            </a:r>
            <a:r>
              <a:rPr lang="en-US" sz="2200" i="1" dirty="0">
                <a:solidFill>
                  <a:srgbClr val="800000"/>
                </a:solidFill>
              </a:rPr>
              <a:t>; and behold, a throne </a:t>
            </a:r>
            <a:r>
              <a:rPr lang="en-US" sz="2200" b="1" i="1" dirty="0">
                <a:solidFill>
                  <a:srgbClr val="800000"/>
                </a:solidFill>
              </a:rPr>
              <a:t>set in </a:t>
            </a:r>
            <a:r>
              <a:rPr lang="en-US" sz="2200" b="1" i="1" u="sng" dirty="0">
                <a:solidFill>
                  <a:srgbClr val="800000"/>
                </a:solidFill>
              </a:rPr>
              <a:t>heaven</a:t>
            </a:r>
            <a:r>
              <a:rPr lang="en-US" sz="2200" i="1" dirty="0">
                <a:solidFill>
                  <a:srgbClr val="800000"/>
                </a:solidFill>
              </a:rPr>
              <a:t>, and One sat on the throne.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4:1-2</a:t>
            </a:r>
            <a:r>
              <a:rPr lang="en-US" sz="2200" dirty="0"/>
              <a:t>)</a:t>
            </a:r>
          </a:p>
          <a:p>
            <a:pPr>
              <a:spcBef>
                <a:spcPts val="200"/>
              </a:spcBef>
            </a:pPr>
            <a:r>
              <a:rPr lang="en-US" sz="2200" i="1" dirty="0">
                <a:solidFill>
                  <a:srgbClr val="800000"/>
                </a:solidFill>
              </a:rPr>
              <a:t>“Up here … in heaven”</a:t>
            </a:r>
            <a:r>
              <a:rPr lang="en-US" sz="2200" dirty="0"/>
              <a:t> – </a:t>
            </a:r>
            <a:r>
              <a:rPr lang="en-US" sz="2200" b="1" i="1" dirty="0"/>
              <a:t>perspective</a:t>
            </a:r>
            <a:r>
              <a:rPr lang="en-US" sz="2200" dirty="0"/>
              <a:t>, the </a:t>
            </a:r>
            <a:r>
              <a:rPr lang="en-US" sz="2200" i="1" dirty="0">
                <a:solidFill>
                  <a:srgbClr val="800000"/>
                </a:solidFill>
              </a:rPr>
              <a:t>“third heaven”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2 Cor. 12:1-4</a:t>
            </a:r>
            <a:r>
              <a:rPr lang="en-US" sz="2200" dirty="0"/>
              <a:t>)</a:t>
            </a:r>
          </a:p>
          <a:p>
            <a:pPr>
              <a:spcBef>
                <a:spcPts val="200"/>
              </a:spcBef>
            </a:pPr>
            <a:r>
              <a:rPr lang="en-US" sz="2200" dirty="0"/>
              <a:t>The phrase, </a:t>
            </a:r>
            <a:r>
              <a:rPr lang="en-US" sz="2200" i="1" dirty="0">
                <a:solidFill>
                  <a:srgbClr val="800000"/>
                </a:solidFill>
              </a:rPr>
              <a:t>“after this”</a:t>
            </a:r>
            <a:r>
              <a:rPr lang="en-US" sz="2200" dirty="0"/>
              <a:t>, suggests immediacy – not distant future.</a:t>
            </a:r>
          </a:p>
          <a:p>
            <a:pPr>
              <a:spcBef>
                <a:spcPts val="200"/>
              </a:spcBef>
            </a:pPr>
            <a:r>
              <a:rPr lang="en-US" sz="2200" i="1" dirty="0"/>
              <a:t>Implications:</a:t>
            </a:r>
            <a:r>
              <a:rPr lang="en-US" sz="2200" dirty="0"/>
              <a:t>  Eliminates </a:t>
            </a:r>
            <a:r>
              <a:rPr lang="en-US" sz="2200" b="1" dirty="0"/>
              <a:t>Futurist</a:t>
            </a:r>
            <a:r>
              <a:rPr lang="en-US" sz="2200" dirty="0"/>
              <a:t>, </a:t>
            </a:r>
            <a:r>
              <a:rPr lang="en-US" sz="2200" b="1" dirty="0"/>
              <a:t>Idealist</a:t>
            </a:r>
            <a:r>
              <a:rPr lang="en-US" sz="2200" dirty="0"/>
              <a:t>, &amp; late-date </a:t>
            </a:r>
            <a:r>
              <a:rPr lang="en-US" sz="2200" b="1" dirty="0"/>
              <a:t>Preterist</a:t>
            </a:r>
            <a:r>
              <a:rPr lang="en-US" sz="2200" dirty="0"/>
              <a:t> positions.</a:t>
            </a:r>
          </a:p>
          <a:p>
            <a:pPr>
              <a:spcBef>
                <a:spcPts val="200"/>
              </a:spcBef>
            </a:pPr>
            <a:r>
              <a:rPr lang="en-US" sz="2200" dirty="0"/>
              <a:t>Being both </a:t>
            </a:r>
            <a:r>
              <a:rPr lang="en-US" sz="2200" i="1" dirty="0">
                <a:solidFill>
                  <a:srgbClr val="800000"/>
                </a:solidFill>
              </a:rPr>
              <a:t>“in heaven”</a:t>
            </a:r>
            <a:r>
              <a:rPr lang="en-US" sz="2200" dirty="0"/>
              <a:t> and </a:t>
            </a:r>
            <a:r>
              <a:rPr lang="en-US" sz="2200" i="1" dirty="0">
                <a:solidFill>
                  <a:srgbClr val="800000"/>
                </a:solidFill>
              </a:rPr>
              <a:t>“in the Spirit”</a:t>
            </a:r>
            <a:r>
              <a:rPr lang="en-US" sz="2200" dirty="0"/>
              <a:t> suggests requirement for figurative – not literal interpretation, again eliminating </a:t>
            </a:r>
            <a:r>
              <a:rPr lang="en-US" sz="2200" b="1" dirty="0"/>
              <a:t>Futurist</a:t>
            </a:r>
            <a:r>
              <a:rPr lang="en-US" sz="2200" dirty="0"/>
              <a:t> position.</a:t>
            </a:r>
          </a:p>
        </p:txBody>
      </p:sp>
    </p:spTree>
    <p:extLst>
      <p:ext uri="{BB962C8B-B14F-4D97-AF65-F5344CB8AC3E}">
        <p14:creationId xmlns:p14="http://schemas.microsoft.com/office/powerpoint/2010/main" val="5946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King of Existence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5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2200" dirty="0"/>
              <a:t>Who is represented by the One sitting on the throne?  How is He described?  What does this description suggest about Him?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Immediately I was in the Spirit; and behold, a throne set in heaven, and </a:t>
            </a:r>
            <a:r>
              <a:rPr lang="en-US" sz="2200" b="1" i="1" dirty="0">
                <a:solidFill>
                  <a:srgbClr val="800000"/>
                </a:solidFill>
              </a:rPr>
              <a:t>One sat on the throne</a:t>
            </a:r>
            <a:r>
              <a:rPr lang="en-US" sz="2200" i="1" dirty="0">
                <a:solidFill>
                  <a:srgbClr val="800000"/>
                </a:solidFill>
              </a:rPr>
              <a:t>.  And He who sat there was </a:t>
            </a:r>
            <a:r>
              <a:rPr lang="en-US" sz="2200" b="1" i="1" u="sng" dirty="0">
                <a:solidFill>
                  <a:srgbClr val="800000"/>
                </a:solidFill>
              </a:rPr>
              <a:t>like</a:t>
            </a:r>
            <a:r>
              <a:rPr lang="en-US" sz="2200" b="1" i="1" dirty="0">
                <a:solidFill>
                  <a:srgbClr val="800000"/>
                </a:solidFill>
              </a:rPr>
              <a:t> a jasper </a:t>
            </a:r>
            <a:r>
              <a:rPr lang="en-US" sz="2200" i="1" dirty="0">
                <a:solidFill>
                  <a:srgbClr val="800000"/>
                </a:solidFill>
              </a:rPr>
              <a:t>and </a:t>
            </a:r>
            <a:r>
              <a:rPr lang="en-US" sz="2200" b="1" i="1" dirty="0">
                <a:solidFill>
                  <a:srgbClr val="800000"/>
                </a:solidFill>
              </a:rPr>
              <a:t>a sardius stone in appearance</a:t>
            </a:r>
            <a:r>
              <a:rPr lang="en-US" sz="2200" i="1" dirty="0">
                <a:solidFill>
                  <a:srgbClr val="800000"/>
                </a:solidFill>
              </a:rPr>
              <a:t>; and there was </a:t>
            </a:r>
            <a:r>
              <a:rPr lang="en-US" sz="2200" b="1" i="1" dirty="0">
                <a:solidFill>
                  <a:srgbClr val="800000"/>
                </a:solidFill>
              </a:rPr>
              <a:t>a rainbow around the throne</a:t>
            </a:r>
            <a:r>
              <a:rPr lang="en-US" sz="2200" i="1" dirty="0">
                <a:solidFill>
                  <a:srgbClr val="800000"/>
                </a:solidFill>
              </a:rPr>
              <a:t>, in appearance </a:t>
            </a:r>
            <a:r>
              <a:rPr lang="en-US" sz="2200" b="1" i="1" u="sng" dirty="0">
                <a:solidFill>
                  <a:srgbClr val="800000"/>
                </a:solidFill>
              </a:rPr>
              <a:t>like</a:t>
            </a:r>
            <a:r>
              <a:rPr lang="en-US" sz="2200" b="1" i="1" dirty="0">
                <a:solidFill>
                  <a:srgbClr val="800000"/>
                </a:solidFill>
              </a:rPr>
              <a:t> an emerald</a:t>
            </a:r>
            <a:r>
              <a:rPr lang="en-US" sz="2200" i="1" dirty="0">
                <a:solidFill>
                  <a:srgbClr val="800000"/>
                </a:solidFill>
              </a:rPr>
              <a:t>.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4:2-3</a:t>
            </a:r>
            <a:r>
              <a:rPr lang="en-US" sz="2200" dirty="0"/>
              <a:t>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b="1" dirty="0"/>
              <a:t>King</a:t>
            </a:r>
            <a:r>
              <a:rPr lang="en-US" sz="2200" dirty="0"/>
              <a:t> of Existence – God, the Father (</a:t>
            </a:r>
            <a:r>
              <a:rPr lang="en-US" sz="2200" b="1" dirty="0">
                <a:solidFill>
                  <a:srgbClr val="800000"/>
                </a:solidFill>
              </a:rPr>
              <a:t>20:11-12</a:t>
            </a:r>
            <a:r>
              <a:rPr lang="en-US" sz="2200" dirty="0"/>
              <a:t>).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i="1" dirty="0">
                <a:solidFill>
                  <a:srgbClr val="800000"/>
                </a:solidFill>
              </a:rPr>
              <a:t>“jasper stone”</a:t>
            </a:r>
            <a:r>
              <a:rPr lang="en-US" sz="2200" dirty="0"/>
              <a:t> – precious  gemstone stone, commonly red today, probably green in NT day, but </a:t>
            </a:r>
            <a:r>
              <a:rPr lang="en-US" sz="2200" i="1" dirty="0">
                <a:solidFill>
                  <a:srgbClr val="800000"/>
                </a:solidFill>
              </a:rPr>
              <a:t>“clear as crystal”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21:11, 18</a:t>
            </a:r>
            <a:r>
              <a:rPr lang="en-US" sz="2200" dirty="0"/>
              <a:t>).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i="1" dirty="0">
                <a:solidFill>
                  <a:srgbClr val="800000"/>
                </a:solidFill>
              </a:rPr>
              <a:t>“</a:t>
            </a:r>
            <a:r>
              <a:rPr lang="en-US" sz="2200" i="1" dirty="0" err="1">
                <a:solidFill>
                  <a:srgbClr val="800000"/>
                </a:solidFill>
              </a:rPr>
              <a:t>sardius</a:t>
            </a:r>
            <a:r>
              <a:rPr lang="en-US" sz="2200" i="1" dirty="0">
                <a:solidFill>
                  <a:srgbClr val="800000"/>
                </a:solidFill>
              </a:rPr>
              <a:t> stone”</a:t>
            </a:r>
            <a:r>
              <a:rPr lang="en-US" sz="2200" dirty="0"/>
              <a:t> – reddish precious stone.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/>
              <a:t>First and Last stones for God’s people (</a:t>
            </a:r>
            <a:r>
              <a:rPr lang="en-US" sz="2200" b="1" dirty="0">
                <a:solidFill>
                  <a:srgbClr val="800000"/>
                </a:solidFill>
              </a:rPr>
              <a:t>Exodus 28:17-21; 39:10-14</a:t>
            </a:r>
            <a:r>
              <a:rPr lang="en-US" sz="2200" dirty="0"/>
              <a:t>).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/>
              <a:t>First and Last of list representing </a:t>
            </a:r>
            <a:r>
              <a:rPr lang="en-US" sz="2200" i="1" dirty="0">
                <a:solidFill>
                  <a:srgbClr val="800000"/>
                </a:solidFill>
              </a:rPr>
              <a:t>“every precious stone”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Ezekiel 28:13</a:t>
            </a:r>
            <a:r>
              <a:rPr lang="en-US" sz="2200" dirty="0"/>
              <a:t>).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b="1" dirty="0"/>
              <a:t>In Him dwells all that is good, desirable, beautiful, and precious.</a:t>
            </a:r>
          </a:p>
        </p:txBody>
      </p:sp>
    </p:spTree>
    <p:extLst>
      <p:ext uri="{BB962C8B-B14F-4D97-AF65-F5344CB8AC3E}">
        <p14:creationId xmlns:p14="http://schemas.microsoft.com/office/powerpoint/2010/main" val="252311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King of Existence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5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2200" dirty="0"/>
              <a:t>Who is represented by the One sitting on the throne?  How is He described?  What does this description suggest about Him?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Immediately I was in the Spirit; and behold, a throne set in heaven, and </a:t>
            </a:r>
            <a:r>
              <a:rPr lang="en-US" sz="2200" b="1" i="1" dirty="0">
                <a:solidFill>
                  <a:srgbClr val="800000"/>
                </a:solidFill>
              </a:rPr>
              <a:t>One sat on the throne</a:t>
            </a:r>
            <a:r>
              <a:rPr lang="en-US" sz="2200" i="1" dirty="0">
                <a:solidFill>
                  <a:srgbClr val="800000"/>
                </a:solidFill>
              </a:rPr>
              <a:t>.  And He who sat there was </a:t>
            </a:r>
            <a:r>
              <a:rPr lang="en-US" sz="2200" b="1" i="1" u="sng" dirty="0">
                <a:solidFill>
                  <a:srgbClr val="800000"/>
                </a:solidFill>
              </a:rPr>
              <a:t>like</a:t>
            </a:r>
            <a:r>
              <a:rPr lang="en-US" sz="2200" b="1" i="1" dirty="0">
                <a:solidFill>
                  <a:srgbClr val="800000"/>
                </a:solidFill>
              </a:rPr>
              <a:t> a jasper </a:t>
            </a:r>
            <a:r>
              <a:rPr lang="en-US" sz="2200" i="1" dirty="0">
                <a:solidFill>
                  <a:srgbClr val="800000"/>
                </a:solidFill>
              </a:rPr>
              <a:t>and </a:t>
            </a:r>
            <a:r>
              <a:rPr lang="en-US" sz="2200" b="1" i="1" dirty="0">
                <a:solidFill>
                  <a:srgbClr val="800000"/>
                </a:solidFill>
              </a:rPr>
              <a:t>a sardius stone in appearance</a:t>
            </a:r>
            <a:r>
              <a:rPr lang="en-US" sz="2200" i="1" dirty="0">
                <a:solidFill>
                  <a:srgbClr val="800000"/>
                </a:solidFill>
              </a:rPr>
              <a:t>; and there was </a:t>
            </a:r>
            <a:r>
              <a:rPr lang="en-US" sz="2200" b="1" i="1" dirty="0">
                <a:solidFill>
                  <a:srgbClr val="800000"/>
                </a:solidFill>
              </a:rPr>
              <a:t>a rainbow around the throne</a:t>
            </a:r>
            <a:r>
              <a:rPr lang="en-US" sz="2200" i="1" dirty="0">
                <a:solidFill>
                  <a:srgbClr val="800000"/>
                </a:solidFill>
              </a:rPr>
              <a:t>, in appearance </a:t>
            </a:r>
            <a:r>
              <a:rPr lang="en-US" sz="2200" b="1" i="1" u="sng" dirty="0">
                <a:solidFill>
                  <a:srgbClr val="800000"/>
                </a:solidFill>
              </a:rPr>
              <a:t>like</a:t>
            </a:r>
            <a:r>
              <a:rPr lang="en-US" sz="2200" b="1" i="1" dirty="0">
                <a:solidFill>
                  <a:srgbClr val="800000"/>
                </a:solidFill>
              </a:rPr>
              <a:t> an emerald</a:t>
            </a:r>
            <a:r>
              <a:rPr lang="en-US" sz="2200" i="1" dirty="0">
                <a:solidFill>
                  <a:srgbClr val="800000"/>
                </a:solidFill>
              </a:rPr>
              <a:t>.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4:2-3</a:t>
            </a:r>
            <a:r>
              <a:rPr lang="en-US" sz="2200" dirty="0"/>
              <a:t>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/>
              <a:t>If gems are identified with virtues, maybe represent specific characteristics or actions proceeding from throne?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800" i="1" dirty="0">
                <a:solidFill>
                  <a:srgbClr val="800000"/>
                </a:solidFill>
              </a:rPr>
              <a:t>“righteousness and justice”</a:t>
            </a:r>
            <a:r>
              <a:rPr lang="en-US" sz="1800" dirty="0"/>
              <a:t>, </a:t>
            </a:r>
            <a:r>
              <a:rPr lang="en-US" sz="1800" b="1" u="sng" dirty="0">
                <a:solidFill>
                  <a:srgbClr val="800000"/>
                </a:solidFill>
              </a:rPr>
              <a:t>Psalm 89:14</a:t>
            </a:r>
            <a:r>
              <a:rPr lang="en-US" sz="1800" b="1" dirty="0">
                <a:solidFill>
                  <a:srgbClr val="800000"/>
                </a:solidFill>
              </a:rPr>
              <a:t>; 9:4, 7; 47:8; 93:2; Pro. 16:12; 20:8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800" i="1" dirty="0">
                <a:solidFill>
                  <a:srgbClr val="800000"/>
                </a:solidFill>
              </a:rPr>
              <a:t>“mercy … truth … lovingkindness”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800000"/>
                </a:solidFill>
              </a:rPr>
              <a:t>Proverbs 20:28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800" dirty="0"/>
              <a:t>supremacy, </a:t>
            </a:r>
            <a:r>
              <a:rPr lang="en-US" sz="1800" b="1" dirty="0">
                <a:solidFill>
                  <a:srgbClr val="800000"/>
                </a:solidFill>
              </a:rPr>
              <a:t>Psalm 103:19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/>
              <a:t>Rainbow could represent tranquility (calm after storm), inherent beauty or glory (</a:t>
            </a:r>
            <a:r>
              <a:rPr lang="en-US" sz="2200" b="1" dirty="0">
                <a:solidFill>
                  <a:srgbClr val="800000"/>
                </a:solidFill>
              </a:rPr>
              <a:t>10:1; Eze. 1:28</a:t>
            </a:r>
            <a:r>
              <a:rPr lang="en-US" sz="2200" dirty="0"/>
              <a:t>), or that God keeps His promises (</a:t>
            </a:r>
            <a:r>
              <a:rPr lang="en-US" sz="2200" b="1" dirty="0">
                <a:solidFill>
                  <a:srgbClr val="800000"/>
                </a:solidFill>
              </a:rPr>
              <a:t>Gen. 9:13-16</a:t>
            </a:r>
            <a:r>
              <a:rPr lang="en-US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138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24 Elders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i="1" dirty="0">
                <a:solidFill>
                  <a:srgbClr val="800000"/>
                </a:solidFill>
              </a:rPr>
              <a:t>Around </a:t>
            </a:r>
            <a:r>
              <a:rPr lang="en-US" sz="2200" b="1" i="1" u="sng" dirty="0">
                <a:solidFill>
                  <a:srgbClr val="800000"/>
                </a:solidFill>
              </a:rPr>
              <a:t>the throne</a:t>
            </a:r>
            <a:r>
              <a:rPr lang="en-US" sz="2200" b="1" i="1" dirty="0">
                <a:solidFill>
                  <a:srgbClr val="800000"/>
                </a:solidFill>
              </a:rPr>
              <a:t> </a:t>
            </a:r>
            <a:r>
              <a:rPr lang="en-US" sz="2200" i="1" dirty="0">
                <a:solidFill>
                  <a:srgbClr val="800000"/>
                </a:solidFill>
              </a:rPr>
              <a:t>were </a:t>
            </a:r>
            <a:r>
              <a:rPr lang="en-US" sz="2200" b="1" i="1" dirty="0">
                <a:solidFill>
                  <a:srgbClr val="800000"/>
                </a:solidFill>
              </a:rPr>
              <a:t>twenty-four </a:t>
            </a:r>
            <a:r>
              <a:rPr lang="en-US" sz="2200" b="1" i="1" u="sng" dirty="0">
                <a:solidFill>
                  <a:srgbClr val="800000"/>
                </a:solidFill>
              </a:rPr>
              <a:t>thrones</a:t>
            </a:r>
            <a:r>
              <a:rPr lang="en-US" sz="2200" i="1" dirty="0">
                <a:solidFill>
                  <a:srgbClr val="800000"/>
                </a:solidFill>
              </a:rPr>
              <a:t>, and </a:t>
            </a:r>
            <a:r>
              <a:rPr lang="en-US" sz="2200" b="1" i="1" u="sng" dirty="0">
                <a:solidFill>
                  <a:srgbClr val="800000"/>
                </a:solidFill>
              </a:rPr>
              <a:t>on the thrones</a:t>
            </a:r>
            <a:r>
              <a:rPr lang="en-US" sz="2200" b="1" i="1" dirty="0">
                <a:solidFill>
                  <a:srgbClr val="800000"/>
                </a:solidFill>
              </a:rPr>
              <a:t> I saw twenty-four elders sitting</a:t>
            </a:r>
            <a:r>
              <a:rPr lang="en-US" sz="2200" i="1" dirty="0">
                <a:solidFill>
                  <a:srgbClr val="800000"/>
                </a:solidFill>
              </a:rPr>
              <a:t>, clothed in white robes; and they had crowns of gold on their heads.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4:3-4</a:t>
            </a:r>
            <a:r>
              <a:rPr lang="en-US" sz="2200" dirty="0"/>
              <a:t>)</a:t>
            </a:r>
          </a:p>
          <a:p>
            <a:pPr marL="346075" lvl="0" indent="-346075">
              <a:buFont typeface="+mj-lt"/>
              <a:buAutoNum type="arabicPeriod" startAt="3"/>
            </a:pPr>
            <a:r>
              <a:rPr lang="en-US" sz="2200" dirty="0"/>
              <a:t>Who do the 24 elders represent?</a:t>
            </a:r>
          </a:p>
          <a:p>
            <a:r>
              <a:rPr lang="en-US" sz="2200" dirty="0"/>
              <a:t>Elders associated with leadership of the people, often spiritual (</a:t>
            </a:r>
            <a:r>
              <a:rPr lang="en-US" sz="2200" b="1" dirty="0">
                <a:solidFill>
                  <a:srgbClr val="800000"/>
                </a:solidFill>
              </a:rPr>
              <a:t>Exo. 12:21; Num. 11:16-17; </a:t>
            </a:r>
            <a:r>
              <a:rPr lang="en-US" sz="2200" b="1" dirty="0" err="1">
                <a:solidFill>
                  <a:srgbClr val="800000"/>
                </a:solidFill>
              </a:rPr>
              <a:t>Deu</a:t>
            </a:r>
            <a:r>
              <a:rPr lang="en-US" sz="2200" b="1" dirty="0">
                <a:solidFill>
                  <a:srgbClr val="800000"/>
                </a:solidFill>
              </a:rPr>
              <a:t>. 31:9; 1 Chr. 11:3; Mat. 15:2; Acts 11:30; 14:23; 15:2-23; 20:17; Titus 1:5</a:t>
            </a:r>
            <a:r>
              <a:rPr lang="en-US" sz="2200" dirty="0"/>
              <a:t>).  Elders of:  cities, tribes, nations, and churches.</a:t>
            </a:r>
          </a:p>
          <a:p>
            <a:r>
              <a:rPr lang="en-US" sz="2200" b="1" dirty="0"/>
              <a:t>2 x 12</a:t>
            </a:r>
            <a:r>
              <a:rPr lang="en-US" sz="2200" dirty="0"/>
              <a:t> – Leaders for all of God’s people (associated with wisdom, judgment, discernment: </a:t>
            </a:r>
            <a:r>
              <a:rPr lang="en-US" sz="2200" b="1" dirty="0">
                <a:solidFill>
                  <a:srgbClr val="800000"/>
                </a:solidFill>
              </a:rPr>
              <a:t>Job 12:20; Psalm 105:22; Ezekiel 7:26</a:t>
            </a:r>
            <a:r>
              <a:rPr lang="en-US" sz="2200" dirty="0"/>
              <a:t>), specifically?</a:t>
            </a:r>
          </a:p>
          <a:p>
            <a:pPr lvl="1"/>
            <a:r>
              <a:rPr lang="en-US" sz="1800" dirty="0"/>
              <a:t>Probably not Jew &amp; Gentile (</a:t>
            </a:r>
            <a:r>
              <a:rPr lang="en-US" sz="1800" b="1" dirty="0">
                <a:solidFill>
                  <a:srgbClr val="800000"/>
                </a:solidFill>
              </a:rPr>
              <a:t>Galatians 3:28; Ephesians 2:11-15</a:t>
            </a:r>
            <a:r>
              <a:rPr lang="en-US" sz="1800" dirty="0"/>
              <a:t>).</a:t>
            </a:r>
          </a:p>
          <a:p>
            <a:pPr lvl="1"/>
            <a:r>
              <a:rPr lang="en-US" sz="1800" dirty="0"/>
              <a:t>In heaven and on the earth – saints past and living?</a:t>
            </a:r>
          </a:p>
          <a:p>
            <a:pPr lvl="1"/>
            <a:r>
              <a:rPr lang="en-US" sz="1800" dirty="0"/>
              <a:t>OT authorities (sons of Jacob, heads of tribes) &amp; NT apostles (</a:t>
            </a:r>
            <a:r>
              <a:rPr lang="en-US" sz="1800" b="1" u="sng" dirty="0">
                <a:solidFill>
                  <a:srgbClr val="800000"/>
                </a:solidFill>
              </a:rPr>
              <a:t>Mat. 19:28</a:t>
            </a:r>
            <a:r>
              <a:rPr lang="en-US" sz="1800" b="1" dirty="0">
                <a:solidFill>
                  <a:srgbClr val="800000"/>
                </a:solidFill>
              </a:rPr>
              <a:t>; Lk. 22:29-30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804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Elders’ Crowns &amp; Robes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4"/>
            </a:pPr>
            <a:r>
              <a:rPr lang="en-US" sz="2200" dirty="0"/>
              <a:t>What is the significance of the elders’ crowns and robes?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Around the throne were </a:t>
            </a:r>
            <a:r>
              <a:rPr lang="en-US" sz="2200" b="1" i="1" dirty="0">
                <a:solidFill>
                  <a:srgbClr val="800000"/>
                </a:solidFill>
              </a:rPr>
              <a:t>twenty-four thrones</a:t>
            </a:r>
            <a:r>
              <a:rPr lang="en-US" sz="2200" i="1" dirty="0">
                <a:solidFill>
                  <a:srgbClr val="800000"/>
                </a:solidFill>
              </a:rPr>
              <a:t>, and on the thrones I saw </a:t>
            </a:r>
            <a:r>
              <a:rPr lang="en-US" sz="2200" b="1" i="1" dirty="0">
                <a:solidFill>
                  <a:srgbClr val="800000"/>
                </a:solidFill>
              </a:rPr>
              <a:t>twenty-four elders sitting</a:t>
            </a:r>
            <a:r>
              <a:rPr lang="en-US" sz="2200" i="1" dirty="0">
                <a:solidFill>
                  <a:srgbClr val="800000"/>
                </a:solidFill>
              </a:rPr>
              <a:t>, clothed in </a:t>
            </a:r>
            <a:r>
              <a:rPr lang="en-US" sz="2200" b="1" i="1" dirty="0">
                <a:solidFill>
                  <a:srgbClr val="800000"/>
                </a:solidFill>
              </a:rPr>
              <a:t>white robes</a:t>
            </a:r>
            <a:r>
              <a:rPr lang="en-US" sz="2200" i="1" dirty="0">
                <a:solidFill>
                  <a:srgbClr val="800000"/>
                </a:solidFill>
              </a:rPr>
              <a:t>; and they had </a:t>
            </a:r>
            <a:r>
              <a:rPr lang="en-US" sz="2200" b="1" i="1" u="sng" dirty="0">
                <a:solidFill>
                  <a:srgbClr val="800000"/>
                </a:solidFill>
              </a:rPr>
              <a:t>crowns</a:t>
            </a:r>
            <a:r>
              <a:rPr lang="en-US" sz="2200" b="1" i="1" dirty="0">
                <a:solidFill>
                  <a:srgbClr val="800000"/>
                </a:solidFill>
              </a:rPr>
              <a:t> of gold on their heads</a:t>
            </a:r>
            <a:r>
              <a:rPr lang="en-US" sz="2200" i="1" dirty="0">
                <a:solidFill>
                  <a:srgbClr val="800000"/>
                </a:solidFill>
              </a:rPr>
              <a:t>.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4:3-4</a:t>
            </a:r>
            <a:r>
              <a:rPr lang="en-US" sz="22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200" i="1" dirty="0">
                <a:solidFill>
                  <a:srgbClr val="800000"/>
                </a:solidFill>
              </a:rPr>
              <a:t>“crown”</a:t>
            </a:r>
            <a:r>
              <a:rPr lang="en-US" sz="2200" dirty="0"/>
              <a:t> (</a:t>
            </a:r>
            <a:r>
              <a:rPr lang="en-US" sz="2200" i="1" dirty="0" err="1"/>
              <a:t>stephanos</a:t>
            </a:r>
            <a:r>
              <a:rPr lang="en-US" sz="2200" dirty="0"/>
              <a:t>) – crown of victory, prize, accomplishment (</a:t>
            </a:r>
            <a:r>
              <a:rPr lang="en-US" sz="2200" b="1" dirty="0">
                <a:solidFill>
                  <a:srgbClr val="800000"/>
                </a:solidFill>
              </a:rPr>
              <a:t>Matthew 27:29; 1 Cor. 9:25; Philippians 4:1; 1 Thessalonians 2:19; 2 Timothy 4:8; James 1:12; 1 Peter 5:4; Revelation 2:10; 3:11</a:t>
            </a:r>
            <a:r>
              <a:rPr lang="en-US" sz="22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200" i="1" dirty="0" err="1"/>
              <a:t>stephanos</a:t>
            </a:r>
            <a:r>
              <a:rPr lang="en-US" sz="2200" dirty="0"/>
              <a:t> – worn by Christians, elders, rider on white horse (</a:t>
            </a:r>
            <a:r>
              <a:rPr lang="en-US" sz="2200" b="1" dirty="0">
                <a:solidFill>
                  <a:srgbClr val="800000"/>
                </a:solidFill>
              </a:rPr>
              <a:t>6:2</a:t>
            </a:r>
            <a:r>
              <a:rPr lang="en-US" sz="2200" dirty="0"/>
              <a:t>), locusts (</a:t>
            </a:r>
            <a:r>
              <a:rPr lang="en-US" sz="2200" b="1" dirty="0">
                <a:solidFill>
                  <a:srgbClr val="800000"/>
                </a:solidFill>
              </a:rPr>
              <a:t>9:7</a:t>
            </a:r>
            <a:r>
              <a:rPr lang="en-US" sz="2200" dirty="0"/>
              <a:t>), glorious woman (</a:t>
            </a:r>
            <a:r>
              <a:rPr lang="en-US" sz="2200" b="1" dirty="0">
                <a:solidFill>
                  <a:srgbClr val="800000"/>
                </a:solidFill>
              </a:rPr>
              <a:t>12:1</a:t>
            </a:r>
            <a:r>
              <a:rPr lang="en-US" sz="2200" dirty="0"/>
              <a:t>), </a:t>
            </a:r>
            <a:r>
              <a:rPr lang="en-US" sz="2200" i="1" dirty="0">
                <a:solidFill>
                  <a:srgbClr val="800000"/>
                </a:solidFill>
              </a:rPr>
              <a:t>“One Like the Son of Man”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14:4</a:t>
            </a:r>
            <a:r>
              <a:rPr lang="en-US" sz="22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200" i="1" dirty="0" err="1"/>
              <a:t>diadema</a:t>
            </a:r>
            <a:r>
              <a:rPr lang="en-US" sz="2200" dirty="0"/>
              <a:t> – </a:t>
            </a:r>
            <a:r>
              <a:rPr lang="en-US" sz="2200" b="1" i="1" dirty="0"/>
              <a:t>royal</a:t>
            </a:r>
            <a:r>
              <a:rPr lang="en-US" sz="2200" dirty="0"/>
              <a:t> crown, </a:t>
            </a:r>
            <a:r>
              <a:rPr lang="en-US" sz="2200" b="1" i="1" dirty="0"/>
              <a:t>kingly</a:t>
            </a:r>
            <a:r>
              <a:rPr lang="en-US" sz="2200" dirty="0"/>
              <a:t> headdress; worn by Christ (</a:t>
            </a:r>
            <a:r>
              <a:rPr lang="en-US" sz="2200" b="1" dirty="0">
                <a:solidFill>
                  <a:srgbClr val="800000"/>
                </a:solidFill>
              </a:rPr>
              <a:t>19:12</a:t>
            </a:r>
            <a:r>
              <a:rPr lang="en-US" sz="2200" dirty="0"/>
              <a:t>) and the dragon (</a:t>
            </a:r>
            <a:r>
              <a:rPr lang="en-US" sz="2200" b="1" dirty="0">
                <a:solidFill>
                  <a:srgbClr val="800000"/>
                </a:solidFill>
              </a:rPr>
              <a:t>12:3</a:t>
            </a:r>
            <a:r>
              <a:rPr lang="en-US" sz="2200" dirty="0"/>
              <a:t>) and his sea beast (</a:t>
            </a:r>
            <a:r>
              <a:rPr lang="en-US" sz="2200" b="1" dirty="0">
                <a:solidFill>
                  <a:srgbClr val="800000"/>
                </a:solidFill>
              </a:rPr>
              <a:t>13:1</a:t>
            </a:r>
            <a:r>
              <a:rPr lang="en-US" sz="2200" dirty="0"/>
              <a:t>)</a:t>
            </a:r>
            <a:endParaRPr lang="en-US" sz="2200" i="1" dirty="0"/>
          </a:p>
          <a:p>
            <a:pPr>
              <a:spcBef>
                <a:spcPts val="0"/>
              </a:spcBef>
            </a:pPr>
            <a:r>
              <a:rPr lang="en-US" sz="2200" i="1" dirty="0">
                <a:solidFill>
                  <a:srgbClr val="800000"/>
                </a:solidFill>
              </a:rPr>
              <a:t>“white robes”</a:t>
            </a:r>
            <a:r>
              <a:rPr lang="en-US" sz="2200" dirty="0"/>
              <a:t> – holiness, purity, righteousness, victory (</a:t>
            </a:r>
            <a:r>
              <a:rPr lang="en-US" sz="2200" b="1" dirty="0">
                <a:solidFill>
                  <a:srgbClr val="800000"/>
                </a:solidFill>
              </a:rPr>
              <a:t>Isa. 1:18; Mk. 9:3</a:t>
            </a:r>
            <a:r>
              <a:rPr lang="en-US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482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1600" algn="l"/>
              </a:tabLst>
            </a:pPr>
            <a:r>
              <a:rPr lang="en-US" i="1" dirty="0"/>
              <a:t>“The Seven Spirits of God”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5"/>
            </a:pPr>
            <a:r>
              <a:rPr lang="en-US" sz="2100" dirty="0"/>
              <a:t>Who or what is represented by the 7 burning lamps of fire before the throne?  What attributes does this description suggest?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i="1" dirty="0">
                <a:solidFill>
                  <a:srgbClr val="800000"/>
                </a:solidFill>
              </a:rPr>
              <a:t>And </a:t>
            </a:r>
            <a:r>
              <a:rPr lang="en-US" sz="2100" b="1" i="1" dirty="0">
                <a:solidFill>
                  <a:srgbClr val="800000"/>
                </a:solidFill>
              </a:rPr>
              <a:t>from the throne </a:t>
            </a:r>
            <a:r>
              <a:rPr lang="en-US" sz="2100" i="1" dirty="0">
                <a:solidFill>
                  <a:srgbClr val="800000"/>
                </a:solidFill>
              </a:rPr>
              <a:t>proceeded </a:t>
            </a:r>
            <a:r>
              <a:rPr lang="en-US" sz="2100" b="1" i="1" dirty="0">
                <a:solidFill>
                  <a:srgbClr val="800000"/>
                </a:solidFill>
              </a:rPr>
              <a:t>lightnings</a:t>
            </a:r>
            <a:r>
              <a:rPr lang="en-US" sz="2100" i="1" dirty="0">
                <a:solidFill>
                  <a:srgbClr val="800000"/>
                </a:solidFill>
              </a:rPr>
              <a:t>, </a:t>
            </a:r>
            <a:r>
              <a:rPr lang="en-US" sz="2100" b="1" i="1" dirty="0">
                <a:solidFill>
                  <a:srgbClr val="800000"/>
                </a:solidFill>
              </a:rPr>
              <a:t>thunderings</a:t>
            </a:r>
            <a:r>
              <a:rPr lang="en-US" sz="2100" i="1" dirty="0">
                <a:solidFill>
                  <a:srgbClr val="800000"/>
                </a:solidFill>
              </a:rPr>
              <a:t>, and </a:t>
            </a:r>
            <a:r>
              <a:rPr lang="en-US" sz="2100" b="1" i="1" dirty="0">
                <a:solidFill>
                  <a:srgbClr val="800000"/>
                </a:solidFill>
              </a:rPr>
              <a:t>voices</a:t>
            </a:r>
            <a:r>
              <a:rPr lang="en-US" sz="2100" i="1" dirty="0">
                <a:solidFill>
                  <a:srgbClr val="800000"/>
                </a:solidFill>
              </a:rPr>
              <a:t>. </a:t>
            </a:r>
            <a:r>
              <a:rPr lang="en-US" sz="2100" b="1" i="1" dirty="0">
                <a:solidFill>
                  <a:srgbClr val="800000"/>
                </a:solidFill>
              </a:rPr>
              <a:t>Seven lamps of fire </a:t>
            </a:r>
            <a:r>
              <a:rPr lang="en-US" sz="2100" i="1" dirty="0">
                <a:solidFill>
                  <a:srgbClr val="800000"/>
                </a:solidFill>
              </a:rPr>
              <a:t>were </a:t>
            </a:r>
            <a:r>
              <a:rPr lang="en-US" sz="2100" b="1" i="1" dirty="0">
                <a:solidFill>
                  <a:srgbClr val="800000"/>
                </a:solidFill>
              </a:rPr>
              <a:t>burning before the throne, which are </a:t>
            </a:r>
            <a:r>
              <a:rPr lang="en-US" sz="2100" b="1" i="1" u="sng" dirty="0">
                <a:solidFill>
                  <a:srgbClr val="800000"/>
                </a:solidFill>
              </a:rPr>
              <a:t>the seven Spirits of God</a:t>
            </a:r>
            <a:r>
              <a:rPr lang="en-US" sz="2100" i="1" dirty="0">
                <a:solidFill>
                  <a:srgbClr val="800000"/>
                </a:solidFill>
              </a:rPr>
              <a:t>. </a:t>
            </a:r>
            <a:r>
              <a:rPr lang="en-US" sz="2100" dirty="0"/>
              <a:t>(</a:t>
            </a:r>
            <a:r>
              <a:rPr lang="en-US" sz="2100" b="1" dirty="0">
                <a:solidFill>
                  <a:srgbClr val="800000"/>
                </a:solidFill>
              </a:rPr>
              <a:t>4:5</a:t>
            </a:r>
            <a:r>
              <a:rPr lang="en-US" sz="21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Not idle. Powerful activity, expression (</a:t>
            </a:r>
            <a:r>
              <a:rPr lang="en-US" sz="2100" b="1" dirty="0">
                <a:solidFill>
                  <a:srgbClr val="800000"/>
                </a:solidFill>
              </a:rPr>
              <a:t>1Kgs.18:17-40; Ex.19:16-17;20:18-19</a:t>
            </a:r>
            <a:r>
              <a:rPr lang="en-US" sz="21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100" b="1" dirty="0"/>
              <a:t>Holy Spirit </a:t>
            </a:r>
            <a:r>
              <a:rPr lang="en-US" sz="2100" dirty="0"/>
              <a:t>– 7 simultaneous spirits represents </a:t>
            </a:r>
            <a:r>
              <a:rPr lang="en-US" sz="2100" b="1" i="1" dirty="0"/>
              <a:t>omnipresence</a:t>
            </a:r>
            <a:r>
              <a:rPr lang="en-US" sz="2100" dirty="0"/>
              <a:t>, </a:t>
            </a:r>
            <a:r>
              <a:rPr lang="en-US" sz="2100" b="1" i="1" dirty="0"/>
              <a:t>omniscience</a:t>
            </a:r>
            <a:r>
              <a:rPr lang="en-US" sz="21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b="1" i="1" u="sng" dirty="0">
                <a:solidFill>
                  <a:srgbClr val="800000"/>
                </a:solidFill>
              </a:rPr>
              <a:t>Where</a:t>
            </a:r>
            <a:r>
              <a:rPr lang="en-US" sz="2100" b="1" i="1" dirty="0">
                <a:solidFill>
                  <a:srgbClr val="800000"/>
                </a:solidFill>
              </a:rPr>
              <a:t> can I go from </a:t>
            </a:r>
            <a:r>
              <a:rPr lang="en-US" sz="2100" b="1" i="1" u="sng" dirty="0">
                <a:solidFill>
                  <a:srgbClr val="800000"/>
                </a:solidFill>
              </a:rPr>
              <a:t>Your Spirit</a:t>
            </a:r>
            <a:r>
              <a:rPr lang="en-US" sz="2100" i="1" dirty="0">
                <a:solidFill>
                  <a:srgbClr val="800000"/>
                </a:solidFill>
              </a:rPr>
              <a:t>? Or </a:t>
            </a:r>
            <a:r>
              <a:rPr lang="en-US" sz="2100" b="1" i="1" u="sng" dirty="0">
                <a:solidFill>
                  <a:srgbClr val="800000"/>
                </a:solidFill>
              </a:rPr>
              <a:t>where</a:t>
            </a:r>
            <a:r>
              <a:rPr lang="en-US" sz="2100" b="1" i="1" dirty="0">
                <a:solidFill>
                  <a:srgbClr val="800000"/>
                </a:solidFill>
              </a:rPr>
              <a:t> can I flee </a:t>
            </a:r>
            <a:r>
              <a:rPr lang="en-US" sz="2100" b="1" i="1" u="sng" dirty="0">
                <a:solidFill>
                  <a:srgbClr val="800000"/>
                </a:solidFill>
              </a:rPr>
              <a:t>from Your presence</a:t>
            </a:r>
            <a:r>
              <a:rPr lang="en-US" sz="2100" i="1" dirty="0">
                <a:solidFill>
                  <a:srgbClr val="800000"/>
                </a:solidFill>
              </a:rPr>
              <a:t>?  If I ascend into heaven, </a:t>
            </a:r>
            <a:r>
              <a:rPr lang="en-US" sz="2100" b="1" i="1" dirty="0">
                <a:solidFill>
                  <a:srgbClr val="800000"/>
                </a:solidFill>
              </a:rPr>
              <a:t>You are </a:t>
            </a:r>
            <a:r>
              <a:rPr lang="en-US" sz="2100" b="1" i="1" u="sng" dirty="0">
                <a:solidFill>
                  <a:srgbClr val="800000"/>
                </a:solidFill>
              </a:rPr>
              <a:t>there</a:t>
            </a:r>
            <a:r>
              <a:rPr lang="en-US" sz="2100" i="1" dirty="0">
                <a:solidFill>
                  <a:srgbClr val="800000"/>
                </a:solidFill>
              </a:rPr>
              <a:t>; If I make my bed in hell, behold, </a:t>
            </a:r>
            <a:r>
              <a:rPr lang="en-US" sz="2100" b="1" i="1" dirty="0">
                <a:solidFill>
                  <a:srgbClr val="800000"/>
                </a:solidFill>
              </a:rPr>
              <a:t>You are </a:t>
            </a:r>
            <a:r>
              <a:rPr lang="en-US" sz="2100" b="1" i="1" u="sng" dirty="0">
                <a:solidFill>
                  <a:srgbClr val="800000"/>
                </a:solidFill>
              </a:rPr>
              <a:t>there</a:t>
            </a:r>
            <a:r>
              <a:rPr lang="en-US" sz="2100" i="1" dirty="0">
                <a:solidFill>
                  <a:srgbClr val="800000"/>
                </a:solidFill>
              </a:rPr>
              <a:t>. If I take the wings of the morning, And dwell in the uttermost parts of the sea, </a:t>
            </a:r>
            <a:r>
              <a:rPr lang="en-US" sz="2100" b="1" i="1" dirty="0">
                <a:solidFill>
                  <a:srgbClr val="800000"/>
                </a:solidFill>
              </a:rPr>
              <a:t>Even </a:t>
            </a:r>
            <a:r>
              <a:rPr lang="en-US" sz="2100" b="1" i="1" u="sng" dirty="0">
                <a:solidFill>
                  <a:srgbClr val="800000"/>
                </a:solidFill>
              </a:rPr>
              <a:t>there</a:t>
            </a:r>
            <a:r>
              <a:rPr lang="en-US" sz="2100" b="1" i="1" dirty="0">
                <a:solidFill>
                  <a:srgbClr val="800000"/>
                </a:solidFill>
              </a:rPr>
              <a:t> Your hand </a:t>
            </a:r>
            <a:r>
              <a:rPr lang="en-US" sz="2100" i="1" dirty="0">
                <a:solidFill>
                  <a:srgbClr val="800000"/>
                </a:solidFill>
              </a:rPr>
              <a:t>shall lead me, And Your right hand shall hold me.  If I say, “Surely the darkness shall fall on me,” </a:t>
            </a:r>
            <a:r>
              <a:rPr lang="en-US" sz="2100" b="1" i="1" dirty="0">
                <a:solidFill>
                  <a:srgbClr val="800000"/>
                </a:solidFill>
              </a:rPr>
              <a:t>Even the night shall be light </a:t>
            </a:r>
            <a:r>
              <a:rPr lang="en-US" sz="2100" i="1" dirty="0">
                <a:solidFill>
                  <a:srgbClr val="800000"/>
                </a:solidFill>
              </a:rPr>
              <a:t>about me; Indeed, </a:t>
            </a:r>
            <a:r>
              <a:rPr lang="en-US" sz="2100" b="1" i="1" dirty="0">
                <a:solidFill>
                  <a:srgbClr val="800000"/>
                </a:solidFill>
              </a:rPr>
              <a:t>the darkness shall not hide from You</a:t>
            </a:r>
            <a:r>
              <a:rPr lang="en-US" sz="2100" i="1" dirty="0">
                <a:solidFill>
                  <a:srgbClr val="800000"/>
                </a:solidFill>
              </a:rPr>
              <a:t>, But the night shines as the day; </a:t>
            </a:r>
            <a:r>
              <a:rPr lang="en-US" sz="2100" b="1" i="1" dirty="0">
                <a:solidFill>
                  <a:srgbClr val="800000"/>
                </a:solidFill>
              </a:rPr>
              <a:t>The darkness and the light are both alike to You</a:t>
            </a:r>
            <a:r>
              <a:rPr lang="en-US" sz="2100" i="1" dirty="0">
                <a:solidFill>
                  <a:srgbClr val="800000"/>
                </a:solidFill>
              </a:rPr>
              <a:t>. </a:t>
            </a:r>
            <a:r>
              <a:rPr lang="en-US" sz="2100" dirty="0"/>
              <a:t>(</a:t>
            </a:r>
            <a:r>
              <a:rPr lang="en-US" sz="2100" b="1" dirty="0">
                <a:solidFill>
                  <a:srgbClr val="800000"/>
                </a:solidFill>
              </a:rPr>
              <a:t>Psalm 139:7-12</a:t>
            </a:r>
            <a:r>
              <a:rPr lang="en-US" sz="2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231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1600" algn="l"/>
              </a:tabLst>
            </a:pPr>
            <a:r>
              <a:rPr lang="en-US" i="1" dirty="0"/>
              <a:t>“The Seven Spirits of God”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5"/>
            </a:pPr>
            <a:r>
              <a:rPr lang="en-US" sz="2100" dirty="0"/>
              <a:t>Who or what is represented by the 7 burning lamps of fire before the throne? What attributes does this description suggest?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i="1" dirty="0">
                <a:solidFill>
                  <a:srgbClr val="800000"/>
                </a:solidFill>
              </a:rPr>
              <a:t>And </a:t>
            </a:r>
            <a:r>
              <a:rPr lang="en-US" sz="2100" b="1" i="1" dirty="0">
                <a:solidFill>
                  <a:srgbClr val="800000"/>
                </a:solidFill>
              </a:rPr>
              <a:t>from the throne </a:t>
            </a:r>
            <a:r>
              <a:rPr lang="en-US" sz="2100" i="1" dirty="0">
                <a:solidFill>
                  <a:srgbClr val="800000"/>
                </a:solidFill>
              </a:rPr>
              <a:t>proceeded </a:t>
            </a:r>
            <a:r>
              <a:rPr lang="en-US" sz="2100" b="1" i="1" dirty="0">
                <a:solidFill>
                  <a:srgbClr val="800000"/>
                </a:solidFill>
              </a:rPr>
              <a:t>lightnings</a:t>
            </a:r>
            <a:r>
              <a:rPr lang="en-US" sz="2100" i="1" dirty="0">
                <a:solidFill>
                  <a:srgbClr val="800000"/>
                </a:solidFill>
              </a:rPr>
              <a:t>, </a:t>
            </a:r>
            <a:r>
              <a:rPr lang="en-US" sz="2100" b="1" i="1" dirty="0">
                <a:solidFill>
                  <a:srgbClr val="800000"/>
                </a:solidFill>
              </a:rPr>
              <a:t>thunderings</a:t>
            </a:r>
            <a:r>
              <a:rPr lang="en-US" sz="2100" i="1" dirty="0">
                <a:solidFill>
                  <a:srgbClr val="800000"/>
                </a:solidFill>
              </a:rPr>
              <a:t>, and </a:t>
            </a:r>
            <a:r>
              <a:rPr lang="en-US" sz="2100" b="1" i="1" dirty="0">
                <a:solidFill>
                  <a:srgbClr val="800000"/>
                </a:solidFill>
              </a:rPr>
              <a:t>voices</a:t>
            </a:r>
            <a:r>
              <a:rPr lang="en-US" sz="2100" i="1" dirty="0">
                <a:solidFill>
                  <a:srgbClr val="800000"/>
                </a:solidFill>
              </a:rPr>
              <a:t>. </a:t>
            </a:r>
            <a:r>
              <a:rPr lang="en-US" sz="2100" b="1" i="1" dirty="0">
                <a:solidFill>
                  <a:srgbClr val="800000"/>
                </a:solidFill>
              </a:rPr>
              <a:t>Seven lamps of fire </a:t>
            </a:r>
            <a:r>
              <a:rPr lang="en-US" sz="2100" i="1" dirty="0">
                <a:solidFill>
                  <a:srgbClr val="800000"/>
                </a:solidFill>
              </a:rPr>
              <a:t>were </a:t>
            </a:r>
            <a:r>
              <a:rPr lang="en-US" sz="2100" b="1" i="1" dirty="0">
                <a:solidFill>
                  <a:srgbClr val="800000"/>
                </a:solidFill>
              </a:rPr>
              <a:t>burning before the throne, which are </a:t>
            </a:r>
            <a:r>
              <a:rPr lang="en-US" sz="2100" b="1" i="1" u="sng" dirty="0">
                <a:solidFill>
                  <a:srgbClr val="800000"/>
                </a:solidFill>
              </a:rPr>
              <a:t>the seven Spirits of God</a:t>
            </a:r>
            <a:r>
              <a:rPr lang="en-US" sz="2100" i="1" dirty="0">
                <a:solidFill>
                  <a:srgbClr val="800000"/>
                </a:solidFill>
              </a:rPr>
              <a:t>. </a:t>
            </a:r>
            <a:r>
              <a:rPr lang="en-US" sz="2100" dirty="0"/>
              <a:t>(</a:t>
            </a:r>
            <a:r>
              <a:rPr lang="en-US" sz="2100" b="1" dirty="0">
                <a:solidFill>
                  <a:srgbClr val="800000"/>
                </a:solidFill>
              </a:rPr>
              <a:t>4:5</a:t>
            </a:r>
            <a:r>
              <a:rPr lang="en-US" sz="21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800000"/>
                </a:solidFill>
              </a:rPr>
              <a:t>And he said to me, “What do you see?” So I said, “I am looking, and there is a </a:t>
            </a:r>
            <a:r>
              <a:rPr lang="en-US" sz="2100" b="1" i="1" dirty="0">
                <a:solidFill>
                  <a:srgbClr val="800000"/>
                </a:solidFill>
              </a:rPr>
              <a:t>lampstand of solid gold </a:t>
            </a:r>
            <a:r>
              <a:rPr lang="en-US" sz="2100" i="1" dirty="0">
                <a:solidFill>
                  <a:srgbClr val="800000"/>
                </a:solidFill>
              </a:rPr>
              <a:t>with a bowl on top of it, and </a:t>
            </a:r>
            <a:r>
              <a:rPr lang="en-US" sz="2100" b="1" i="1" dirty="0">
                <a:solidFill>
                  <a:srgbClr val="800000"/>
                </a:solidFill>
              </a:rPr>
              <a:t>on the stand </a:t>
            </a:r>
            <a:r>
              <a:rPr lang="en-US" sz="2100" b="1" i="1" u="sng" dirty="0">
                <a:solidFill>
                  <a:srgbClr val="800000"/>
                </a:solidFill>
              </a:rPr>
              <a:t>seven lamps</a:t>
            </a:r>
            <a:r>
              <a:rPr lang="en-US" sz="2100" b="1" i="1" dirty="0">
                <a:solidFill>
                  <a:srgbClr val="800000"/>
                </a:solidFill>
              </a:rPr>
              <a:t> with seven pipes to the seven lamps</a:t>
            </a:r>
            <a:r>
              <a:rPr lang="en-US" sz="2100" i="1" dirty="0">
                <a:solidFill>
                  <a:srgbClr val="800000"/>
                </a:solidFill>
              </a:rPr>
              <a:t>. … So I answered and spoke to the angel who talked with me, saying, “</a:t>
            </a:r>
            <a:r>
              <a:rPr lang="en-US" sz="2100" b="1" i="1" dirty="0">
                <a:solidFill>
                  <a:srgbClr val="800000"/>
                </a:solidFill>
              </a:rPr>
              <a:t>What are these</a:t>
            </a:r>
            <a:r>
              <a:rPr lang="en-US" sz="2100" i="1" dirty="0">
                <a:solidFill>
                  <a:srgbClr val="800000"/>
                </a:solidFill>
              </a:rPr>
              <a:t>, my lord?” … So he answered and said to me: “This is the word of the LORD to Zerubbabel: ‘Not by might nor by power, </a:t>
            </a:r>
            <a:r>
              <a:rPr lang="en-US" sz="2100" b="1" i="1" dirty="0">
                <a:solidFill>
                  <a:srgbClr val="800000"/>
                </a:solidFill>
              </a:rPr>
              <a:t>but by </a:t>
            </a:r>
            <a:r>
              <a:rPr lang="en-US" sz="2100" b="1" i="1" u="sng" dirty="0">
                <a:solidFill>
                  <a:srgbClr val="800000"/>
                </a:solidFill>
              </a:rPr>
              <a:t>My Spirit</a:t>
            </a:r>
            <a:r>
              <a:rPr lang="en-US" sz="2100" i="1" dirty="0">
                <a:solidFill>
                  <a:srgbClr val="800000"/>
                </a:solidFill>
              </a:rPr>
              <a:t>,’” Says the LORD of hosts. … For who has despised the day of small things? For </a:t>
            </a:r>
            <a:r>
              <a:rPr lang="en-US" sz="2100" b="1" i="1" dirty="0">
                <a:solidFill>
                  <a:srgbClr val="800000"/>
                </a:solidFill>
              </a:rPr>
              <a:t>these </a:t>
            </a:r>
            <a:r>
              <a:rPr lang="en-US" sz="2100" b="1" i="1" u="sng" dirty="0">
                <a:solidFill>
                  <a:srgbClr val="800000"/>
                </a:solidFill>
              </a:rPr>
              <a:t>seven</a:t>
            </a:r>
            <a:r>
              <a:rPr lang="en-US" sz="2100" b="1" i="1" dirty="0">
                <a:solidFill>
                  <a:srgbClr val="800000"/>
                </a:solidFill>
              </a:rPr>
              <a:t> rejoice to </a:t>
            </a:r>
            <a:r>
              <a:rPr lang="en-US" sz="2100" b="1" i="1" u="sng" dirty="0">
                <a:solidFill>
                  <a:srgbClr val="800000"/>
                </a:solidFill>
              </a:rPr>
              <a:t>see</a:t>
            </a:r>
            <a:r>
              <a:rPr lang="en-US" sz="2100" b="1" i="1" dirty="0">
                <a:solidFill>
                  <a:srgbClr val="800000"/>
                </a:solidFill>
              </a:rPr>
              <a:t> </a:t>
            </a:r>
            <a:r>
              <a:rPr lang="en-US" sz="2100" i="1" dirty="0">
                <a:solidFill>
                  <a:srgbClr val="800000"/>
                </a:solidFill>
              </a:rPr>
              <a:t>The plumb line in the hand of Zerubbabel. </a:t>
            </a:r>
            <a:r>
              <a:rPr lang="en-US" sz="2100" b="1" i="1" dirty="0">
                <a:solidFill>
                  <a:srgbClr val="800000"/>
                </a:solidFill>
              </a:rPr>
              <a:t>They are </a:t>
            </a:r>
            <a:r>
              <a:rPr lang="en-US" sz="2100" b="1" i="1" u="sng" dirty="0">
                <a:solidFill>
                  <a:srgbClr val="800000"/>
                </a:solidFill>
              </a:rPr>
              <a:t>the eyes of the LORD</a:t>
            </a:r>
            <a:r>
              <a:rPr lang="en-US" sz="2100" b="1" i="1" dirty="0">
                <a:solidFill>
                  <a:srgbClr val="800000"/>
                </a:solidFill>
              </a:rPr>
              <a:t>, Which scan to and </a:t>
            </a:r>
            <a:r>
              <a:rPr lang="en-US" sz="2100" b="1" i="1" dirty="0" err="1">
                <a:solidFill>
                  <a:srgbClr val="800000"/>
                </a:solidFill>
              </a:rPr>
              <a:t>fro</a:t>
            </a:r>
            <a:r>
              <a:rPr lang="en-US" sz="2100" b="1" i="1" dirty="0">
                <a:solidFill>
                  <a:srgbClr val="800000"/>
                </a:solidFill>
              </a:rPr>
              <a:t> throughout the whole earth</a:t>
            </a:r>
            <a:r>
              <a:rPr lang="en-US" sz="2100" i="1" dirty="0">
                <a:solidFill>
                  <a:srgbClr val="800000"/>
                </a:solidFill>
              </a:rPr>
              <a:t>.” </a:t>
            </a:r>
            <a:r>
              <a:rPr lang="en-US" sz="2100" dirty="0"/>
              <a:t>(</a:t>
            </a:r>
            <a:r>
              <a:rPr lang="en-US" sz="2100" b="1" dirty="0">
                <a:solidFill>
                  <a:srgbClr val="800000"/>
                </a:solidFill>
              </a:rPr>
              <a:t>Zechariah 4:2-10</a:t>
            </a:r>
            <a:r>
              <a:rPr lang="en-US" sz="2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74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12080</TotalTime>
  <Words>2468</Words>
  <Application>Microsoft Office PowerPoint</Application>
  <PresentationFormat>On-screen Show (16:9)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Impact</vt:lpstr>
      <vt:lpstr>Times New Roman</vt:lpstr>
      <vt:lpstr>Trebuchet MS</vt:lpstr>
      <vt:lpstr>Wingdings</vt:lpstr>
      <vt:lpstr>the_lion_of_the_tribe_of_judah-still-16x9</vt:lpstr>
      <vt:lpstr>Revelation Trust God</vt:lpstr>
      <vt:lpstr>PowerPoint Presentation</vt:lpstr>
      <vt:lpstr>A Door into Heaven</vt:lpstr>
      <vt:lpstr>The King of Existence</vt:lpstr>
      <vt:lpstr>The King of Existence</vt:lpstr>
      <vt:lpstr>Identifying the 24 Elders</vt:lpstr>
      <vt:lpstr>The Elders’ Crowns &amp; Robes</vt:lpstr>
      <vt:lpstr>“The Seven Spirits of God”</vt:lpstr>
      <vt:lpstr>“The Seven Spirits of God”</vt:lpstr>
      <vt:lpstr>“The Seven Spirits of God”</vt:lpstr>
      <vt:lpstr>PowerPoint Presentation</vt:lpstr>
      <vt:lpstr>The Sea before the Throne</vt:lpstr>
      <vt:lpstr>The Sea before the Throne</vt:lpstr>
      <vt:lpstr>The Four Living Creatures</vt:lpstr>
      <vt:lpstr>Pinnacle of Creation – Closest to God</vt:lpstr>
      <vt:lpstr>Will Heaven Be Boring?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- Trust God</dc:title>
  <dc:creator>C. Trevor Bowen</dc:creator>
  <cp:lastModifiedBy>Trevor Bowen</cp:lastModifiedBy>
  <cp:revision>1082</cp:revision>
  <dcterms:created xsi:type="dcterms:W3CDTF">2017-04-01T00:42:32Z</dcterms:created>
  <dcterms:modified xsi:type="dcterms:W3CDTF">2023-01-19T04:04:31Z</dcterms:modified>
</cp:coreProperties>
</file>