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842" r:id="rId5"/>
    <p:sldId id="259" r:id="rId6"/>
    <p:sldId id="260" r:id="rId7"/>
    <p:sldId id="261" r:id="rId8"/>
    <p:sldId id="262" r:id="rId9"/>
    <p:sldId id="263" r:id="rId10"/>
    <p:sldId id="264" r:id="rId11"/>
    <p:sldId id="896" r:id="rId12"/>
    <p:sldId id="895" r:id="rId13"/>
    <p:sldId id="266" r:id="rId14"/>
    <p:sldId id="268" r:id="rId15"/>
    <p:sldId id="269" r:id="rId16"/>
    <p:sldId id="270" r:id="rId17"/>
    <p:sldId id="271" r:id="rId1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3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41688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Date Support (AD 95-97)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0" y="914400"/>
            <a:ext cx="9096499" cy="4144488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b="1" dirty="0"/>
              <a:t>Earliest Dating </a:t>
            </a:r>
            <a:r>
              <a:rPr lang="en-US" dirty="0"/>
              <a:t>– Irenaeus (AD 120-202), Clement of Alexandria, Tertullian, </a:t>
            </a:r>
            <a:r>
              <a:rPr lang="en-US" dirty="0" err="1"/>
              <a:t>Victorinus</a:t>
            </a:r>
            <a:r>
              <a:rPr lang="en-US" dirty="0"/>
              <a:t>, and Eusebius.</a:t>
            </a:r>
          </a:p>
          <a:p>
            <a:pPr>
              <a:spcBef>
                <a:spcPts val="100"/>
              </a:spcBef>
            </a:pPr>
            <a:r>
              <a:rPr lang="en-US" b="1" dirty="0"/>
              <a:t>Emperor Worship </a:t>
            </a:r>
            <a:r>
              <a:rPr lang="en-US" dirty="0"/>
              <a:t>– Domitian was first to demand it across the empire.  Asia Minor suffered the worst, earliest.</a:t>
            </a:r>
          </a:p>
          <a:p>
            <a:pPr>
              <a:spcBef>
                <a:spcPts val="100"/>
              </a:spcBef>
            </a:pPr>
            <a:r>
              <a:rPr lang="en-US" b="1" dirty="0"/>
              <a:t>Global Persecution </a:t>
            </a:r>
            <a:r>
              <a:rPr lang="en-US" dirty="0"/>
              <a:t>– Nero’s persecution was limited to Rome.  Domitian was first to persecute Christians across the empire.</a:t>
            </a:r>
          </a:p>
          <a:p>
            <a:pPr>
              <a:spcBef>
                <a:spcPts val="100"/>
              </a:spcBef>
            </a:pPr>
            <a:r>
              <a:rPr lang="en-US" b="1" dirty="0"/>
              <a:t>Global Harlot</a:t>
            </a:r>
            <a:r>
              <a:rPr lang="en-US" dirty="0"/>
              <a:t> – Description of harlot matches influence, power, and geography of Rome much better than Jerusalem.</a:t>
            </a:r>
          </a:p>
          <a:p>
            <a:pPr>
              <a:spcBef>
                <a:spcPts val="100"/>
              </a:spcBef>
            </a:pPr>
            <a:r>
              <a:rPr lang="en-US" b="1" dirty="0"/>
              <a:t>Church Decay </a:t>
            </a:r>
            <a:r>
              <a:rPr lang="en-US" dirty="0"/>
              <a:t>– Regression of Ephesian church suggests more time passed than just couple of years since positive epistles from Paul.</a:t>
            </a:r>
          </a:p>
          <a:p>
            <a:pPr>
              <a:spcBef>
                <a:spcPts val="100"/>
              </a:spcBef>
            </a:pPr>
            <a:r>
              <a:rPr lang="en-US" b="1" dirty="0"/>
              <a:t>Temple?</a:t>
            </a:r>
            <a:r>
              <a:rPr lang="en-US" dirty="0"/>
              <a:t> – Ezekiel (40) saw the temple in vision after destruction.</a:t>
            </a:r>
          </a:p>
        </p:txBody>
      </p:sp>
    </p:spTree>
    <p:extLst>
      <p:ext uri="{BB962C8B-B14F-4D97-AF65-F5344CB8AC3E}">
        <p14:creationId xmlns:p14="http://schemas.microsoft.com/office/powerpoint/2010/main" val="15743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Occasion of Writing</a:t>
            </a:r>
          </a:p>
        </p:txBody>
      </p:sp>
    </p:spTree>
    <p:extLst>
      <p:ext uri="{BB962C8B-B14F-4D97-AF65-F5344CB8AC3E}">
        <p14:creationId xmlns:p14="http://schemas.microsoft.com/office/powerpoint/2010/main" val="52832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Century Climate &amp;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0" y="914400"/>
            <a:ext cx="9096499" cy="4144488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dirty="0"/>
              <a:t>Jesus Ministry, Crucifixion, Establishment of Church (AD 28-31)</a:t>
            </a:r>
          </a:p>
          <a:p>
            <a:pPr>
              <a:spcBef>
                <a:spcPts val="100"/>
              </a:spcBef>
            </a:pPr>
            <a:r>
              <a:rPr lang="en-US" dirty="0"/>
              <a:t>Jewish Persecution</a:t>
            </a:r>
          </a:p>
          <a:p>
            <a:pPr>
              <a:spcBef>
                <a:spcPts val="100"/>
              </a:spcBef>
            </a:pPr>
            <a:r>
              <a:rPr lang="en-US" dirty="0"/>
              <a:t>Gospel had been preached in </a:t>
            </a:r>
            <a:r>
              <a:rPr lang="en-US" i="1" dirty="0">
                <a:solidFill>
                  <a:srgbClr val="800000"/>
                </a:solidFill>
              </a:rPr>
              <a:t>“all the world”</a:t>
            </a:r>
            <a:r>
              <a:rPr lang="en-US" dirty="0"/>
              <a:t> (</a:t>
            </a:r>
            <a:r>
              <a:rPr lang="en-US" b="1" dirty="0">
                <a:solidFill>
                  <a:srgbClr val="800000"/>
                </a:solidFill>
              </a:rPr>
              <a:t>Col. 1:5-6; Acts 17:6</a:t>
            </a:r>
            <a:r>
              <a:rPr lang="en-US" dirty="0"/>
              <a:t>)</a:t>
            </a:r>
          </a:p>
          <a:p>
            <a:pPr>
              <a:spcBef>
                <a:spcPts val="100"/>
              </a:spcBef>
            </a:pPr>
            <a:r>
              <a:rPr lang="en-US" dirty="0"/>
              <a:t>Nero’s Roman Persecution (AD 64-68)</a:t>
            </a:r>
          </a:p>
          <a:p>
            <a:pPr>
              <a:spcBef>
                <a:spcPts val="100"/>
              </a:spcBef>
            </a:pPr>
            <a:r>
              <a:rPr lang="en-US" dirty="0"/>
              <a:t>Destruction of Jerusalem (AD 70)</a:t>
            </a:r>
          </a:p>
          <a:p>
            <a:pPr>
              <a:spcBef>
                <a:spcPts val="100"/>
              </a:spcBef>
            </a:pPr>
            <a:r>
              <a:rPr lang="en-US" dirty="0"/>
              <a:t>Resumed Roman Persecution (AD 95-97)</a:t>
            </a:r>
          </a:p>
          <a:p>
            <a:pPr>
              <a:spcBef>
                <a:spcPts val="100"/>
              </a:spcBef>
            </a:pPr>
            <a:r>
              <a:rPr lang="en-US" dirty="0"/>
              <a:t>Writing of Revelation (AD 95-97)</a:t>
            </a:r>
          </a:p>
          <a:p>
            <a:pPr>
              <a:spcBef>
                <a:spcPts val="1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Persecuting Caesars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Nero (54-68) – Positioned Christians as scape-goat for burning 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Domitian (81-96) – first empire wide, severe, more political than religious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Trajan (98-117)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Marcus Aurelius (161-180)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Commodus (180-192)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Septimius</a:t>
            </a:r>
            <a:r>
              <a:rPr lang="en-US" sz="2200" dirty="0"/>
              <a:t> Severus (193-211)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Caracalla (211-217)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Maximinus</a:t>
            </a:r>
            <a:r>
              <a:rPr lang="en-US" sz="2200" dirty="0"/>
              <a:t> I (235-238)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Decius (249-251) – very severe and widespread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Valerian (253-260) – very severe and widespread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Diocletian (284-313) – most severe of all</a:t>
            </a:r>
          </a:p>
        </p:txBody>
      </p:sp>
    </p:spTree>
    <p:extLst>
      <p:ext uri="{BB962C8B-B14F-4D97-AF65-F5344CB8AC3E}">
        <p14:creationId xmlns:p14="http://schemas.microsoft.com/office/powerpoint/2010/main" val="24601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 – Profound Decay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Wealthy, but empire grew mostly by conquest and slavery.</a:t>
            </a:r>
          </a:p>
          <a:p>
            <a:r>
              <a:rPr lang="en-US" dirty="0"/>
              <a:t>Huge portion of population was slaves, later German immigrants.</a:t>
            </a:r>
          </a:p>
          <a:p>
            <a:r>
              <a:rPr lang="en-US" dirty="0"/>
              <a:t>Sexual immorality &amp; lust knew no bounds.</a:t>
            </a:r>
          </a:p>
          <a:p>
            <a:r>
              <a:rPr lang="en-US" dirty="0"/>
              <a:t>Leadership exemplified unbridled excess &amp; madness.</a:t>
            </a:r>
          </a:p>
          <a:p>
            <a:r>
              <a:rPr lang="en-US" dirty="0"/>
              <a:t>Children were neglected &amp; abused at early ages.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96906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of the Millennium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5948350" cy="4144488"/>
          </a:xfrm>
        </p:spPr>
        <p:txBody>
          <a:bodyPr/>
          <a:lstStyle/>
          <a:p>
            <a:pPr marL="346075" lvl="0" indent="-346075">
              <a:buFont typeface="+mj-lt"/>
              <a:buAutoNum type="arabicPeriod" startAt="4"/>
            </a:pPr>
            <a:r>
              <a:rPr lang="en-US" dirty="0"/>
              <a:t>Name and define the 3 most common views for interpreting the millennium of chapter </a:t>
            </a:r>
            <a:r>
              <a:rPr lang="en-US" b="1" dirty="0">
                <a:solidFill>
                  <a:srgbClr val="800000"/>
                </a:solidFill>
              </a:rPr>
              <a:t>20</a:t>
            </a:r>
            <a:r>
              <a:rPr lang="en-US" dirty="0"/>
              <a:t>?</a:t>
            </a:r>
          </a:p>
          <a:p>
            <a:r>
              <a:rPr lang="en-US" dirty="0"/>
              <a:t>Named, categorized according to Jesus return </a:t>
            </a:r>
            <a:r>
              <a:rPr lang="en-US" b="1" i="1" dirty="0"/>
              <a:t>relative</a:t>
            </a:r>
            <a:r>
              <a:rPr lang="en-US" dirty="0"/>
              <a:t> to millennium and its nature.</a:t>
            </a:r>
          </a:p>
          <a:p>
            <a:pPr marL="346075" indent="-346075">
              <a:buFont typeface="+mj-lt"/>
              <a:buAutoNum type="alphaUcPeriod"/>
            </a:pPr>
            <a:r>
              <a:rPr lang="en-US" b="1" dirty="0">
                <a:solidFill>
                  <a:srgbClr val="800000"/>
                </a:solidFill>
              </a:rPr>
              <a:t>Premillennial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– Jesus returns </a:t>
            </a:r>
            <a:r>
              <a:rPr lang="en-US" b="1" i="1" u="sng" dirty="0"/>
              <a:t>before</a:t>
            </a:r>
            <a:r>
              <a:rPr lang="en-US" dirty="0"/>
              <a:t> </a:t>
            </a:r>
            <a:r>
              <a:rPr lang="en-US" b="1" i="1" dirty="0"/>
              <a:t>literal</a:t>
            </a:r>
            <a:r>
              <a:rPr lang="en-US" dirty="0"/>
              <a:t> 1000 year reign.  May be dispensational.</a:t>
            </a:r>
          </a:p>
          <a:p>
            <a:pPr marL="346075" indent="-346075">
              <a:buFont typeface="+mj-lt"/>
              <a:buAutoNum type="alphaUcPeriod"/>
            </a:pPr>
            <a:r>
              <a:rPr lang="en-US" b="1" dirty="0">
                <a:solidFill>
                  <a:srgbClr val="800000"/>
                </a:solidFill>
              </a:rPr>
              <a:t>Postmillennial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– Jesus returns </a:t>
            </a:r>
            <a:r>
              <a:rPr lang="en-US" b="1" i="1" u="sng" dirty="0"/>
              <a:t>after</a:t>
            </a:r>
            <a:r>
              <a:rPr lang="en-US" dirty="0"/>
              <a:t> </a:t>
            </a:r>
            <a:r>
              <a:rPr lang="en-US" b="1" i="1" dirty="0"/>
              <a:t>literal</a:t>
            </a:r>
            <a:r>
              <a:rPr lang="en-US" dirty="0"/>
              <a:t> 1000 year reign, </a:t>
            </a:r>
            <a:r>
              <a:rPr lang="en-US" b="1" i="1" dirty="0"/>
              <a:t>utopia</a:t>
            </a:r>
            <a:r>
              <a:rPr lang="en-US" dirty="0"/>
              <a:t>.</a:t>
            </a:r>
          </a:p>
          <a:p>
            <a:pPr marL="346075" indent="-346075">
              <a:buFont typeface="+mj-lt"/>
              <a:buAutoNum type="alphaUcPeriod"/>
            </a:pPr>
            <a:r>
              <a:rPr lang="en-US" b="1" dirty="0">
                <a:solidFill>
                  <a:srgbClr val="800000"/>
                </a:solidFill>
              </a:rPr>
              <a:t>Amillennial</a:t>
            </a:r>
            <a:r>
              <a:rPr lang="en-US" dirty="0"/>
              <a:t> – 1000 year reign is </a:t>
            </a:r>
            <a:r>
              <a:rPr lang="en-US" b="1" i="1" u="sng" dirty="0"/>
              <a:t>symbolic</a:t>
            </a:r>
            <a:r>
              <a:rPr lang="en-US" dirty="0"/>
              <a:t>, long, indefinite time.  Jesus returns </a:t>
            </a:r>
            <a:r>
              <a:rPr lang="en-US" b="1" i="1" dirty="0"/>
              <a:t>after</a:t>
            </a:r>
            <a:r>
              <a:rPr lang="en-US" dirty="0"/>
              <a:t>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03" y="941774"/>
            <a:ext cx="3048396" cy="41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of Interpreting 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200"/>
              </a:spcBef>
              <a:buFont typeface="+mj-lt"/>
              <a:buAutoNum type="arabicPeriod" startAt="5"/>
            </a:pPr>
            <a:r>
              <a:rPr lang="en-US" sz="2000" dirty="0"/>
              <a:t>Name and define the 5 most common views for interpreting the entire book of Revelation?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Categorized by time period of primary application:  (How does it apply to us?)</a:t>
            </a:r>
          </a:p>
          <a:p>
            <a:pPr marL="346075" indent="-346075">
              <a:spcBef>
                <a:spcPts val="200"/>
              </a:spcBef>
              <a:buFont typeface="+mj-lt"/>
              <a:buAutoNum type="alphaUcPeriod"/>
            </a:pPr>
            <a:r>
              <a:rPr lang="en-US" sz="2000" b="1" dirty="0">
                <a:solidFill>
                  <a:srgbClr val="800000"/>
                </a:solidFill>
              </a:rPr>
              <a:t>Futurist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– Literal. Always Premillennial. Typically Dispensational.</a:t>
            </a:r>
          </a:p>
          <a:p>
            <a:pPr marL="346075" indent="-346075">
              <a:spcBef>
                <a:spcPts val="200"/>
              </a:spcBef>
              <a:buFont typeface="+mj-lt"/>
              <a:buAutoNum type="alphaUcPeriod"/>
            </a:pPr>
            <a:r>
              <a:rPr lang="en-US" sz="2000" b="1" dirty="0" err="1">
                <a:solidFill>
                  <a:srgbClr val="800000"/>
                </a:solidFill>
              </a:rPr>
              <a:t>Preterist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– Fulfilled in past. Often associated with </a:t>
            </a:r>
            <a:r>
              <a:rPr lang="en-US" sz="2000" dirty="0" err="1"/>
              <a:t>Preterist</a:t>
            </a:r>
            <a:r>
              <a:rPr lang="en-US" sz="2000" dirty="0"/>
              <a:t> view of NT (</a:t>
            </a:r>
            <a:r>
              <a:rPr lang="en-US" sz="2000" b="1" dirty="0">
                <a:solidFill>
                  <a:srgbClr val="800000"/>
                </a:solidFill>
              </a:rPr>
              <a:t>2Tm.2:18</a:t>
            </a:r>
            <a:r>
              <a:rPr lang="en-US" sz="2000" dirty="0"/>
              <a:t>).</a:t>
            </a:r>
          </a:p>
          <a:p>
            <a:pPr marL="688975" lvl="1" indent="-346075">
              <a:spcBef>
                <a:spcPts val="200"/>
              </a:spcBef>
            </a:pPr>
            <a:r>
              <a:rPr lang="en-US" sz="1800" b="1" dirty="0"/>
              <a:t>Full </a:t>
            </a:r>
            <a:r>
              <a:rPr lang="en-US" sz="1800" b="1" dirty="0" err="1"/>
              <a:t>Preterist</a:t>
            </a:r>
            <a:r>
              <a:rPr lang="en-US" sz="1800" b="1" dirty="0"/>
              <a:t> </a:t>
            </a:r>
            <a:r>
              <a:rPr lang="en-US" sz="1800" dirty="0"/>
              <a:t>–  Orthodox or Hyper.  May doubt inspiration or application.</a:t>
            </a:r>
          </a:p>
          <a:p>
            <a:pPr marL="688975" lvl="1" indent="-346075">
              <a:spcBef>
                <a:spcPts val="200"/>
              </a:spcBef>
            </a:pPr>
            <a:r>
              <a:rPr lang="en-US" sz="1800" b="1" dirty="0"/>
              <a:t>Partial </a:t>
            </a:r>
            <a:r>
              <a:rPr lang="en-US" sz="1800" b="1" dirty="0" err="1"/>
              <a:t>Preterist</a:t>
            </a:r>
            <a:r>
              <a:rPr lang="en-US" sz="1800" b="1" dirty="0"/>
              <a:t> </a:t>
            </a:r>
            <a:r>
              <a:rPr lang="en-US" sz="1800" dirty="0"/>
              <a:t>– May overlap </a:t>
            </a:r>
            <a:r>
              <a:rPr lang="en-US" sz="1800" b="1" dirty="0">
                <a:solidFill>
                  <a:srgbClr val="800000"/>
                </a:solidFill>
              </a:rPr>
              <a:t>Historical Background</a:t>
            </a:r>
            <a:r>
              <a:rPr lang="en-US" sz="1800" dirty="0"/>
              <a:t>.</a:t>
            </a:r>
          </a:p>
          <a:p>
            <a:pPr marL="346075" indent="-346075">
              <a:spcBef>
                <a:spcPts val="200"/>
              </a:spcBef>
              <a:buFont typeface="+mj-lt"/>
              <a:buAutoNum type="alphaUcPeriod"/>
            </a:pPr>
            <a:r>
              <a:rPr lang="en-US" sz="2000" b="1" dirty="0">
                <a:solidFill>
                  <a:srgbClr val="800000"/>
                </a:solidFill>
              </a:rPr>
              <a:t>Continuous Historical </a:t>
            </a:r>
            <a:r>
              <a:rPr lang="en-US" sz="2000" dirty="0"/>
              <a:t>– Ongoing record of specific history from early church to Reformation movement.  (Favorite view of Restoration movement leaders.)</a:t>
            </a:r>
          </a:p>
          <a:p>
            <a:pPr marL="346075" indent="-346075">
              <a:spcBef>
                <a:spcPts val="200"/>
              </a:spcBef>
              <a:buFont typeface="+mj-lt"/>
              <a:buAutoNum type="alphaUcPeriod"/>
            </a:pPr>
            <a:r>
              <a:rPr lang="en-US" sz="2000" b="1" dirty="0">
                <a:solidFill>
                  <a:srgbClr val="800000"/>
                </a:solidFill>
              </a:rPr>
              <a:t>Idealist (Philosophy of History, Spiritual, Symbolical) </a:t>
            </a:r>
            <a:r>
              <a:rPr lang="en-US" sz="2000" dirty="0"/>
              <a:t>– Never applies but always applies.  Represents underlying mechanics of all spiritual conflicts.</a:t>
            </a:r>
          </a:p>
          <a:p>
            <a:pPr marL="346075" indent="-346075">
              <a:spcBef>
                <a:spcPts val="200"/>
              </a:spcBef>
              <a:buFont typeface="+mj-lt"/>
              <a:buAutoNum type="alphaUcPeriod"/>
            </a:pPr>
            <a:r>
              <a:rPr lang="en-US" sz="2000" b="1" dirty="0">
                <a:solidFill>
                  <a:srgbClr val="800000"/>
                </a:solidFill>
              </a:rPr>
              <a:t>Historical Background </a:t>
            </a:r>
            <a:r>
              <a:rPr lang="en-US" sz="2000" dirty="0"/>
              <a:t>– Primarily fulfilled in the past (like </a:t>
            </a:r>
            <a:r>
              <a:rPr lang="en-US" sz="2000" b="1" dirty="0" err="1">
                <a:solidFill>
                  <a:srgbClr val="800000"/>
                </a:solidFill>
              </a:rPr>
              <a:t>Preterist</a:t>
            </a:r>
            <a:r>
              <a:rPr lang="en-US" sz="2000" dirty="0"/>
              <a:t>), but emphasizes ongoing applicability (like </a:t>
            </a:r>
            <a:r>
              <a:rPr lang="en-US" sz="2000" b="1" dirty="0">
                <a:solidFill>
                  <a:srgbClr val="800000"/>
                </a:solidFill>
              </a:rPr>
              <a:t>Idealist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907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Writing Style</a:t>
            </a:r>
          </a:p>
        </p:txBody>
      </p:sp>
    </p:spTree>
    <p:extLst>
      <p:ext uri="{BB962C8B-B14F-4D97-AF65-F5344CB8AC3E}">
        <p14:creationId xmlns:p14="http://schemas.microsoft.com/office/powerpoint/2010/main" val="127868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 Interpretation?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indent="-346075">
              <a:buFont typeface="+mj-lt"/>
              <a:buAutoNum type="arabicPeriod"/>
            </a:pPr>
            <a:r>
              <a:rPr lang="en-US" dirty="0"/>
              <a:t>Should this book be interpreted </a:t>
            </a:r>
            <a:r>
              <a:rPr lang="en-US" b="1" i="1" dirty="0"/>
              <a:t>literally</a:t>
            </a:r>
            <a:r>
              <a:rPr lang="en-US" dirty="0"/>
              <a:t>?  How do you know?</a:t>
            </a:r>
          </a:p>
          <a:p>
            <a:pPr marL="347663" lvl="1" indent="0">
              <a:buNone/>
            </a:pPr>
            <a:r>
              <a:rPr lang="en-US" sz="2400" b="1" i="1" dirty="0">
                <a:solidFill>
                  <a:srgbClr val="800000"/>
                </a:solidFill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</a:rPr>
              <a:t>Revelation</a:t>
            </a:r>
            <a:r>
              <a:rPr lang="en-US" sz="2400" b="1" i="1" dirty="0">
                <a:solidFill>
                  <a:srgbClr val="800000"/>
                </a:solidFill>
              </a:rPr>
              <a:t> of Jesus Christ</a:t>
            </a:r>
            <a:r>
              <a:rPr lang="en-US" sz="2400" i="1" dirty="0">
                <a:solidFill>
                  <a:srgbClr val="800000"/>
                </a:solidFill>
              </a:rPr>
              <a:t>, which God gave Him to show His servants – things which must shortly take place. And He sent and </a:t>
            </a:r>
            <a:r>
              <a:rPr lang="en-US" sz="2400" b="1" i="1" u="sng" dirty="0">
                <a:solidFill>
                  <a:srgbClr val="800000"/>
                </a:solidFill>
              </a:rPr>
              <a:t>signified</a:t>
            </a:r>
            <a:r>
              <a:rPr lang="en-US" sz="2400" i="1" dirty="0">
                <a:solidFill>
                  <a:srgbClr val="800000"/>
                </a:solidFill>
              </a:rPr>
              <a:t> it by His angel to His servant John, who bore witness to the word of God, and to the testimony of Jesus Christ, to </a:t>
            </a:r>
            <a:r>
              <a:rPr lang="en-US" sz="2400" b="1" i="1" dirty="0">
                <a:solidFill>
                  <a:srgbClr val="800000"/>
                </a:solidFill>
              </a:rPr>
              <a:t>all </a:t>
            </a:r>
            <a:r>
              <a:rPr lang="en-US" sz="2400" b="1" i="1" u="sng" dirty="0">
                <a:solidFill>
                  <a:srgbClr val="800000"/>
                </a:solidFill>
              </a:rPr>
              <a:t>things that he saw</a:t>
            </a:r>
            <a:r>
              <a:rPr lang="en-US" sz="2400" i="1" dirty="0">
                <a:solidFill>
                  <a:srgbClr val="800000"/>
                </a:solidFill>
              </a:rPr>
              <a:t>.  Blessed is he who reads and those who hear the </a:t>
            </a:r>
            <a:r>
              <a:rPr lang="en-US" sz="2400" b="1" i="1" dirty="0">
                <a:solidFill>
                  <a:srgbClr val="800000"/>
                </a:solidFill>
              </a:rPr>
              <a:t>words of this </a:t>
            </a:r>
            <a:r>
              <a:rPr lang="en-US" sz="2400" b="1" i="1" u="sng" dirty="0">
                <a:solidFill>
                  <a:srgbClr val="800000"/>
                </a:solidFill>
              </a:rPr>
              <a:t>prophecy</a:t>
            </a:r>
            <a:r>
              <a:rPr lang="en-US" sz="2400" i="1" dirty="0">
                <a:solidFill>
                  <a:srgbClr val="800000"/>
                </a:solidFill>
              </a:rPr>
              <a:t>, and keep those things which are written in it; for the time is near.</a:t>
            </a:r>
            <a:r>
              <a:rPr lang="en-US" sz="2400" dirty="0">
                <a:solidFill>
                  <a:srgbClr val="800000"/>
                </a:solidFill>
              </a:rPr>
              <a:t> (</a:t>
            </a:r>
            <a:r>
              <a:rPr lang="en-US" sz="2400" b="1" dirty="0">
                <a:solidFill>
                  <a:srgbClr val="800000"/>
                </a:solidFill>
              </a:rPr>
              <a:t>1:1-3</a:t>
            </a:r>
            <a:r>
              <a:rPr lang="en-US" sz="2400" dirty="0">
                <a:solidFill>
                  <a:srgbClr val="800000"/>
                </a:solidFill>
              </a:rPr>
              <a:t>)</a:t>
            </a:r>
          </a:p>
          <a:p>
            <a:pPr marL="346075" indent="-346075"/>
            <a:r>
              <a:rPr lang="en-US" i="1" dirty="0">
                <a:solidFill>
                  <a:srgbClr val="800000"/>
                </a:solidFill>
              </a:rPr>
              <a:t>“signs”</a:t>
            </a:r>
            <a:r>
              <a:rPr lang="en-US" dirty="0"/>
              <a:t>, </a:t>
            </a:r>
            <a:r>
              <a:rPr lang="en-US" i="1" dirty="0">
                <a:solidFill>
                  <a:srgbClr val="800000"/>
                </a:solidFill>
              </a:rPr>
              <a:t>“visions”</a:t>
            </a:r>
            <a:r>
              <a:rPr lang="en-US" dirty="0"/>
              <a:t>, </a:t>
            </a:r>
            <a:r>
              <a:rPr lang="en-US" i="1" dirty="0">
                <a:solidFill>
                  <a:srgbClr val="800000"/>
                </a:solidFill>
              </a:rPr>
              <a:t>“prophecy”</a:t>
            </a:r>
            <a:r>
              <a:rPr lang="en-US" dirty="0"/>
              <a:t> – </a:t>
            </a:r>
            <a:r>
              <a:rPr lang="en-US" b="1" dirty="0">
                <a:solidFill>
                  <a:srgbClr val="800000"/>
                </a:solidFill>
              </a:rPr>
              <a:t>1:3; 9:17; 10:11; 12:1, 3; 15:1; 22:6-10</a:t>
            </a:r>
          </a:p>
          <a:p>
            <a:pPr marL="346075" indent="-346075"/>
            <a:r>
              <a:rPr lang="en-US" i="1" dirty="0">
                <a:solidFill>
                  <a:srgbClr val="800000"/>
                </a:solidFill>
              </a:rPr>
              <a:t>“saw”</a:t>
            </a:r>
            <a:r>
              <a:rPr lang="en-US" dirty="0"/>
              <a:t>, </a:t>
            </a:r>
            <a:r>
              <a:rPr lang="en-US" i="1" dirty="0">
                <a:solidFill>
                  <a:srgbClr val="800000"/>
                </a:solidFill>
              </a:rPr>
              <a:t>“heard”</a:t>
            </a:r>
            <a:r>
              <a:rPr lang="en-US" dirty="0"/>
              <a:t>, </a:t>
            </a:r>
            <a:r>
              <a:rPr lang="en-US" i="1" dirty="0">
                <a:solidFill>
                  <a:srgbClr val="800000"/>
                </a:solidFill>
              </a:rPr>
              <a:t>“in the Spirit”</a:t>
            </a:r>
            <a:r>
              <a:rPr lang="en-US" dirty="0"/>
              <a:t>, </a:t>
            </a:r>
            <a:r>
              <a:rPr lang="en-US" i="1" dirty="0">
                <a:solidFill>
                  <a:srgbClr val="800000"/>
                </a:solidFill>
              </a:rPr>
              <a:t>“come up”</a:t>
            </a:r>
            <a:r>
              <a:rPr lang="en-US" dirty="0"/>
              <a:t> – </a:t>
            </a:r>
            <a:r>
              <a:rPr lang="en-US" b="1" dirty="0">
                <a:solidFill>
                  <a:srgbClr val="800000"/>
                </a:solidFill>
              </a:rPr>
              <a:t>1:2, 10; 4:1-2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“Signify”?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2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semaino</a:t>
            </a:r>
            <a:r>
              <a:rPr lang="en-US" altLang="en-US" sz="2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200" b="1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rgbClr val="010101"/>
                </a:solidFill>
              </a:rPr>
              <a:t>24381</a:t>
            </a:r>
            <a:r>
              <a:rPr lang="en-US" altLang="en-US" sz="2200" b="1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altLang="en-US" sz="2200" b="1" dirty="0" err="1">
                <a:solidFill>
                  <a:srgbClr val="010101"/>
                </a:solidFill>
                <a:latin typeface="SBL Greek" panose="02000000000000000000" pitchFamily="2" charset="0"/>
              </a:rPr>
              <a:t>σημ</a:t>
            </a:r>
            <a:r>
              <a:rPr lang="en-US" altLang="en-US" sz="2200" b="1" dirty="0">
                <a:solidFill>
                  <a:srgbClr val="010101"/>
                </a:solidFill>
                <a:latin typeface="SBL Greek" panose="02000000000000000000" pitchFamily="2" charset="0"/>
              </a:rPr>
              <a:t>αίνω </a:t>
            </a:r>
            <a:r>
              <a:rPr lang="en-US" altLang="en-US" sz="2200" dirty="0">
                <a:solidFill>
                  <a:srgbClr val="010101"/>
                </a:solidFill>
              </a:rPr>
              <a:t>impf</a:t>
            </a:r>
            <a:r>
              <a:rPr lang="en-US" altLang="en-US" sz="2200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dirty="0" err="1">
                <a:solidFill>
                  <a:srgbClr val="010101"/>
                </a:solidFill>
                <a:latin typeface="SBL Greek" panose="02000000000000000000" pitchFamily="2" charset="0"/>
              </a:rPr>
              <a:t>ἐσήμ</a:t>
            </a:r>
            <a:r>
              <a:rPr lang="en-US" altLang="en-US" sz="2200" b="1" dirty="0">
                <a:solidFill>
                  <a:srgbClr val="010101"/>
                </a:solidFill>
                <a:latin typeface="SBL Greek" panose="02000000000000000000" pitchFamily="2" charset="0"/>
              </a:rPr>
              <a:t>αινον</a:t>
            </a:r>
            <a:r>
              <a:rPr lang="en-US" altLang="en-US" sz="2200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200" dirty="0">
                <a:solidFill>
                  <a:srgbClr val="010101"/>
                </a:solidFill>
              </a:rPr>
              <a:t>1aor.</a:t>
            </a:r>
            <a:r>
              <a:rPr lang="en-US" altLang="en-US" sz="2200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10101"/>
                </a:solidFill>
                <a:latin typeface="SBL Greek" panose="02000000000000000000" pitchFamily="2" charset="0"/>
              </a:rPr>
              <a:t>ἐσήμ</a:t>
            </a:r>
            <a:r>
              <a:rPr lang="en-US" altLang="en-US" sz="2200" b="1" dirty="0">
                <a:solidFill>
                  <a:srgbClr val="010101"/>
                </a:solidFill>
                <a:latin typeface="SBL Greek" panose="02000000000000000000" pitchFamily="2" charset="0"/>
              </a:rPr>
              <a:t>ανα</a:t>
            </a:r>
            <a:r>
              <a:rPr lang="en-US" altLang="en-US" sz="2200" dirty="0">
                <a:solidFill>
                  <a:srgbClr val="010101"/>
                </a:solidFill>
              </a:rPr>
              <a:t>; with a basic meaning </a:t>
            </a:r>
            <a:r>
              <a:rPr lang="en-US" altLang="en-US" sz="2200" i="1" dirty="0">
                <a:solidFill>
                  <a:srgbClr val="010101"/>
                </a:solidFill>
              </a:rPr>
              <a:t>intentionally produce an impression </a:t>
            </a:r>
            <a:r>
              <a:rPr lang="en-US" altLang="en-US" sz="2200" dirty="0">
                <a:solidFill>
                  <a:srgbClr val="010101"/>
                </a:solidFill>
              </a:rPr>
              <a:t>to signal or signify something; (1) as making something clear </a:t>
            </a:r>
            <a:r>
              <a:rPr lang="en-US" altLang="en-US" sz="2200" i="1" dirty="0">
                <a:solidFill>
                  <a:srgbClr val="010101"/>
                </a:solidFill>
              </a:rPr>
              <a:t>signify, indicate, show </a:t>
            </a:r>
            <a:r>
              <a:rPr lang="en-US" altLang="en-US" sz="2200" dirty="0">
                <a:solidFill>
                  <a:srgbClr val="010101"/>
                </a:solidFill>
              </a:rPr>
              <a:t>(AC 25.27); (2) prophetically </a:t>
            </a:r>
            <a:r>
              <a:rPr lang="en-US" altLang="en-US" sz="2200" i="1" dirty="0">
                <a:solidFill>
                  <a:srgbClr val="010101"/>
                </a:solidFill>
              </a:rPr>
              <a:t>foretell, signify (beforehand) </a:t>
            </a:r>
            <a:r>
              <a:rPr lang="en-US" altLang="en-US" sz="2200" dirty="0">
                <a:solidFill>
                  <a:srgbClr val="010101"/>
                </a:solidFill>
              </a:rPr>
              <a:t>(JN 12.33)  (Friberg).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5 Other References: Each refers to veiled, symbolic, figurative speech.</a:t>
            </a:r>
          </a:p>
          <a:p>
            <a:pPr lvl="1">
              <a:spcBef>
                <a:spcPts val="200"/>
              </a:spcBef>
            </a:pPr>
            <a:r>
              <a:rPr lang="en-US" sz="2200" b="1" dirty="0"/>
              <a:t>Jesus’ Crucifixion</a:t>
            </a:r>
            <a:r>
              <a:rPr lang="en-US" sz="2200" dirty="0"/>
              <a:t> – </a:t>
            </a:r>
            <a:r>
              <a:rPr lang="en-US" sz="2200" i="1" dirty="0">
                <a:solidFill>
                  <a:srgbClr val="800000"/>
                </a:solidFill>
              </a:rPr>
              <a:t>“If I am lifted up from the earth”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John 12:33; 18:32</a:t>
            </a:r>
            <a:r>
              <a:rPr lang="en-US" sz="2200" dirty="0"/>
              <a:t>)</a:t>
            </a:r>
          </a:p>
          <a:p>
            <a:pPr lvl="1">
              <a:spcBef>
                <a:spcPts val="200"/>
              </a:spcBef>
            </a:pPr>
            <a:r>
              <a:rPr lang="en-US" sz="2200" b="1" dirty="0"/>
              <a:t>Peter’s Martyrdom </a:t>
            </a:r>
            <a:r>
              <a:rPr lang="en-US" sz="2200" dirty="0"/>
              <a:t>– </a:t>
            </a:r>
            <a:r>
              <a:rPr lang="en-US" sz="2200" i="1" dirty="0">
                <a:solidFill>
                  <a:srgbClr val="800000"/>
                </a:solidFill>
              </a:rPr>
              <a:t>“When you are old, you will stretch out your hands, and another will gird you and carry you where you do not wish”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John 21:19</a:t>
            </a:r>
            <a:r>
              <a:rPr lang="en-US" sz="2200" dirty="0"/>
              <a:t>)</a:t>
            </a:r>
            <a:endParaRPr lang="en-US" sz="2200" b="1" dirty="0">
              <a:solidFill>
                <a:srgbClr val="800000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2200" b="1" dirty="0"/>
              <a:t>Agabus’ Foretelling of a Great Famine </a:t>
            </a:r>
            <a:r>
              <a:rPr lang="en-US" sz="2200" b="1" i="1" dirty="0">
                <a:solidFill>
                  <a:srgbClr val="800000"/>
                </a:solidFill>
              </a:rPr>
              <a:t>“by the Spirit”</a:t>
            </a:r>
            <a:r>
              <a:rPr lang="en-US" sz="2200" dirty="0"/>
              <a:t> – </a:t>
            </a:r>
            <a:r>
              <a:rPr lang="en-US" sz="2200" b="1" dirty="0">
                <a:solidFill>
                  <a:srgbClr val="800000"/>
                </a:solidFill>
              </a:rPr>
              <a:t>Acts 11:28</a:t>
            </a:r>
          </a:p>
          <a:p>
            <a:pPr lvl="1">
              <a:spcBef>
                <a:spcPts val="200"/>
              </a:spcBef>
            </a:pPr>
            <a:r>
              <a:rPr lang="en-US" sz="2200" b="1" dirty="0"/>
              <a:t>Festus Indicating Paul’s Charges (Possible Exception)</a:t>
            </a:r>
            <a:r>
              <a:rPr lang="en-US" sz="2200" dirty="0"/>
              <a:t> – </a:t>
            </a:r>
            <a:r>
              <a:rPr lang="en-US" sz="2200" b="1" dirty="0">
                <a:solidFill>
                  <a:srgbClr val="800000"/>
                </a:solidFill>
              </a:rPr>
              <a:t>Acts 25:27</a:t>
            </a:r>
            <a:endParaRPr lang="en-US" sz="2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indent="-346075">
              <a:buFont typeface="+mj-lt"/>
              <a:buAutoNum type="arabicPeriod" startAt="2"/>
            </a:pPr>
            <a:r>
              <a:rPr lang="en-US" sz="2300" dirty="0"/>
              <a:t>Define apocalyptic literature? Why encrypt the message in symbols if intent is to reveal?  What are the best sources for decoding its usage in Revelation?  </a:t>
            </a:r>
          </a:p>
          <a:p>
            <a:r>
              <a:rPr lang="en-US" sz="2300" b="1" dirty="0"/>
              <a:t>Revelation (</a:t>
            </a:r>
            <a:r>
              <a:rPr lang="en-US" sz="2300" b="1" i="1" dirty="0" err="1"/>
              <a:t>apokalupsis</a:t>
            </a:r>
            <a:r>
              <a:rPr lang="en-US" sz="2300" b="1" dirty="0"/>
              <a:t>) </a:t>
            </a:r>
            <a:r>
              <a:rPr lang="en-US" sz="2300" dirty="0"/>
              <a:t>– uncovering, disclosure, revealing</a:t>
            </a:r>
          </a:p>
          <a:p>
            <a:r>
              <a:rPr lang="en-US" sz="2300" b="1" dirty="0"/>
              <a:t>Apocalyptic</a:t>
            </a:r>
            <a:r>
              <a:rPr lang="en-US" sz="2300" dirty="0"/>
              <a:t> – Highly symbolic, dramatic, fantastic, cataclysmic</a:t>
            </a:r>
          </a:p>
          <a:p>
            <a:r>
              <a:rPr lang="en-US" sz="2300" dirty="0"/>
              <a:t>Precedent for simultaneously revealing truth while obscuring it, even hardening hearts (</a:t>
            </a:r>
            <a:r>
              <a:rPr lang="en-US" sz="2300" b="1" dirty="0">
                <a:solidFill>
                  <a:srgbClr val="800000"/>
                </a:solidFill>
              </a:rPr>
              <a:t>Matthew 13:10-17; 11:15-25; 2 Thess. 2:9-12</a:t>
            </a:r>
            <a:r>
              <a:rPr lang="en-US" sz="2300" dirty="0"/>
              <a:t>).</a:t>
            </a:r>
          </a:p>
          <a:p>
            <a:r>
              <a:rPr lang="en-US" sz="2300" dirty="0"/>
              <a:t>Decryption Key – </a:t>
            </a:r>
            <a:r>
              <a:rPr lang="en-US" sz="2300" b="1" dirty="0">
                <a:solidFill>
                  <a:srgbClr val="800000"/>
                </a:solidFill>
              </a:rPr>
              <a:t>Zechariah</a:t>
            </a:r>
            <a:r>
              <a:rPr lang="en-US" sz="2300" dirty="0"/>
              <a:t> &amp; </a:t>
            </a:r>
            <a:r>
              <a:rPr lang="en-US" sz="2300" b="1" dirty="0">
                <a:solidFill>
                  <a:srgbClr val="800000"/>
                </a:solidFill>
              </a:rPr>
              <a:t>Daniel 7-12</a:t>
            </a:r>
            <a:r>
              <a:rPr lang="en-US" sz="2300" dirty="0"/>
              <a:t>.  Parts of </a:t>
            </a:r>
            <a:r>
              <a:rPr lang="en-US" sz="2300" b="1" dirty="0">
                <a:solidFill>
                  <a:srgbClr val="800000"/>
                </a:solidFill>
              </a:rPr>
              <a:t>Ezekiel</a:t>
            </a:r>
            <a:r>
              <a:rPr lang="en-US" sz="2300" dirty="0"/>
              <a:t>, </a:t>
            </a:r>
            <a:r>
              <a:rPr lang="en-US" sz="2300" b="1" dirty="0">
                <a:solidFill>
                  <a:srgbClr val="800000"/>
                </a:solidFill>
              </a:rPr>
              <a:t>Isaiah</a:t>
            </a:r>
            <a:r>
              <a:rPr lang="en-US" sz="2300" dirty="0"/>
              <a:t>, &amp; </a:t>
            </a:r>
            <a:r>
              <a:rPr lang="en-US" sz="2300" b="1" dirty="0">
                <a:solidFill>
                  <a:srgbClr val="800000"/>
                </a:solidFill>
              </a:rPr>
              <a:t>Joel</a:t>
            </a:r>
            <a:r>
              <a:rPr lang="en-US" sz="2300" dirty="0"/>
              <a:t>.  </a:t>
            </a:r>
            <a:r>
              <a:rPr lang="en-US" sz="2300" b="1" dirty="0">
                <a:solidFill>
                  <a:srgbClr val="800000"/>
                </a:solidFill>
              </a:rPr>
              <a:t>Matthew 24</a:t>
            </a:r>
            <a:r>
              <a:rPr lang="en-US" sz="2300" dirty="0"/>
              <a:t>.  </a:t>
            </a:r>
          </a:p>
          <a:p>
            <a:r>
              <a:rPr lang="en-US" sz="2300" dirty="0"/>
              <a:t>Makes </a:t>
            </a:r>
            <a:r>
              <a:rPr lang="en-US" sz="2300" b="1" i="1" dirty="0"/>
              <a:t>260</a:t>
            </a:r>
            <a:r>
              <a:rPr lang="en-US" sz="2300" dirty="0"/>
              <a:t> to </a:t>
            </a:r>
            <a:r>
              <a:rPr lang="en-US" sz="2300" b="1" i="1" dirty="0"/>
              <a:t>400</a:t>
            </a:r>
            <a:r>
              <a:rPr lang="en-US" sz="2300" dirty="0"/>
              <a:t> </a:t>
            </a:r>
            <a:r>
              <a:rPr lang="en-US" sz="2300" b="1" i="1" u="sng" dirty="0"/>
              <a:t>allusions</a:t>
            </a:r>
            <a:r>
              <a:rPr lang="en-US" sz="2300" dirty="0"/>
              <a:t>.  No direct </a:t>
            </a:r>
            <a:r>
              <a:rPr lang="en-US" sz="2300" b="1" i="1" dirty="0"/>
              <a:t>quotations</a:t>
            </a:r>
            <a:r>
              <a:rPr lang="en-US" sz="2300" dirty="0"/>
              <a:t>.  Only adaptations!  </a:t>
            </a:r>
            <a:r>
              <a:rPr lang="en-US" sz="2300" b="1" dirty="0">
                <a:solidFill>
                  <a:srgbClr val="800000"/>
                </a:solidFill>
              </a:rPr>
              <a:t>Daniel 7</a:t>
            </a:r>
            <a:r>
              <a:rPr lang="en-US" sz="2300" dirty="0"/>
              <a:t> comes closest to direct quote, similar to elaboration.</a:t>
            </a:r>
          </a:p>
        </p:txBody>
      </p:sp>
    </p:spTree>
    <p:extLst>
      <p:ext uri="{BB962C8B-B14F-4D97-AF65-F5344CB8AC3E}">
        <p14:creationId xmlns:p14="http://schemas.microsoft.com/office/powerpoint/2010/main" val="20667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Date of Writing</a:t>
            </a:r>
          </a:p>
        </p:txBody>
      </p:sp>
    </p:spTree>
    <p:extLst>
      <p:ext uri="{BB962C8B-B14F-4D97-AF65-F5344CB8AC3E}">
        <p14:creationId xmlns:p14="http://schemas.microsoft.com/office/powerpoint/2010/main" val="179151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of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3"/>
            </a:pPr>
            <a:r>
              <a:rPr lang="en-US" dirty="0"/>
              <a:t>What are the two most common date ranges advocated for the writing of Revelation?  What are the primary reasons for accepting each?</a:t>
            </a:r>
          </a:p>
          <a:p>
            <a:pPr marL="346075" indent="-346075"/>
            <a:r>
              <a:rPr lang="en-US" dirty="0">
                <a:solidFill>
                  <a:srgbClr val="800000"/>
                </a:solidFill>
              </a:rPr>
              <a:t>Early Date (AD 54-69)</a:t>
            </a:r>
          </a:p>
          <a:p>
            <a:pPr marL="685800" lvl="1" indent="-339725">
              <a:buFont typeface="Arial" panose="020B0604020202020204" pitchFamily="34" charset="0"/>
              <a:buChar char="•"/>
            </a:pPr>
            <a:r>
              <a:rPr lang="en-US" b="1" dirty="0"/>
              <a:t>Internal Evidence </a:t>
            </a:r>
            <a:r>
              <a:rPr lang="en-US" dirty="0"/>
              <a:t>– Somewhat fits destruction of Jerusalem &amp; Judaism.</a:t>
            </a:r>
          </a:p>
          <a:p>
            <a:pPr marL="685800" lvl="1" indent="-339725">
              <a:buFont typeface="Arial" panose="020B0604020202020204" pitchFamily="34" charset="0"/>
              <a:buChar char="•"/>
            </a:pPr>
            <a:r>
              <a:rPr lang="en-US" b="1" dirty="0"/>
              <a:t>External Evidence </a:t>
            </a:r>
            <a:r>
              <a:rPr lang="en-US" dirty="0"/>
              <a:t>– Well-documented persecutions of Nero.</a:t>
            </a:r>
          </a:p>
        </p:txBody>
      </p:sp>
    </p:spTree>
    <p:extLst>
      <p:ext uri="{BB962C8B-B14F-4D97-AF65-F5344CB8AC3E}">
        <p14:creationId xmlns:p14="http://schemas.microsoft.com/office/powerpoint/2010/main" val="29787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Date Support (AD 54-69)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0" y="914400"/>
            <a:ext cx="9096499" cy="4144488"/>
          </a:xfrm>
        </p:spPr>
        <p:txBody>
          <a:bodyPr/>
          <a:lstStyle/>
          <a:p>
            <a:r>
              <a:rPr lang="en-US" b="1" dirty="0"/>
              <a:t>666</a:t>
            </a:r>
            <a:r>
              <a:rPr lang="en-US" dirty="0"/>
              <a:t> – Numerical value of Hebrew Letters for Greek, “Neron Caesar” (</a:t>
            </a:r>
            <a:r>
              <a:rPr lang="en-US" b="1" dirty="0">
                <a:solidFill>
                  <a:srgbClr val="800000"/>
                </a:solidFill>
              </a:rPr>
              <a:t>13:18</a:t>
            </a:r>
            <a:r>
              <a:rPr lang="en-US" dirty="0"/>
              <a:t>).</a:t>
            </a:r>
          </a:p>
          <a:p>
            <a:r>
              <a:rPr lang="en-US" b="1" dirty="0"/>
              <a:t>Horns</a:t>
            </a:r>
            <a:r>
              <a:rPr lang="en-US" dirty="0"/>
              <a:t> – Counting Julius Caesar as first emperor, Nero is 6</a:t>
            </a:r>
            <a:r>
              <a:rPr lang="en-US" baseline="30000" dirty="0"/>
              <a:t>th</a:t>
            </a:r>
            <a:r>
              <a:rPr lang="en-US" dirty="0"/>
              <a:t> (</a:t>
            </a:r>
            <a:r>
              <a:rPr lang="en-US" b="1" dirty="0">
                <a:solidFill>
                  <a:srgbClr val="800000"/>
                </a:solidFill>
              </a:rPr>
              <a:t>17:9-11</a:t>
            </a:r>
            <a:r>
              <a:rPr lang="en-US" dirty="0"/>
              <a:t>).</a:t>
            </a:r>
          </a:p>
          <a:p>
            <a:r>
              <a:rPr lang="en-US" b="1" dirty="0"/>
              <a:t>Direct References</a:t>
            </a:r>
          </a:p>
          <a:p>
            <a:pPr lvl="1"/>
            <a:r>
              <a:rPr lang="en-US" dirty="0"/>
              <a:t>Jewish persecution is mentioned (</a:t>
            </a:r>
            <a:r>
              <a:rPr lang="en-US" b="1" dirty="0">
                <a:solidFill>
                  <a:srgbClr val="800000"/>
                </a:solidFill>
              </a:rPr>
              <a:t>2:9; 3:9</a:t>
            </a:r>
            <a:r>
              <a:rPr lang="en-US" dirty="0"/>
              <a:t>).</a:t>
            </a:r>
          </a:p>
          <a:p>
            <a:pPr lvl="1"/>
            <a:r>
              <a:rPr lang="en-US" i="1" dirty="0">
                <a:solidFill>
                  <a:srgbClr val="800000"/>
                </a:solidFill>
              </a:rPr>
              <a:t>“great city, which spiritually is called Sodom and Egypt, </a:t>
            </a:r>
            <a:r>
              <a:rPr lang="en-US" b="1" i="1" dirty="0">
                <a:solidFill>
                  <a:srgbClr val="800000"/>
                </a:solidFill>
              </a:rPr>
              <a:t>where also our Lord was crucified</a:t>
            </a:r>
            <a:r>
              <a:rPr lang="en-US" i="1" dirty="0">
                <a:solidFill>
                  <a:srgbClr val="800000"/>
                </a:solidFill>
              </a:rPr>
              <a:t>” </a:t>
            </a:r>
            <a:r>
              <a:rPr lang="en-US" dirty="0"/>
              <a:t>(</a:t>
            </a:r>
            <a:r>
              <a:rPr lang="en-US" b="1" dirty="0">
                <a:solidFill>
                  <a:srgbClr val="800000"/>
                </a:solidFill>
              </a:rPr>
              <a:t>11:8</a:t>
            </a:r>
            <a:r>
              <a:rPr lang="en-US" dirty="0"/>
              <a:t>).</a:t>
            </a:r>
          </a:p>
          <a:p>
            <a:r>
              <a:rPr lang="en-US" b="1" dirty="0"/>
              <a:t>Pre-Destruction</a:t>
            </a:r>
            <a:r>
              <a:rPr lang="en-US" dirty="0"/>
              <a:t> – Temple is mentioned, so it would likely still be standing (</a:t>
            </a:r>
            <a:r>
              <a:rPr lang="en-US" b="1" dirty="0">
                <a:solidFill>
                  <a:srgbClr val="800000"/>
                </a:solidFill>
              </a:rPr>
              <a:t>11:1-19</a:t>
            </a:r>
            <a:r>
              <a:rPr lang="en-US" dirty="0"/>
              <a:t>).</a:t>
            </a:r>
          </a:p>
          <a:p>
            <a:r>
              <a:rPr lang="en-US" b="1" dirty="0"/>
              <a:t>OT Prophecy </a:t>
            </a:r>
            <a:r>
              <a:rPr lang="en-US" dirty="0"/>
              <a:t>– Jerusalem had long history of killing saints </a:t>
            </a:r>
            <a:r>
              <a:rPr lang="en-US" b="1" i="1" dirty="0"/>
              <a:t>and</a:t>
            </a:r>
            <a:r>
              <a:rPr lang="en-US" dirty="0"/>
              <a:t> </a:t>
            </a:r>
            <a:r>
              <a:rPr lang="en-US" b="1" i="1" u="sng" dirty="0"/>
              <a:t>prophets</a:t>
            </a:r>
            <a:r>
              <a:rPr lang="en-US" dirty="0"/>
              <a:t> (</a:t>
            </a:r>
            <a:r>
              <a:rPr lang="en-US" b="1" dirty="0">
                <a:solidFill>
                  <a:srgbClr val="800000"/>
                </a:solidFill>
              </a:rPr>
              <a:t>11:8; 16:5,6; 17:6; 18:20-24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51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of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3"/>
            </a:pPr>
            <a:r>
              <a:rPr lang="en-US" dirty="0"/>
              <a:t>What are the two most common date ranges advocated for the writing of Revelation?  What are the primary reasons for accepting each?</a:t>
            </a:r>
          </a:p>
          <a:p>
            <a:pPr marL="346075" indent="-346075"/>
            <a:r>
              <a:rPr lang="en-US" dirty="0">
                <a:solidFill>
                  <a:srgbClr val="800000"/>
                </a:solidFill>
              </a:rPr>
              <a:t>Early Date (AD 54-69)</a:t>
            </a:r>
          </a:p>
          <a:p>
            <a:pPr marL="685800" lvl="1" indent="-339725">
              <a:buFont typeface="Arial" panose="020B0604020202020204" pitchFamily="34" charset="0"/>
              <a:buChar char="•"/>
            </a:pPr>
            <a:r>
              <a:rPr lang="en-US" b="1" dirty="0"/>
              <a:t>Internal Evidence </a:t>
            </a:r>
            <a:r>
              <a:rPr lang="en-US" dirty="0"/>
              <a:t>– Somewhat fits destruction of Jerusalem &amp; Judaism.</a:t>
            </a:r>
          </a:p>
          <a:p>
            <a:pPr marL="685800" lvl="1" indent="-339725">
              <a:buFont typeface="Arial" panose="020B0604020202020204" pitchFamily="34" charset="0"/>
              <a:buChar char="•"/>
            </a:pPr>
            <a:r>
              <a:rPr lang="en-US" b="1" dirty="0"/>
              <a:t>External Evidence </a:t>
            </a:r>
            <a:r>
              <a:rPr lang="en-US" dirty="0"/>
              <a:t>– Well-documented persecutions of Nero.</a:t>
            </a:r>
          </a:p>
          <a:p>
            <a:pPr marL="346075" indent="-346075"/>
            <a:r>
              <a:rPr lang="en-US" dirty="0">
                <a:solidFill>
                  <a:srgbClr val="800000"/>
                </a:solidFill>
              </a:rPr>
              <a:t>Late Date (AD 95-97)</a:t>
            </a:r>
          </a:p>
          <a:p>
            <a:pPr marL="685800" lvl="1" indent="-339725"/>
            <a:r>
              <a:rPr lang="en-US" b="1" dirty="0"/>
              <a:t>Internal Evidence </a:t>
            </a:r>
            <a:r>
              <a:rPr lang="en-US" dirty="0"/>
              <a:t>– Fits emperor worship &amp; more broad persecution.</a:t>
            </a:r>
          </a:p>
          <a:p>
            <a:pPr marL="685800" lvl="1" indent="-339725"/>
            <a:r>
              <a:rPr lang="en-US" b="1" dirty="0"/>
              <a:t>External Evidence </a:t>
            </a:r>
            <a:r>
              <a:rPr lang="en-US" dirty="0"/>
              <a:t>– Irenaeus, Clement of Alexandria, Tertullian, </a:t>
            </a:r>
            <a:r>
              <a:rPr lang="en-US" dirty="0" err="1"/>
              <a:t>Victorinus</a:t>
            </a:r>
            <a:r>
              <a:rPr lang="en-US" dirty="0"/>
              <a:t>, and Eusebius.  Well-documented persecutions of Domitian &amp; later emperors.</a:t>
            </a:r>
          </a:p>
        </p:txBody>
      </p:sp>
    </p:spTree>
    <p:extLst>
      <p:ext uri="{BB962C8B-B14F-4D97-AF65-F5344CB8AC3E}">
        <p14:creationId xmlns:p14="http://schemas.microsoft.com/office/powerpoint/2010/main" val="28902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7526</TotalTime>
  <Words>1252</Words>
  <Application>Microsoft Office PowerPoint</Application>
  <PresentationFormat>On-screen Show (16:9)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Impact</vt:lpstr>
      <vt:lpstr>SBL Greek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Literal Interpretation?</vt:lpstr>
      <vt:lpstr>“Signify”?</vt:lpstr>
      <vt:lpstr>Breaking the Code</vt:lpstr>
      <vt:lpstr>PowerPoint Presentation</vt:lpstr>
      <vt:lpstr>Date of Writing</vt:lpstr>
      <vt:lpstr>Early Date Support (AD 54-69)</vt:lpstr>
      <vt:lpstr>Date of Writing</vt:lpstr>
      <vt:lpstr>Late Date Support (AD 95-97)</vt:lpstr>
      <vt:lpstr>PowerPoint Presentation</vt:lpstr>
      <vt:lpstr>1st Century Climate &amp; Timeline</vt:lpstr>
      <vt:lpstr>Persecuting Caesars</vt:lpstr>
      <vt:lpstr>Rome – Profound Decay</vt:lpstr>
      <vt:lpstr>PowerPoint Presentation</vt:lpstr>
      <vt:lpstr>Views of the Millennium</vt:lpstr>
      <vt:lpstr>Views of Interpreting Revelation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1 - Introduction</dc:title>
  <dc:creator>C. Trevor Bowen</dc:creator>
  <cp:lastModifiedBy>Trevor Bowen</cp:lastModifiedBy>
  <cp:revision>947</cp:revision>
  <dcterms:created xsi:type="dcterms:W3CDTF">2017-04-01T00:42:32Z</dcterms:created>
  <dcterms:modified xsi:type="dcterms:W3CDTF">2023-01-04T00:45:44Z</dcterms:modified>
</cp:coreProperties>
</file>