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16" r:id="rId2"/>
    <p:sldId id="424" r:id="rId3"/>
    <p:sldId id="426" r:id="rId4"/>
    <p:sldId id="427"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4" r:id="rId18"/>
    <p:sldId id="890" r:id="rId19"/>
    <p:sldId id="446" r:id="rId20"/>
    <p:sldId id="447" r:id="rId21"/>
    <p:sldId id="448" r:id="rId22"/>
    <p:sldId id="891" r:id="rId2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7" autoAdjust="0"/>
    <p:restoredTop sz="94660"/>
  </p:normalViewPr>
  <p:slideViewPr>
    <p:cSldViewPr snapToGrid="0" snapToObjects="1">
      <p:cViewPr varScale="1">
        <p:scale>
          <a:sx n="143" d="100"/>
          <a:sy n="143" d="100"/>
        </p:scale>
        <p:origin x="648" y="12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2/8/2023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8 – Protecting </a:t>
            </a:r>
            <a:br>
              <a:rPr lang="en-US" sz="1800" b="1" dirty="0"/>
            </a:br>
            <a:r>
              <a:rPr lang="en-US" sz="1800" b="1" dirty="0"/>
              <a:t>the Lamb’s Saints</a:t>
            </a:r>
          </a:p>
        </p:txBody>
      </p:sp>
    </p:spTree>
    <p:extLst>
      <p:ext uri="{BB962C8B-B14F-4D97-AF65-F5344CB8AC3E}">
        <p14:creationId xmlns:p14="http://schemas.microsoft.com/office/powerpoint/2010/main" val="402978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Significance of Silence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When He opened </a:t>
            </a:r>
            <a:r>
              <a:rPr lang="en-US" sz="2000" b="1" i="1" dirty="0">
                <a:solidFill>
                  <a:srgbClr val="800000"/>
                </a:solidFill>
              </a:rPr>
              <a:t>the seventh seal</a:t>
            </a:r>
            <a:r>
              <a:rPr lang="en-US" sz="2000" i="1" dirty="0">
                <a:solidFill>
                  <a:srgbClr val="800000"/>
                </a:solidFill>
              </a:rPr>
              <a:t>, there was </a:t>
            </a:r>
            <a:r>
              <a:rPr lang="en-US" sz="2000" b="1" i="1" dirty="0">
                <a:solidFill>
                  <a:srgbClr val="800000"/>
                </a:solidFill>
              </a:rPr>
              <a:t>silence in heaven for about half an hour</a:t>
            </a:r>
            <a:r>
              <a:rPr lang="en-US" sz="2000" i="1" dirty="0">
                <a:solidFill>
                  <a:srgbClr val="800000"/>
                </a:solidFill>
              </a:rPr>
              <a:t>. </a:t>
            </a:r>
            <a:r>
              <a:rPr lang="en-US" sz="2000" dirty="0"/>
              <a:t>(</a:t>
            </a:r>
            <a:r>
              <a:rPr lang="en-US" sz="2000" b="1" dirty="0">
                <a:solidFill>
                  <a:srgbClr val="800000"/>
                </a:solidFill>
              </a:rPr>
              <a:t>8:1</a:t>
            </a:r>
            <a:r>
              <a:rPr lang="en-US" sz="2000" dirty="0"/>
              <a:t>)</a:t>
            </a:r>
          </a:p>
          <a:p>
            <a:pPr marL="346075" lvl="0" indent="-346075">
              <a:lnSpc>
                <a:spcPct val="97000"/>
              </a:lnSpc>
              <a:spcBef>
                <a:spcPts val="0"/>
              </a:spcBef>
              <a:buFont typeface="+mj-lt"/>
              <a:buAutoNum type="arabicPeriod"/>
            </a:pPr>
            <a:r>
              <a:rPr lang="en-US" sz="2000" dirty="0"/>
              <a:t>What is the significance of the </a:t>
            </a:r>
            <a:r>
              <a:rPr lang="en-US" sz="2000" i="1" dirty="0">
                <a:solidFill>
                  <a:srgbClr val="800000"/>
                </a:solidFill>
              </a:rPr>
              <a:t>“silence in heaven for about half an hour”</a:t>
            </a:r>
            <a:r>
              <a:rPr lang="en-US" sz="2000" dirty="0"/>
              <a:t>?</a:t>
            </a:r>
          </a:p>
          <a:p>
            <a:pPr marL="346075" indent="-346075">
              <a:lnSpc>
                <a:spcPct val="97000"/>
              </a:lnSpc>
              <a:spcBef>
                <a:spcPts val="0"/>
              </a:spcBef>
              <a:buFont typeface="+mj-lt"/>
              <a:buAutoNum type="alphaUcPeriod"/>
            </a:pPr>
            <a:r>
              <a:rPr lang="en-US" sz="2000" dirty="0"/>
              <a:t>Draws attention for </a:t>
            </a:r>
            <a:r>
              <a:rPr lang="en-US" sz="2000" b="1" i="1" dirty="0"/>
              <a:t>emphasis</a:t>
            </a:r>
            <a:r>
              <a:rPr lang="en-US" sz="2000" dirty="0"/>
              <a:t> and </a:t>
            </a:r>
            <a:r>
              <a:rPr lang="en-US" sz="2000" b="1" i="1" dirty="0"/>
              <a:t>dramatic</a:t>
            </a:r>
            <a:r>
              <a:rPr lang="en-US" sz="2000" dirty="0"/>
              <a:t> effect for following awesome events.</a:t>
            </a:r>
          </a:p>
          <a:p>
            <a:pPr marL="346075" indent="-346075">
              <a:lnSpc>
                <a:spcPct val="97000"/>
              </a:lnSpc>
              <a:spcBef>
                <a:spcPts val="0"/>
              </a:spcBef>
              <a:buFont typeface="+mj-lt"/>
              <a:buAutoNum type="alphaUcPeriod"/>
            </a:pPr>
            <a:r>
              <a:rPr lang="en-US" sz="2000" dirty="0"/>
              <a:t>Indicates </a:t>
            </a:r>
            <a:r>
              <a:rPr lang="en-US" sz="2000" b="1" i="1" dirty="0"/>
              <a:t>respect</a:t>
            </a:r>
            <a:r>
              <a:rPr lang="en-US" sz="2000" dirty="0"/>
              <a:t> and </a:t>
            </a:r>
            <a:r>
              <a:rPr lang="en-US" sz="2000" b="1" i="1" dirty="0"/>
              <a:t>reverence</a:t>
            </a:r>
            <a:r>
              <a:rPr lang="en-US" sz="2000" dirty="0"/>
              <a:t> as heaven waits on God and the Lamb to act</a:t>
            </a:r>
          </a:p>
          <a:p>
            <a:pPr marL="0" indent="0">
              <a:lnSpc>
                <a:spcPct val="97000"/>
              </a:lnSpc>
              <a:spcBef>
                <a:spcPts val="0"/>
              </a:spcBef>
              <a:buNone/>
            </a:pPr>
            <a:r>
              <a:rPr lang="en-US" sz="2000" i="1" dirty="0">
                <a:solidFill>
                  <a:srgbClr val="800000"/>
                </a:solidFill>
              </a:rPr>
              <a:t>Men listened to me and waited, And </a:t>
            </a:r>
            <a:r>
              <a:rPr lang="en-US" sz="2000" b="1" i="1" dirty="0">
                <a:solidFill>
                  <a:srgbClr val="800000"/>
                </a:solidFill>
              </a:rPr>
              <a:t>kept </a:t>
            </a:r>
            <a:r>
              <a:rPr lang="en-US" sz="2000" b="1" i="1" u="sng" dirty="0">
                <a:solidFill>
                  <a:srgbClr val="800000"/>
                </a:solidFill>
              </a:rPr>
              <a:t>silence</a:t>
            </a:r>
            <a:r>
              <a:rPr lang="en-US" sz="2000" b="1" i="1" dirty="0">
                <a:solidFill>
                  <a:srgbClr val="800000"/>
                </a:solidFill>
              </a:rPr>
              <a:t> for my counsel</a:t>
            </a:r>
            <a:r>
              <a:rPr lang="en-US" sz="2000" i="1" dirty="0">
                <a:solidFill>
                  <a:srgbClr val="800000"/>
                </a:solidFill>
              </a:rPr>
              <a:t>.  After my words they did not speak again, And my speech settled on them as dew.”</a:t>
            </a:r>
            <a:r>
              <a:rPr lang="en-US" sz="2000" dirty="0"/>
              <a:t>  (</a:t>
            </a:r>
            <a:r>
              <a:rPr lang="en-US" sz="2000" b="1" dirty="0">
                <a:solidFill>
                  <a:srgbClr val="800000"/>
                </a:solidFill>
              </a:rPr>
              <a:t>Job 29:21-22</a:t>
            </a:r>
            <a:r>
              <a:rPr lang="en-US" sz="2000" dirty="0"/>
              <a:t>)</a:t>
            </a:r>
          </a:p>
          <a:p>
            <a:pPr marL="0" indent="0">
              <a:lnSpc>
                <a:spcPct val="97000"/>
              </a:lnSpc>
              <a:spcBef>
                <a:spcPts val="0"/>
              </a:spcBef>
              <a:buNone/>
            </a:pPr>
            <a:r>
              <a:rPr lang="en-US" sz="2000" i="1" dirty="0">
                <a:solidFill>
                  <a:srgbClr val="800000"/>
                </a:solidFill>
              </a:rPr>
              <a:t>So when he had given him permission, Paul stood on the stairs and motioned with his hand to the people. And </a:t>
            </a:r>
            <a:r>
              <a:rPr lang="en-US" sz="2000" b="1" i="1" dirty="0">
                <a:solidFill>
                  <a:srgbClr val="800000"/>
                </a:solidFill>
              </a:rPr>
              <a:t>when there was a </a:t>
            </a:r>
            <a:r>
              <a:rPr lang="en-US" sz="2000" b="1" i="1" u="sng" dirty="0">
                <a:solidFill>
                  <a:srgbClr val="800000"/>
                </a:solidFill>
              </a:rPr>
              <a:t>great silence</a:t>
            </a:r>
            <a:r>
              <a:rPr lang="en-US" sz="2000" b="1" i="1" dirty="0">
                <a:solidFill>
                  <a:srgbClr val="800000"/>
                </a:solidFill>
              </a:rPr>
              <a:t>, he spoke </a:t>
            </a:r>
            <a:r>
              <a:rPr lang="en-US" sz="2000" i="1" dirty="0">
                <a:solidFill>
                  <a:srgbClr val="800000"/>
                </a:solidFill>
              </a:rPr>
              <a:t>to them in the Hebrew language, saying, </a:t>
            </a:r>
            <a:r>
              <a:rPr lang="en-US" sz="2000" dirty="0"/>
              <a:t>(</a:t>
            </a:r>
            <a:r>
              <a:rPr lang="en-US" sz="2000" b="1" dirty="0">
                <a:solidFill>
                  <a:srgbClr val="800000"/>
                </a:solidFill>
              </a:rPr>
              <a:t>Acts 21:40</a:t>
            </a:r>
            <a:r>
              <a:rPr lang="en-US" sz="2000" dirty="0"/>
              <a:t>)</a:t>
            </a:r>
          </a:p>
          <a:p>
            <a:pPr marL="0" indent="0">
              <a:lnSpc>
                <a:spcPct val="97000"/>
              </a:lnSpc>
              <a:spcBef>
                <a:spcPts val="0"/>
              </a:spcBef>
              <a:buNone/>
            </a:pPr>
            <a:r>
              <a:rPr lang="en-US" sz="2000" b="1" i="1" dirty="0">
                <a:solidFill>
                  <a:srgbClr val="800000"/>
                </a:solidFill>
              </a:rPr>
              <a:t>Let your women </a:t>
            </a:r>
            <a:r>
              <a:rPr lang="en-US" sz="2000" b="1" i="1" u="sng" dirty="0">
                <a:solidFill>
                  <a:srgbClr val="800000"/>
                </a:solidFill>
              </a:rPr>
              <a:t>keep silent</a:t>
            </a:r>
            <a:r>
              <a:rPr lang="en-US" sz="2000" b="1" i="1" dirty="0">
                <a:solidFill>
                  <a:srgbClr val="800000"/>
                </a:solidFill>
              </a:rPr>
              <a:t> in the churches</a:t>
            </a:r>
            <a:r>
              <a:rPr lang="en-US" sz="2000" i="1" dirty="0">
                <a:solidFill>
                  <a:srgbClr val="800000"/>
                </a:solidFill>
              </a:rPr>
              <a:t>, for they are not permitted to speak; but they are </a:t>
            </a:r>
            <a:r>
              <a:rPr lang="en-US" sz="2000" b="1" i="1" dirty="0">
                <a:solidFill>
                  <a:srgbClr val="800000"/>
                </a:solidFill>
              </a:rPr>
              <a:t>to be submissive</a:t>
            </a:r>
            <a:r>
              <a:rPr lang="en-US" sz="2000" i="1" dirty="0">
                <a:solidFill>
                  <a:srgbClr val="800000"/>
                </a:solidFill>
              </a:rPr>
              <a:t>, as the law also says.</a:t>
            </a:r>
            <a:r>
              <a:rPr lang="en-US" sz="2000" dirty="0"/>
              <a:t> (</a:t>
            </a:r>
            <a:r>
              <a:rPr lang="en-US" sz="2000" b="1" dirty="0">
                <a:solidFill>
                  <a:srgbClr val="800000"/>
                </a:solidFill>
              </a:rPr>
              <a:t>1 Corinthians 14:34</a:t>
            </a:r>
            <a:r>
              <a:rPr lang="en-US" sz="2000" dirty="0"/>
              <a:t>)</a:t>
            </a:r>
          </a:p>
          <a:p>
            <a:pPr marL="0" indent="0">
              <a:lnSpc>
                <a:spcPct val="97000"/>
              </a:lnSpc>
              <a:spcBef>
                <a:spcPts val="0"/>
              </a:spcBef>
              <a:buNone/>
            </a:pPr>
            <a:r>
              <a:rPr lang="en-US" sz="2000" i="1" dirty="0">
                <a:solidFill>
                  <a:srgbClr val="800000"/>
                </a:solidFill>
              </a:rPr>
              <a:t>But </a:t>
            </a:r>
            <a:r>
              <a:rPr lang="en-US" sz="2000" b="1" i="1" u="sng" dirty="0">
                <a:solidFill>
                  <a:srgbClr val="800000"/>
                </a:solidFill>
              </a:rPr>
              <a:t>the LORD</a:t>
            </a:r>
            <a:r>
              <a:rPr lang="en-US" sz="2000" b="1" i="1" dirty="0">
                <a:solidFill>
                  <a:srgbClr val="800000"/>
                </a:solidFill>
              </a:rPr>
              <a:t> is </a:t>
            </a:r>
            <a:r>
              <a:rPr lang="en-US" sz="2000" b="1" i="1" u="sng" dirty="0">
                <a:solidFill>
                  <a:srgbClr val="800000"/>
                </a:solidFill>
              </a:rPr>
              <a:t>in</a:t>
            </a:r>
            <a:r>
              <a:rPr lang="en-US" sz="2000" b="1" i="1" dirty="0">
                <a:solidFill>
                  <a:srgbClr val="800000"/>
                </a:solidFill>
              </a:rPr>
              <a:t> His </a:t>
            </a:r>
            <a:r>
              <a:rPr lang="en-US" sz="2000" b="1" i="1" u="sng" dirty="0">
                <a:solidFill>
                  <a:srgbClr val="800000"/>
                </a:solidFill>
              </a:rPr>
              <a:t>holy temple</a:t>
            </a:r>
            <a:r>
              <a:rPr lang="en-US" sz="2000" i="1" dirty="0">
                <a:solidFill>
                  <a:srgbClr val="800000"/>
                </a:solidFill>
              </a:rPr>
              <a:t>. </a:t>
            </a:r>
            <a:r>
              <a:rPr lang="en-US" sz="2000" b="1" i="1" dirty="0">
                <a:solidFill>
                  <a:srgbClr val="800000"/>
                </a:solidFill>
              </a:rPr>
              <a:t>Let all the earth </a:t>
            </a:r>
            <a:r>
              <a:rPr lang="en-US" sz="2000" b="1" i="1" u="sng" dirty="0">
                <a:solidFill>
                  <a:srgbClr val="800000"/>
                </a:solidFill>
              </a:rPr>
              <a:t>keep silence</a:t>
            </a:r>
            <a:r>
              <a:rPr lang="en-US" sz="2000" b="1" i="1" dirty="0">
                <a:solidFill>
                  <a:srgbClr val="800000"/>
                </a:solidFill>
              </a:rPr>
              <a:t> before Him</a:t>
            </a:r>
            <a:r>
              <a:rPr lang="en-US" sz="2000" i="1" dirty="0">
                <a:solidFill>
                  <a:srgbClr val="800000"/>
                </a:solidFill>
              </a:rPr>
              <a:t>. </a:t>
            </a:r>
            <a:r>
              <a:rPr lang="en-US" sz="2000" dirty="0"/>
              <a:t>(</a:t>
            </a:r>
            <a:r>
              <a:rPr lang="en-US" sz="2000" b="1" dirty="0">
                <a:solidFill>
                  <a:srgbClr val="800000"/>
                </a:solidFill>
              </a:rPr>
              <a:t>Habakkuk 2:20</a:t>
            </a:r>
            <a:r>
              <a:rPr lang="en-US" sz="2000" dirty="0"/>
              <a:t>)</a:t>
            </a:r>
          </a:p>
        </p:txBody>
      </p:sp>
    </p:spTree>
    <p:extLst>
      <p:ext uri="{BB962C8B-B14F-4D97-AF65-F5344CB8AC3E}">
        <p14:creationId xmlns:p14="http://schemas.microsoft.com/office/powerpoint/2010/main" val="1630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“Much Incense with the Prayers”</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I saw the </a:t>
            </a:r>
            <a:r>
              <a:rPr lang="en-US" sz="2000" b="1" i="1" dirty="0">
                <a:solidFill>
                  <a:srgbClr val="800000"/>
                </a:solidFill>
              </a:rPr>
              <a:t>seven angels </a:t>
            </a:r>
            <a:r>
              <a:rPr lang="en-US" sz="2000" i="1" dirty="0">
                <a:solidFill>
                  <a:srgbClr val="800000"/>
                </a:solidFill>
              </a:rPr>
              <a:t>who stand before God, and to them were given </a:t>
            </a:r>
            <a:r>
              <a:rPr lang="en-US" sz="2000" b="1" i="1" dirty="0">
                <a:solidFill>
                  <a:srgbClr val="800000"/>
                </a:solidFill>
              </a:rPr>
              <a:t>seven trumpets</a:t>
            </a:r>
            <a:r>
              <a:rPr lang="en-US" sz="2000" i="1" dirty="0">
                <a:solidFill>
                  <a:srgbClr val="800000"/>
                </a:solidFill>
              </a:rPr>
              <a:t>. Then another angel, having a golden censer, came and stood at the altar. He was given </a:t>
            </a:r>
            <a:r>
              <a:rPr lang="en-US" sz="2000" b="1" i="1" dirty="0">
                <a:solidFill>
                  <a:srgbClr val="800000"/>
                </a:solidFill>
              </a:rPr>
              <a:t>much </a:t>
            </a:r>
            <a:r>
              <a:rPr lang="en-US" sz="2000" b="1" i="1" u="sng" dirty="0">
                <a:solidFill>
                  <a:srgbClr val="800000"/>
                </a:solidFill>
              </a:rPr>
              <a:t>incense</a:t>
            </a:r>
            <a:r>
              <a:rPr lang="en-US" sz="2000" b="1" i="1" dirty="0">
                <a:solidFill>
                  <a:srgbClr val="800000"/>
                </a:solidFill>
              </a:rPr>
              <a:t>, that he should offer it </a:t>
            </a:r>
            <a:r>
              <a:rPr lang="en-US" sz="2000" b="1" i="1" u="sng" dirty="0">
                <a:solidFill>
                  <a:srgbClr val="800000"/>
                </a:solidFill>
              </a:rPr>
              <a:t>with</a:t>
            </a:r>
            <a:r>
              <a:rPr lang="en-US" sz="2000" b="1" i="1" dirty="0">
                <a:solidFill>
                  <a:srgbClr val="800000"/>
                </a:solidFill>
              </a:rPr>
              <a:t> the </a:t>
            </a:r>
            <a:r>
              <a:rPr lang="en-US" sz="2000" b="1" i="1" u="sng" dirty="0">
                <a:solidFill>
                  <a:srgbClr val="800000"/>
                </a:solidFill>
              </a:rPr>
              <a:t>prayers</a:t>
            </a:r>
            <a:r>
              <a:rPr lang="en-US" sz="2000" b="1" i="1" dirty="0">
                <a:solidFill>
                  <a:srgbClr val="800000"/>
                </a:solidFill>
              </a:rPr>
              <a:t> of all the saints </a:t>
            </a:r>
            <a:r>
              <a:rPr lang="en-US" sz="2000" i="1" dirty="0">
                <a:solidFill>
                  <a:srgbClr val="800000"/>
                </a:solidFill>
              </a:rPr>
              <a:t>upon the golden altar which was before the throne. </a:t>
            </a:r>
            <a:r>
              <a:rPr lang="en-US" sz="2000" dirty="0"/>
              <a:t>(</a:t>
            </a:r>
            <a:r>
              <a:rPr lang="en-US" sz="2000" b="1" dirty="0">
                <a:solidFill>
                  <a:srgbClr val="800000"/>
                </a:solidFill>
              </a:rPr>
              <a:t>8:2-3</a:t>
            </a:r>
            <a:r>
              <a:rPr lang="en-US" sz="2000" dirty="0"/>
              <a:t>)</a:t>
            </a:r>
          </a:p>
          <a:p>
            <a:pPr marL="346075" lvl="0" indent="-346075">
              <a:lnSpc>
                <a:spcPct val="97000"/>
              </a:lnSpc>
              <a:spcBef>
                <a:spcPts val="0"/>
              </a:spcBef>
              <a:buFont typeface="+mj-lt"/>
              <a:buAutoNum type="arabicPeriod" startAt="2"/>
            </a:pPr>
            <a:r>
              <a:rPr lang="en-US" sz="2000" dirty="0"/>
              <a:t>If incense previously represented the </a:t>
            </a:r>
            <a:r>
              <a:rPr lang="en-US" sz="2000" i="1" dirty="0">
                <a:solidFill>
                  <a:srgbClr val="800000"/>
                </a:solidFill>
              </a:rPr>
              <a:t>“prayers of the saints”</a:t>
            </a:r>
            <a:r>
              <a:rPr lang="en-US" sz="2000" dirty="0"/>
              <a:t> (</a:t>
            </a:r>
            <a:r>
              <a:rPr lang="en-US" sz="2000" b="1" dirty="0">
                <a:solidFill>
                  <a:srgbClr val="800000"/>
                </a:solidFill>
              </a:rPr>
              <a:t>5:8</a:t>
            </a:r>
            <a:r>
              <a:rPr lang="en-US" sz="2000" dirty="0"/>
              <a:t>), then what is the </a:t>
            </a:r>
            <a:r>
              <a:rPr lang="en-US" sz="2000" i="1" dirty="0">
                <a:solidFill>
                  <a:srgbClr val="800000"/>
                </a:solidFill>
              </a:rPr>
              <a:t>“much incense”</a:t>
            </a:r>
            <a:r>
              <a:rPr lang="en-US" sz="2000" dirty="0"/>
              <a:t> offered </a:t>
            </a:r>
            <a:r>
              <a:rPr lang="en-US" sz="2000" i="1" dirty="0">
                <a:solidFill>
                  <a:srgbClr val="800000"/>
                </a:solidFill>
              </a:rPr>
              <a:t>“with the prayers of the saints”</a:t>
            </a:r>
            <a:r>
              <a:rPr lang="en-US" sz="2000" dirty="0"/>
              <a:t> in </a:t>
            </a:r>
            <a:r>
              <a:rPr lang="en-US" sz="2000" b="1" dirty="0">
                <a:solidFill>
                  <a:srgbClr val="800000"/>
                </a:solidFill>
              </a:rPr>
              <a:t>8:3</a:t>
            </a:r>
            <a:r>
              <a:rPr lang="en-US" sz="2000" dirty="0"/>
              <a:t>?</a:t>
            </a:r>
          </a:p>
          <a:p>
            <a:pPr>
              <a:lnSpc>
                <a:spcPct val="97000"/>
              </a:lnSpc>
              <a:spcBef>
                <a:spcPts val="0"/>
              </a:spcBef>
            </a:pPr>
            <a:r>
              <a:rPr lang="en-US" sz="2000" dirty="0"/>
              <a:t>Represents, emphasizes something added to make prayers acceptable.</a:t>
            </a:r>
          </a:p>
          <a:p>
            <a:pPr marL="0" indent="0">
              <a:lnSpc>
                <a:spcPct val="97000"/>
              </a:lnSpc>
              <a:spcBef>
                <a:spcPts val="0"/>
              </a:spcBef>
              <a:buNone/>
            </a:pPr>
            <a:r>
              <a:rPr lang="en-US" sz="2000" i="1" dirty="0">
                <a:solidFill>
                  <a:srgbClr val="800000"/>
                </a:solidFill>
              </a:rPr>
              <a:t>Therefore, brethren, having </a:t>
            </a:r>
            <a:r>
              <a:rPr lang="en-US" sz="2000" b="1" i="1" dirty="0">
                <a:solidFill>
                  <a:srgbClr val="800000"/>
                </a:solidFill>
              </a:rPr>
              <a:t>boldness to enter the Holiest </a:t>
            </a:r>
            <a:r>
              <a:rPr lang="en-US" sz="2000" b="1" i="1" u="sng" dirty="0">
                <a:solidFill>
                  <a:srgbClr val="800000"/>
                </a:solidFill>
              </a:rPr>
              <a:t>by the blood of Jesus</a:t>
            </a:r>
            <a:r>
              <a:rPr lang="en-US" sz="2000" i="1" dirty="0">
                <a:solidFill>
                  <a:srgbClr val="800000"/>
                </a:solidFill>
              </a:rPr>
              <a:t>, </a:t>
            </a:r>
            <a:r>
              <a:rPr lang="en-US" sz="2000" b="1" i="1" dirty="0">
                <a:solidFill>
                  <a:srgbClr val="800000"/>
                </a:solidFill>
              </a:rPr>
              <a:t>by a new and living way</a:t>
            </a:r>
            <a:r>
              <a:rPr lang="en-US" sz="2000" i="1" dirty="0">
                <a:solidFill>
                  <a:srgbClr val="800000"/>
                </a:solidFill>
              </a:rPr>
              <a:t> which He consecrated for us, through the veil, </a:t>
            </a:r>
            <a:r>
              <a:rPr lang="en-US" sz="2000" b="1" i="1" dirty="0">
                <a:solidFill>
                  <a:srgbClr val="800000"/>
                </a:solidFill>
              </a:rPr>
              <a:t>that is, His flesh </a:t>
            </a:r>
            <a:r>
              <a:rPr lang="en-US" sz="2000" i="1" dirty="0">
                <a:solidFill>
                  <a:srgbClr val="800000"/>
                </a:solidFill>
              </a:rPr>
              <a:t>… </a:t>
            </a:r>
            <a:r>
              <a:rPr lang="en-US" sz="2000" dirty="0"/>
              <a:t>(</a:t>
            </a:r>
            <a:r>
              <a:rPr lang="en-US" sz="2000" b="1" dirty="0">
                <a:solidFill>
                  <a:srgbClr val="800000"/>
                </a:solidFill>
              </a:rPr>
              <a:t>Hebrews 10:19-20</a:t>
            </a:r>
            <a:r>
              <a:rPr lang="en-US" sz="2000" dirty="0"/>
              <a:t>; see also, </a:t>
            </a:r>
            <a:r>
              <a:rPr lang="en-US" sz="2000" b="1" dirty="0">
                <a:solidFill>
                  <a:srgbClr val="800000"/>
                </a:solidFill>
              </a:rPr>
              <a:t>Romans 8:26-27, 34; Hebrews 7:25; John 9:31</a:t>
            </a:r>
            <a:r>
              <a:rPr lang="en-US" sz="2000" dirty="0"/>
              <a:t>)</a:t>
            </a:r>
          </a:p>
          <a:p>
            <a:pPr>
              <a:lnSpc>
                <a:spcPct val="97000"/>
              </a:lnSpc>
              <a:spcBef>
                <a:spcPts val="0"/>
              </a:spcBef>
            </a:pPr>
            <a:r>
              <a:rPr lang="en-US" sz="2000" dirty="0"/>
              <a:t>Purified prayers, removed of selfish and destructive content (</a:t>
            </a:r>
            <a:r>
              <a:rPr lang="en-US" sz="2000" b="1" dirty="0">
                <a:solidFill>
                  <a:srgbClr val="800000"/>
                </a:solidFill>
              </a:rPr>
              <a:t>James 4:1-4</a:t>
            </a:r>
            <a:r>
              <a:rPr lang="en-US" sz="2000" dirty="0"/>
              <a:t>).</a:t>
            </a:r>
          </a:p>
          <a:p>
            <a:pPr>
              <a:lnSpc>
                <a:spcPct val="97000"/>
              </a:lnSpc>
              <a:spcBef>
                <a:spcPts val="0"/>
              </a:spcBef>
            </a:pPr>
            <a:r>
              <a:rPr lang="en-US" sz="2000" dirty="0"/>
              <a:t>Comforting to know that He hears our prayers, but He also </a:t>
            </a:r>
            <a:r>
              <a:rPr lang="en-US" sz="2000" b="1" i="1" dirty="0"/>
              <a:t>fixes</a:t>
            </a:r>
            <a:r>
              <a:rPr lang="en-US" sz="2000" dirty="0"/>
              <a:t> them.</a:t>
            </a:r>
          </a:p>
          <a:p>
            <a:pPr>
              <a:lnSpc>
                <a:spcPct val="97000"/>
              </a:lnSpc>
              <a:spcBef>
                <a:spcPts val="0"/>
              </a:spcBef>
            </a:pPr>
            <a:r>
              <a:rPr lang="en-US" sz="2000" dirty="0"/>
              <a:t>Implies, as a consequence, they will not be denied, but certainly provoke action.</a:t>
            </a:r>
          </a:p>
        </p:txBody>
      </p:sp>
    </p:spTree>
    <p:extLst>
      <p:ext uri="{BB962C8B-B14F-4D97-AF65-F5344CB8AC3E}">
        <p14:creationId xmlns:p14="http://schemas.microsoft.com/office/powerpoint/2010/main" val="19623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Casting Down Censer Filled with Fire</a:t>
            </a:r>
          </a:p>
        </p:txBody>
      </p:sp>
      <p:sp>
        <p:nvSpPr>
          <p:cNvPr id="3" name="Content Placeholder 2"/>
          <p:cNvSpPr>
            <a:spLocks noGrp="1"/>
          </p:cNvSpPr>
          <p:nvPr>
            <p:ph sz="quarter" idx="10"/>
          </p:nvPr>
        </p:nvSpPr>
        <p:spPr/>
        <p:txBody>
          <a:bodyPr/>
          <a:lstStyle/>
          <a:p>
            <a:pPr marL="0" indent="0">
              <a:lnSpc>
                <a:spcPct val="97000"/>
              </a:lnSpc>
              <a:spcBef>
                <a:spcPts val="0"/>
              </a:spcBef>
              <a:buNone/>
            </a:pPr>
            <a:r>
              <a:rPr lang="en-US" sz="2000" i="1" dirty="0">
                <a:solidFill>
                  <a:srgbClr val="800000"/>
                </a:solidFill>
              </a:rPr>
              <a:t>And the smoke of </a:t>
            </a:r>
            <a:r>
              <a:rPr lang="en-US" sz="2000" b="1" i="1" dirty="0">
                <a:solidFill>
                  <a:srgbClr val="800000"/>
                </a:solidFill>
              </a:rPr>
              <a:t>the </a:t>
            </a:r>
            <a:r>
              <a:rPr lang="en-US" sz="2000" b="1" i="1" u="sng" dirty="0">
                <a:solidFill>
                  <a:srgbClr val="800000"/>
                </a:solidFill>
              </a:rPr>
              <a:t>incense</a:t>
            </a:r>
            <a:r>
              <a:rPr lang="en-US" sz="2000" b="1" i="1" dirty="0">
                <a:solidFill>
                  <a:srgbClr val="800000"/>
                </a:solidFill>
              </a:rPr>
              <a:t>, with the </a:t>
            </a:r>
            <a:r>
              <a:rPr lang="en-US" sz="2000" b="1" i="1" u="sng" dirty="0">
                <a:solidFill>
                  <a:srgbClr val="800000"/>
                </a:solidFill>
              </a:rPr>
              <a:t>prayers</a:t>
            </a:r>
            <a:r>
              <a:rPr lang="en-US" sz="2000" b="1" i="1" dirty="0">
                <a:solidFill>
                  <a:srgbClr val="800000"/>
                </a:solidFill>
              </a:rPr>
              <a:t> of the saints, ascended </a:t>
            </a:r>
            <a:r>
              <a:rPr lang="en-US" sz="2000" b="1" i="1" u="sng" dirty="0">
                <a:solidFill>
                  <a:srgbClr val="800000"/>
                </a:solidFill>
              </a:rPr>
              <a:t>before God</a:t>
            </a:r>
            <a:r>
              <a:rPr lang="en-US" sz="2000" i="1" dirty="0">
                <a:solidFill>
                  <a:srgbClr val="800000"/>
                </a:solidFill>
              </a:rPr>
              <a:t> from the angel’s hand.  Then the angel </a:t>
            </a:r>
            <a:r>
              <a:rPr lang="en-US" sz="2000" b="1" i="1" dirty="0">
                <a:solidFill>
                  <a:srgbClr val="800000"/>
                </a:solidFill>
              </a:rPr>
              <a:t>took the censer, </a:t>
            </a:r>
            <a:r>
              <a:rPr lang="en-US" sz="2000" b="1" i="1" u="sng" dirty="0">
                <a:solidFill>
                  <a:srgbClr val="800000"/>
                </a:solidFill>
              </a:rPr>
              <a:t>filled it with fire from the altar</a:t>
            </a:r>
            <a:r>
              <a:rPr lang="en-US" sz="2000" b="1" i="1" dirty="0">
                <a:solidFill>
                  <a:srgbClr val="800000"/>
                </a:solidFill>
              </a:rPr>
              <a:t>, and </a:t>
            </a:r>
            <a:r>
              <a:rPr lang="en-US" sz="2000" b="1" i="1" u="sng" dirty="0">
                <a:solidFill>
                  <a:srgbClr val="800000"/>
                </a:solidFill>
              </a:rPr>
              <a:t>threw it to the earth</a:t>
            </a:r>
            <a:r>
              <a:rPr lang="en-US" sz="2000" i="1" dirty="0">
                <a:solidFill>
                  <a:srgbClr val="800000"/>
                </a:solidFill>
              </a:rPr>
              <a:t>. And there were </a:t>
            </a:r>
            <a:r>
              <a:rPr lang="en-US" sz="2000" b="1" i="1" baseline="30000" dirty="0">
                <a:solidFill>
                  <a:srgbClr val="800000"/>
                </a:solidFill>
              </a:rPr>
              <a:t>1</a:t>
            </a:r>
            <a:r>
              <a:rPr lang="en-US" sz="2000" b="1" i="1" dirty="0">
                <a:solidFill>
                  <a:srgbClr val="800000"/>
                </a:solidFill>
              </a:rPr>
              <a:t>noises</a:t>
            </a:r>
            <a:r>
              <a:rPr lang="en-US" sz="2000" i="1" dirty="0">
                <a:solidFill>
                  <a:srgbClr val="800000"/>
                </a:solidFill>
              </a:rPr>
              <a:t>, </a:t>
            </a:r>
            <a:r>
              <a:rPr lang="en-US" sz="2000" b="1" i="1" baseline="30000" dirty="0">
                <a:solidFill>
                  <a:srgbClr val="800000"/>
                </a:solidFill>
              </a:rPr>
              <a:t>2</a:t>
            </a:r>
            <a:r>
              <a:rPr lang="en-US" sz="2000" b="1" i="1" dirty="0">
                <a:solidFill>
                  <a:srgbClr val="800000"/>
                </a:solidFill>
              </a:rPr>
              <a:t>thunderings</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lightnings</a:t>
            </a:r>
            <a:r>
              <a:rPr lang="en-US" sz="2000" i="1" dirty="0">
                <a:solidFill>
                  <a:srgbClr val="800000"/>
                </a:solidFill>
              </a:rPr>
              <a:t>, and an </a:t>
            </a:r>
            <a:r>
              <a:rPr lang="en-US" sz="2000" b="1" i="1" baseline="30000" dirty="0">
                <a:solidFill>
                  <a:srgbClr val="800000"/>
                </a:solidFill>
              </a:rPr>
              <a:t>4</a:t>
            </a:r>
            <a:r>
              <a:rPr lang="en-US" sz="2000" b="1" i="1" dirty="0">
                <a:solidFill>
                  <a:srgbClr val="800000"/>
                </a:solidFill>
              </a:rPr>
              <a:t>earthquake</a:t>
            </a:r>
            <a:r>
              <a:rPr lang="en-US" sz="2000" i="1" dirty="0">
                <a:solidFill>
                  <a:srgbClr val="800000"/>
                </a:solidFill>
              </a:rPr>
              <a:t>.</a:t>
            </a:r>
            <a:r>
              <a:rPr lang="en-US" sz="2000" dirty="0"/>
              <a:t> </a:t>
            </a:r>
            <a:r>
              <a:rPr lang="en-US" sz="2000" i="1" dirty="0">
                <a:solidFill>
                  <a:srgbClr val="800000"/>
                </a:solidFill>
              </a:rPr>
              <a:t>So the seven angels who had the seven trumpets prepared themselves to sound </a:t>
            </a:r>
            <a:r>
              <a:rPr lang="en-US" sz="2000" dirty="0"/>
              <a:t>(</a:t>
            </a:r>
            <a:r>
              <a:rPr lang="en-US" sz="2000" b="1" dirty="0">
                <a:solidFill>
                  <a:srgbClr val="800000"/>
                </a:solidFill>
              </a:rPr>
              <a:t>8:4-6</a:t>
            </a:r>
            <a:r>
              <a:rPr lang="en-US" sz="2000" dirty="0"/>
              <a:t>)</a:t>
            </a:r>
          </a:p>
          <a:p>
            <a:pPr marL="346075" lvl="0" indent="-346075">
              <a:lnSpc>
                <a:spcPct val="97000"/>
              </a:lnSpc>
              <a:spcBef>
                <a:spcPts val="0"/>
              </a:spcBef>
              <a:buFont typeface="+mj-lt"/>
              <a:buAutoNum type="arabicPeriod" startAt="3"/>
            </a:pPr>
            <a:r>
              <a:rPr lang="en-US" sz="2000" dirty="0"/>
              <a:t>What is implied by the angel filling his censer with </a:t>
            </a:r>
            <a:r>
              <a:rPr lang="en-US" sz="2000" i="1" dirty="0">
                <a:solidFill>
                  <a:srgbClr val="800000"/>
                </a:solidFill>
              </a:rPr>
              <a:t>“fire from the altar”</a:t>
            </a:r>
            <a:r>
              <a:rPr lang="en-US" sz="2000" dirty="0"/>
              <a:t> and throwing it </a:t>
            </a:r>
            <a:r>
              <a:rPr lang="en-US" sz="2000" i="1" dirty="0">
                <a:solidFill>
                  <a:srgbClr val="800000"/>
                </a:solidFill>
              </a:rPr>
              <a:t>“to the earth”</a:t>
            </a:r>
            <a:r>
              <a:rPr lang="en-US" sz="2000" dirty="0"/>
              <a:t>?</a:t>
            </a:r>
          </a:p>
          <a:p>
            <a:pPr>
              <a:lnSpc>
                <a:spcPct val="97000"/>
              </a:lnSpc>
              <a:spcBef>
                <a:spcPts val="0"/>
              </a:spcBef>
            </a:pPr>
            <a:r>
              <a:rPr lang="en-US" sz="2000" dirty="0"/>
              <a:t>Prayers ascending before God indicate that the prayers were heard.</a:t>
            </a:r>
          </a:p>
          <a:p>
            <a:pPr>
              <a:lnSpc>
                <a:spcPct val="97000"/>
              </a:lnSpc>
              <a:spcBef>
                <a:spcPts val="0"/>
              </a:spcBef>
            </a:pPr>
            <a:r>
              <a:rPr lang="en-US" sz="2000" dirty="0"/>
              <a:t>Filling the censer with fire implies that a fiery answer was prepared in response (</a:t>
            </a:r>
            <a:r>
              <a:rPr lang="en-US" sz="2000" b="1" dirty="0">
                <a:solidFill>
                  <a:srgbClr val="800000"/>
                </a:solidFill>
              </a:rPr>
              <a:t>Ezekiel 10</a:t>
            </a:r>
            <a:r>
              <a:rPr lang="en-US" sz="2000" dirty="0"/>
              <a:t>).</a:t>
            </a:r>
          </a:p>
          <a:p>
            <a:pPr>
              <a:lnSpc>
                <a:spcPct val="97000"/>
              </a:lnSpc>
              <a:spcBef>
                <a:spcPts val="0"/>
              </a:spcBef>
            </a:pPr>
            <a:r>
              <a:rPr lang="en-US" sz="2000" dirty="0"/>
              <a:t>Throwing the fire down to the earth clarifies the recipient beyond all doubt.</a:t>
            </a:r>
          </a:p>
          <a:p>
            <a:pPr>
              <a:lnSpc>
                <a:spcPct val="97000"/>
              </a:lnSpc>
              <a:spcBef>
                <a:spcPts val="0"/>
              </a:spcBef>
            </a:pPr>
            <a:r>
              <a:rPr lang="en-US" sz="2000" dirty="0"/>
              <a:t>This concludes the opening of the seventh seals and prepares the way for the escalating sounding of the seven trumpets. … Trumpets are response to prayers.</a:t>
            </a:r>
          </a:p>
        </p:txBody>
      </p:sp>
    </p:spTree>
    <p:extLst>
      <p:ext uri="{BB962C8B-B14F-4D97-AF65-F5344CB8AC3E}">
        <p14:creationId xmlns:p14="http://schemas.microsoft.com/office/powerpoint/2010/main" val="24860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Just Judge of All the Earth</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Then He spoke a parable to them, </a:t>
            </a:r>
            <a:r>
              <a:rPr lang="en-US" sz="2000" b="1" i="1" dirty="0">
                <a:solidFill>
                  <a:srgbClr val="800000"/>
                </a:solidFill>
              </a:rPr>
              <a:t>that men </a:t>
            </a:r>
            <a:r>
              <a:rPr lang="en-US" sz="2000" b="1" i="1" u="sng" dirty="0">
                <a:solidFill>
                  <a:srgbClr val="800000"/>
                </a:solidFill>
              </a:rPr>
              <a:t>always ought to pray</a:t>
            </a:r>
            <a:r>
              <a:rPr lang="en-US" sz="2000" b="1" i="1" dirty="0">
                <a:solidFill>
                  <a:srgbClr val="800000"/>
                </a:solidFill>
              </a:rPr>
              <a:t> and </a:t>
            </a:r>
            <a:r>
              <a:rPr lang="en-US" sz="2000" b="1" i="1" u="sng" dirty="0">
                <a:solidFill>
                  <a:srgbClr val="800000"/>
                </a:solidFill>
              </a:rPr>
              <a:t>not lose heart</a:t>
            </a:r>
            <a:r>
              <a:rPr lang="en-US" sz="2000" i="1" dirty="0">
                <a:solidFill>
                  <a:srgbClr val="800000"/>
                </a:solidFill>
              </a:rPr>
              <a:t>, saying: “There was in a certain city a judge who did not fear God nor regard man.  Now there was a widow in that city; and she came to him, saying, ‘</a:t>
            </a:r>
            <a:r>
              <a:rPr lang="en-US" sz="2000" b="1" i="1" dirty="0">
                <a:solidFill>
                  <a:srgbClr val="800000"/>
                </a:solidFill>
              </a:rPr>
              <a:t>Get </a:t>
            </a:r>
            <a:r>
              <a:rPr lang="en-US" sz="2000" b="1" i="1" u="sng" dirty="0">
                <a:solidFill>
                  <a:srgbClr val="800000"/>
                </a:solidFill>
              </a:rPr>
              <a:t>justice for me</a:t>
            </a:r>
            <a:r>
              <a:rPr lang="en-US" sz="2000" b="1" i="1" dirty="0">
                <a:solidFill>
                  <a:srgbClr val="800000"/>
                </a:solidFill>
              </a:rPr>
              <a:t> from my adversary</a:t>
            </a:r>
            <a:r>
              <a:rPr lang="en-US" sz="2000" i="1" dirty="0">
                <a:solidFill>
                  <a:srgbClr val="800000"/>
                </a:solidFill>
              </a:rPr>
              <a:t>.’ And he would not for a while; but afterward he said within himself, ‘Though I do not fear God nor regard man, yet </a:t>
            </a:r>
            <a:r>
              <a:rPr lang="en-US" sz="2000" b="1" i="1" dirty="0">
                <a:solidFill>
                  <a:srgbClr val="800000"/>
                </a:solidFill>
              </a:rPr>
              <a:t>because this widow </a:t>
            </a:r>
            <a:r>
              <a:rPr lang="en-US" sz="2000" b="1" i="1" u="sng" dirty="0">
                <a:solidFill>
                  <a:srgbClr val="800000"/>
                </a:solidFill>
              </a:rPr>
              <a:t>troubles me</a:t>
            </a:r>
            <a:r>
              <a:rPr lang="en-US" sz="2000" b="1" i="1" dirty="0">
                <a:solidFill>
                  <a:srgbClr val="800000"/>
                </a:solidFill>
              </a:rPr>
              <a:t> I will </a:t>
            </a:r>
            <a:r>
              <a:rPr lang="en-US" sz="2000" b="1" i="1" u="sng" dirty="0">
                <a:solidFill>
                  <a:srgbClr val="800000"/>
                </a:solidFill>
              </a:rPr>
              <a:t>avenge her</a:t>
            </a:r>
            <a:r>
              <a:rPr lang="en-US" sz="2000" b="1" i="1" dirty="0">
                <a:solidFill>
                  <a:srgbClr val="800000"/>
                </a:solidFill>
              </a:rPr>
              <a:t>, lest by her continual coming she weary me</a:t>
            </a:r>
            <a:r>
              <a:rPr lang="en-US" sz="2000" i="1" dirty="0">
                <a:solidFill>
                  <a:srgbClr val="800000"/>
                </a:solidFill>
              </a:rPr>
              <a:t>.’”  Then the Lord said, “Hear what the unjust judge said.  And </a:t>
            </a:r>
            <a:r>
              <a:rPr lang="en-US" sz="2000" b="1" i="1" dirty="0">
                <a:solidFill>
                  <a:srgbClr val="800000"/>
                </a:solidFill>
              </a:rPr>
              <a:t>shall God not </a:t>
            </a:r>
            <a:r>
              <a:rPr lang="en-US" sz="2000" b="1" i="1" u="sng" dirty="0">
                <a:solidFill>
                  <a:srgbClr val="800000"/>
                </a:solidFill>
              </a:rPr>
              <a:t>avenge His own elect</a:t>
            </a:r>
            <a:r>
              <a:rPr lang="en-US" sz="2000" b="1" i="1" dirty="0">
                <a:solidFill>
                  <a:srgbClr val="800000"/>
                </a:solidFill>
              </a:rPr>
              <a:t> who cry out day and night to Him</a:t>
            </a:r>
            <a:r>
              <a:rPr lang="en-US" sz="2000" i="1" dirty="0">
                <a:solidFill>
                  <a:srgbClr val="800000"/>
                </a:solidFill>
              </a:rPr>
              <a:t>, though He bears long with them?  I tell you that </a:t>
            </a:r>
            <a:r>
              <a:rPr lang="en-US" sz="2000" b="1" i="1" dirty="0">
                <a:solidFill>
                  <a:srgbClr val="800000"/>
                </a:solidFill>
              </a:rPr>
              <a:t>He will </a:t>
            </a:r>
            <a:r>
              <a:rPr lang="en-US" sz="2000" b="1" i="1" u="sng" dirty="0">
                <a:solidFill>
                  <a:srgbClr val="800000"/>
                </a:solidFill>
              </a:rPr>
              <a:t>avenge them speedily</a:t>
            </a:r>
            <a:r>
              <a:rPr lang="en-US" sz="2000" i="1" dirty="0">
                <a:solidFill>
                  <a:srgbClr val="800000"/>
                </a:solidFill>
              </a:rPr>
              <a:t>. Nevertheless, when the Son of Man comes, </a:t>
            </a:r>
            <a:r>
              <a:rPr lang="en-US" sz="2000" b="1" i="1" dirty="0">
                <a:solidFill>
                  <a:srgbClr val="800000"/>
                </a:solidFill>
              </a:rPr>
              <a:t>will He really </a:t>
            </a:r>
            <a:r>
              <a:rPr lang="en-US" sz="2000" b="1" i="1" u="sng" dirty="0">
                <a:solidFill>
                  <a:srgbClr val="800000"/>
                </a:solidFill>
              </a:rPr>
              <a:t>find faith</a:t>
            </a:r>
            <a:r>
              <a:rPr lang="en-US" sz="2000" b="1" i="1" dirty="0">
                <a:solidFill>
                  <a:srgbClr val="800000"/>
                </a:solidFill>
              </a:rPr>
              <a:t> on the earth</a:t>
            </a:r>
            <a:r>
              <a:rPr lang="en-US" sz="2000" i="1" dirty="0">
                <a:solidFill>
                  <a:srgbClr val="800000"/>
                </a:solidFill>
              </a:rPr>
              <a:t>?”</a:t>
            </a:r>
            <a:r>
              <a:rPr lang="en-US" sz="2000" dirty="0"/>
              <a:t> (</a:t>
            </a:r>
            <a:r>
              <a:rPr lang="en-US" sz="2000" b="1" dirty="0">
                <a:solidFill>
                  <a:srgbClr val="800000"/>
                </a:solidFill>
              </a:rPr>
              <a:t>Luke 18:1-8</a:t>
            </a:r>
            <a:r>
              <a:rPr lang="en-US" sz="2000" dirty="0"/>
              <a:t>)</a:t>
            </a:r>
          </a:p>
          <a:p>
            <a:r>
              <a:rPr lang="en-US" sz="2000" dirty="0"/>
              <a:t>Argue from lesser to greater; selfish judge to just </a:t>
            </a:r>
            <a:r>
              <a:rPr lang="en-US" sz="2000" i="1" dirty="0">
                <a:solidFill>
                  <a:srgbClr val="800000"/>
                </a:solidFill>
              </a:rPr>
              <a:t>“Judge of all earth” </a:t>
            </a:r>
            <a:r>
              <a:rPr lang="en-US" sz="2000" dirty="0"/>
              <a:t>(</a:t>
            </a:r>
            <a:r>
              <a:rPr lang="en-US" sz="2000" b="1" dirty="0">
                <a:solidFill>
                  <a:srgbClr val="800000"/>
                </a:solidFill>
              </a:rPr>
              <a:t>Gen. 18:25</a:t>
            </a:r>
            <a:r>
              <a:rPr lang="en-US" sz="2000" dirty="0"/>
              <a:t>).</a:t>
            </a:r>
          </a:p>
          <a:p>
            <a:r>
              <a:rPr lang="en-US" sz="2000" dirty="0"/>
              <a:t>Comforting God </a:t>
            </a:r>
            <a:r>
              <a:rPr lang="en-US" sz="2000" i="1" dirty="0">
                <a:solidFill>
                  <a:srgbClr val="800000"/>
                </a:solidFill>
              </a:rPr>
              <a:t>“avenges”</a:t>
            </a:r>
            <a:r>
              <a:rPr lang="en-US" sz="2000" dirty="0">
                <a:solidFill>
                  <a:srgbClr val="800000"/>
                </a:solidFill>
              </a:rPr>
              <a:t> </a:t>
            </a:r>
            <a:r>
              <a:rPr lang="en-US" sz="2000" dirty="0"/>
              <a:t>quick as possible (</a:t>
            </a:r>
            <a:r>
              <a:rPr lang="en-US" sz="2000" b="1" dirty="0">
                <a:solidFill>
                  <a:srgbClr val="800000"/>
                </a:solidFill>
              </a:rPr>
              <a:t>Exo. 2:23-25; 1 Pt. 3:12; 2 Pt. 3:9</a:t>
            </a:r>
            <a:r>
              <a:rPr lang="en-US" sz="2000" dirty="0"/>
              <a:t>).</a:t>
            </a:r>
          </a:p>
          <a:p>
            <a:r>
              <a:rPr lang="en-US" sz="2000" b="1" i="1" dirty="0"/>
              <a:t>Lesson:</a:t>
            </a:r>
            <a:r>
              <a:rPr lang="en-US" sz="2000" dirty="0"/>
              <a:t>  God hears, even if He waits, so </a:t>
            </a:r>
            <a:r>
              <a:rPr lang="en-US" sz="2000" i="1" dirty="0">
                <a:solidFill>
                  <a:srgbClr val="800000"/>
                </a:solidFill>
              </a:rPr>
              <a:t>“always pray”</a:t>
            </a:r>
            <a:r>
              <a:rPr lang="en-US" sz="2000" dirty="0"/>
              <a:t> and do </a:t>
            </a:r>
            <a:r>
              <a:rPr lang="en-US" sz="2000" i="1" dirty="0">
                <a:solidFill>
                  <a:srgbClr val="800000"/>
                </a:solidFill>
              </a:rPr>
              <a:t>“not lose heart”</a:t>
            </a:r>
            <a:r>
              <a:rPr lang="en-US" sz="2000" dirty="0"/>
              <a:t>.</a:t>
            </a:r>
          </a:p>
        </p:txBody>
      </p:sp>
    </p:spTree>
    <p:extLst>
      <p:ext uri="{BB962C8B-B14F-4D97-AF65-F5344CB8AC3E}">
        <p14:creationId xmlns:p14="http://schemas.microsoft.com/office/powerpoint/2010/main" val="3164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Sounding of the First</a:t>
            </a:r>
            <a:br>
              <a:rPr lang="en-US" dirty="0"/>
            </a:br>
            <a:r>
              <a:rPr lang="en-US" dirty="0"/>
              <a:t>Four Trumpets</a:t>
            </a:r>
          </a:p>
          <a:p>
            <a:r>
              <a:rPr lang="en-US" dirty="0">
                <a:solidFill>
                  <a:srgbClr val="C00000"/>
                </a:solidFill>
              </a:rPr>
              <a:t>Revelation 8:7-13</a:t>
            </a:r>
          </a:p>
        </p:txBody>
      </p:sp>
    </p:spTree>
    <p:extLst>
      <p:ext uri="{BB962C8B-B14F-4D97-AF65-F5344CB8AC3E}">
        <p14:creationId xmlns:p14="http://schemas.microsoft.com/office/powerpoint/2010/main" val="142520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Four Trumpets Sound</a:t>
            </a:r>
          </a:p>
        </p:txBody>
      </p:sp>
      <p:sp>
        <p:nvSpPr>
          <p:cNvPr id="3" name="Content Placeholder 2"/>
          <p:cNvSpPr>
            <a:spLocks noGrp="1"/>
          </p:cNvSpPr>
          <p:nvPr>
            <p:ph sz="quarter" idx="10"/>
          </p:nvPr>
        </p:nvSpPr>
        <p:spPr/>
        <p:txBody>
          <a:bodyPr/>
          <a:lstStyle/>
          <a:p>
            <a:pPr marL="0" indent="0">
              <a:lnSpc>
                <a:spcPct val="90000"/>
              </a:lnSpc>
              <a:spcBef>
                <a:spcPts val="0"/>
              </a:spcBef>
              <a:buNone/>
            </a:pPr>
            <a:r>
              <a:rPr lang="en-US" sz="2000" i="1" dirty="0">
                <a:solidFill>
                  <a:srgbClr val="800000"/>
                </a:solidFill>
              </a:rPr>
              <a:t>The </a:t>
            </a:r>
            <a:r>
              <a:rPr lang="en-US" sz="2000" b="1" i="1" baseline="30000" dirty="0">
                <a:solidFill>
                  <a:srgbClr val="800000"/>
                </a:solidFill>
              </a:rPr>
              <a:t>1</a:t>
            </a:r>
            <a:r>
              <a:rPr lang="en-US" sz="2000" b="1" i="1" u="sng" dirty="0">
                <a:solidFill>
                  <a:srgbClr val="800000"/>
                </a:solidFill>
              </a:rPr>
              <a:t>first</a:t>
            </a:r>
            <a:r>
              <a:rPr lang="en-US" sz="2000" b="1" i="1" dirty="0">
                <a:solidFill>
                  <a:srgbClr val="800000"/>
                </a:solidFill>
              </a:rPr>
              <a:t> angel sounded</a:t>
            </a:r>
            <a:r>
              <a:rPr lang="en-US" sz="2000" i="1" dirty="0">
                <a:solidFill>
                  <a:srgbClr val="800000"/>
                </a:solidFill>
              </a:rPr>
              <a:t>: And </a:t>
            </a:r>
            <a:r>
              <a:rPr lang="en-US" sz="2000" b="1" i="1" dirty="0">
                <a:solidFill>
                  <a:srgbClr val="800000"/>
                </a:solidFill>
              </a:rPr>
              <a:t>hail and fire followed, mingled with blood</a:t>
            </a:r>
            <a:r>
              <a:rPr lang="en-US" sz="2000" i="1" dirty="0">
                <a:solidFill>
                  <a:srgbClr val="800000"/>
                </a:solidFill>
              </a:rPr>
              <a:t>, and they were thrown to the earth. And a third of the trees were burned up, and all green grass was burned up. Then the </a:t>
            </a:r>
            <a:r>
              <a:rPr lang="en-US" sz="2000" b="1" i="1" baseline="30000" dirty="0">
                <a:solidFill>
                  <a:srgbClr val="800000"/>
                </a:solidFill>
              </a:rPr>
              <a:t>2</a:t>
            </a:r>
            <a:r>
              <a:rPr lang="en-US" sz="2000" b="1" i="1" u="sng" dirty="0">
                <a:solidFill>
                  <a:srgbClr val="800000"/>
                </a:solidFill>
              </a:rPr>
              <a:t>second</a:t>
            </a:r>
            <a:r>
              <a:rPr lang="en-US" sz="2000" b="1" i="1" dirty="0">
                <a:solidFill>
                  <a:srgbClr val="800000"/>
                </a:solidFill>
              </a:rPr>
              <a:t> angel sounded</a:t>
            </a:r>
            <a:r>
              <a:rPr lang="en-US" sz="2000" i="1" dirty="0">
                <a:solidFill>
                  <a:srgbClr val="800000"/>
                </a:solidFill>
              </a:rPr>
              <a:t>: And something like </a:t>
            </a:r>
            <a:r>
              <a:rPr lang="en-US" sz="2000" b="1" i="1" dirty="0">
                <a:solidFill>
                  <a:srgbClr val="800000"/>
                </a:solidFill>
              </a:rPr>
              <a:t>a great mountain burning with fire was thrown into the sea</a:t>
            </a:r>
            <a:r>
              <a:rPr lang="en-US" sz="2000" i="1" dirty="0">
                <a:solidFill>
                  <a:srgbClr val="800000"/>
                </a:solidFill>
              </a:rPr>
              <a:t>, and a third of </a:t>
            </a:r>
            <a:r>
              <a:rPr lang="en-US" sz="2000" b="1" i="1" dirty="0">
                <a:solidFill>
                  <a:srgbClr val="800000"/>
                </a:solidFill>
              </a:rPr>
              <a:t>the sea became blood</a:t>
            </a:r>
            <a:r>
              <a:rPr lang="en-US" sz="2000" i="1" dirty="0">
                <a:solidFill>
                  <a:srgbClr val="800000"/>
                </a:solidFill>
              </a:rPr>
              <a:t>.  And a third of the living creatures in the sea died, and a third of the ships were destroyed. Then the </a:t>
            </a:r>
            <a:r>
              <a:rPr lang="en-US" sz="2000" b="1" i="1" baseline="30000" dirty="0">
                <a:solidFill>
                  <a:srgbClr val="800000"/>
                </a:solidFill>
              </a:rPr>
              <a:t>3</a:t>
            </a:r>
            <a:r>
              <a:rPr lang="en-US" sz="2000" b="1" i="1" u="sng" dirty="0">
                <a:solidFill>
                  <a:srgbClr val="800000"/>
                </a:solidFill>
              </a:rPr>
              <a:t>third</a:t>
            </a:r>
            <a:r>
              <a:rPr lang="en-US" sz="2000" b="1" i="1" dirty="0">
                <a:solidFill>
                  <a:srgbClr val="800000"/>
                </a:solidFill>
              </a:rPr>
              <a:t> angel sounded</a:t>
            </a:r>
            <a:r>
              <a:rPr lang="en-US" sz="2000" i="1" dirty="0">
                <a:solidFill>
                  <a:srgbClr val="800000"/>
                </a:solidFill>
              </a:rPr>
              <a:t>: And </a:t>
            </a:r>
            <a:r>
              <a:rPr lang="en-US" sz="2000" b="1" i="1" dirty="0">
                <a:solidFill>
                  <a:srgbClr val="800000"/>
                </a:solidFill>
              </a:rPr>
              <a:t>a great star fell </a:t>
            </a:r>
            <a:r>
              <a:rPr lang="en-US" sz="2000" i="1" dirty="0">
                <a:solidFill>
                  <a:srgbClr val="800000"/>
                </a:solidFill>
              </a:rPr>
              <a:t>from heaven, </a:t>
            </a:r>
            <a:r>
              <a:rPr lang="en-US" sz="2000" b="1" i="1" dirty="0">
                <a:solidFill>
                  <a:srgbClr val="800000"/>
                </a:solidFill>
              </a:rPr>
              <a:t>burning like a torch</a:t>
            </a:r>
            <a:r>
              <a:rPr lang="en-US" sz="2000" i="1" dirty="0">
                <a:solidFill>
                  <a:srgbClr val="800000"/>
                </a:solidFill>
              </a:rPr>
              <a:t>, and </a:t>
            </a:r>
            <a:r>
              <a:rPr lang="en-US" sz="2000" b="1" i="1" dirty="0">
                <a:solidFill>
                  <a:srgbClr val="800000"/>
                </a:solidFill>
              </a:rPr>
              <a:t>it fell on a third of the rivers and on the springs of water</a:t>
            </a:r>
            <a:r>
              <a:rPr lang="en-US" sz="2000" i="1" dirty="0">
                <a:solidFill>
                  <a:srgbClr val="800000"/>
                </a:solidFill>
              </a:rPr>
              <a:t>. The name of the star is Wormwood. A third of the waters became wormwood, and many men died from the water, because it was made bitter. Then the </a:t>
            </a:r>
            <a:r>
              <a:rPr lang="en-US" sz="2000" b="1" i="1" baseline="30000" dirty="0">
                <a:solidFill>
                  <a:srgbClr val="800000"/>
                </a:solidFill>
              </a:rPr>
              <a:t>4</a:t>
            </a:r>
            <a:r>
              <a:rPr lang="en-US" sz="2000" b="1" i="1" u="sng" dirty="0">
                <a:solidFill>
                  <a:srgbClr val="800000"/>
                </a:solidFill>
              </a:rPr>
              <a:t>fourth</a:t>
            </a:r>
            <a:r>
              <a:rPr lang="en-US" sz="2000" b="1" i="1" dirty="0">
                <a:solidFill>
                  <a:srgbClr val="800000"/>
                </a:solidFill>
              </a:rPr>
              <a:t> angel sounded</a:t>
            </a:r>
            <a:r>
              <a:rPr lang="en-US" sz="2000" i="1" dirty="0">
                <a:solidFill>
                  <a:srgbClr val="800000"/>
                </a:solidFill>
              </a:rPr>
              <a:t>: And a third of </a:t>
            </a:r>
            <a:r>
              <a:rPr lang="en-US" sz="2000" b="1" i="1" dirty="0">
                <a:solidFill>
                  <a:srgbClr val="800000"/>
                </a:solidFill>
              </a:rPr>
              <a:t>the sun was struck</a:t>
            </a:r>
            <a:r>
              <a:rPr lang="en-US" sz="2000" i="1" dirty="0">
                <a:solidFill>
                  <a:srgbClr val="800000"/>
                </a:solidFill>
              </a:rPr>
              <a:t>, a third of </a:t>
            </a:r>
            <a:r>
              <a:rPr lang="en-US" sz="2000" b="1" i="1" dirty="0">
                <a:solidFill>
                  <a:srgbClr val="800000"/>
                </a:solidFill>
              </a:rPr>
              <a:t>the moon</a:t>
            </a:r>
            <a:r>
              <a:rPr lang="en-US" sz="2000" i="1" dirty="0">
                <a:solidFill>
                  <a:srgbClr val="800000"/>
                </a:solidFill>
              </a:rPr>
              <a:t>, and a third of </a:t>
            </a:r>
            <a:r>
              <a:rPr lang="en-US" sz="2000" b="1" i="1" dirty="0">
                <a:solidFill>
                  <a:srgbClr val="800000"/>
                </a:solidFill>
              </a:rPr>
              <a:t>the stars</a:t>
            </a:r>
            <a:r>
              <a:rPr lang="en-US" sz="2000" i="1" dirty="0">
                <a:solidFill>
                  <a:srgbClr val="800000"/>
                </a:solidFill>
              </a:rPr>
              <a:t>, so that a third of them </a:t>
            </a:r>
            <a:r>
              <a:rPr lang="en-US" sz="2000" b="1" i="1" dirty="0">
                <a:solidFill>
                  <a:srgbClr val="800000"/>
                </a:solidFill>
              </a:rPr>
              <a:t>were darkened</a:t>
            </a:r>
            <a:r>
              <a:rPr lang="en-US" sz="2000" i="1" dirty="0">
                <a:solidFill>
                  <a:srgbClr val="800000"/>
                </a:solidFill>
              </a:rPr>
              <a:t>. A third of </a:t>
            </a:r>
            <a:r>
              <a:rPr lang="en-US" sz="2000" b="1" i="1" dirty="0">
                <a:solidFill>
                  <a:srgbClr val="800000"/>
                </a:solidFill>
              </a:rPr>
              <a:t>the day did not shine, and likewise the night</a:t>
            </a:r>
            <a:r>
              <a:rPr lang="en-US" sz="2000" i="1" dirty="0">
                <a:solidFill>
                  <a:srgbClr val="800000"/>
                </a:solidFill>
              </a:rPr>
              <a:t>. </a:t>
            </a:r>
            <a:r>
              <a:rPr lang="en-US" sz="2000" dirty="0"/>
              <a:t>(</a:t>
            </a:r>
            <a:r>
              <a:rPr lang="en-US" sz="2000" b="1" dirty="0">
                <a:solidFill>
                  <a:srgbClr val="800000"/>
                </a:solidFill>
              </a:rPr>
              <a:t>8:7-12</a:t>
            </a:r>
            <a:r>
              <a:rPr lang="en-US" sz="2000" dirty="0"/>
              <a:t>)</a:t>
            </a:r>
          </a:p>
          <a:p>
            <a:pPr marL="346075" lvl="0" indent="-346075">
              <a:lnSpc>
                <a:spcPct val="90000"/>
              </a:lnSpc>
              <a:spcBef>
                <a:spcPts val="0"/>
              </a:spcBef>
              <a:buFont typeface="+mj-lt"/>
              <a:buAutoNum type="arabicPeriod" startAt="4"/>
            </a:pPr>
            <a:r>
              <a:rPr lang="en-US" sz="2000" dirty="0"/>
              <a:t>Compare and contrast the sounding of the first two trumpets to the 10 plagues of Egypt.  What was the purpose of those plagues?  How might these trumpets be similar?</a:t>
            </a:r>
          </a:p>
        </p:txBody>
      </p:sp>
    </p:spTree>
    <p:extLst>
      <p:ext uri="{BB962C8B-B14F-4D97-AF65-F5344CB8AC3E}">
        <p14:creationId xmlns:p14="http://schemas.microsoft.com/office/powerpoint/2010/main" val="1871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“That You May Know”</a:t>
            </a:r>
          </a:p>
        </p:txBody>
      </p:sp>
      <p:sp>
        <p:nvSpPr>
          <p:cNvPr id="3" name="Content Placeholder 2"/>
          <p:cNvSpPr>
            <a:spLocks noGrp="1"/>
          </p:cNvSpPr>
          <p:nvPr>
            <p:ph sz="quarter" idx="10"/>
          </p:nvPr>
        </p:nvSpPr>
        <p:spPr/>
        <p:txBody>
          <a:bodyPr/>
          <a:lstStyle/>
          <a:p>
            <a:pPr marL="346075" lvl="0" indent="-346075">
              <a:lnSpc>
                <a:spcPct val="90000"/>
              </a:lnSpc>
              <a:spcBef>
                <a:spcPts val="0"/>
              </a:spcBef>
              <a:buFont typeface="+mj-lt"/>
              <a:buAutoNum type="arabicPeriod" startAt="4"/>
            </a:pPr>
            <a:r>
              <a:rPr lang="en-US" sz="2000" dirty="0"/>
              <a:t>Compare and contrast the sounding of the first two trumpets to the 10 plagues of Egypt.  What was the purpose of those plagues?  How might these trumpets be similar?</a:t>
            </a:r>
          </a:p>
          <a:p>
            <a:pPr marL="0" lvl="0" indent="0">
              <a:lnSpc>
                <a:spcPct val="90000"/>
              </a:lnSpc>
              <a:spcBef>
                <a:spcPts val="0"/>
              </a:spcBef>
              <a:buNone/>
            </a:pPr>
            <a:endParaRPr lang="en-US" sz="2000" dirty="0"/>
          </a:p>
        </p:txBody>
      </p:sp>
      <p:sp>
        <p:nvSpPr>
          <p:cNvPr id="4" name="Content Placeholder 2"/>
          <p:cNvSpPr txBox="1">
            <a:spLocks/>
          </p:cNvSpPr>
          <p:nvPr/>
        </p:nvSpPr>
        <p:spPr>
          <a:xfrm>
            <a:off x="43217" y="1841863"/>
            <a:ext cx="2654264"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10 Plagues (Exodus 7-12)</a:t>
            </a:r>
          </a:p>
          <a:p>
            <a:pPr>
              <a:lnSpc>
                <a:spcPct val="95000"/>
              </a:lnSpc>
              <a:spcBef>
                <a:spcPts val="0"/>
              </a:spcBef>
              <a:buFont typeface="+mj-lt"/>
              <a:buAutoNum type="arabicPeriod"/>
            </a:pPr>
            <a:r>
              <a:rPr lang="en-US" sz="1400" dirty="0"/>
              <a:t>Water to Blood</a:t>
            </a:r>
          </a:p>
          <a:p>
            <a:pPr>
              <a:lnSpc>
                <a:spcPct val="95000"/>
              </a:lnSpc>
              <a:spcBef>
                <a:spcPts val="0"/>
              </a:spcBef>
              <a:buFont typeface="+mj-lt"/>
              <a:buAutoNum type="arabicPeriod"/>
            </a:pPr>
            <a:r>
              <a:rPr lang="en-US" sz="1400" dirty="0"/>
              <a:t>Frogs</a:t>
            </a:r>
          </a:p>
          <a:p>
            <a:pPr>
              <a:lnSpc>
                <a:spcPct val="95000"/>
              </a:lnSpc>
              <a:spcBef>
                <a:spcPts val="0"/>
              </a:spcBef>
              <a:buFont typeface="+mj-lt"/>
              <a:buAutoNum type="arabicPeriod"/>
            </a:pPr>
            <a:r>
              <a:rPr lang="en-US" sz="1400" dirty="0"/>
              <a:t>Lice</a:t>
            </a:r>
          </a:p>
          <a:p>
            <a:pPr>
              <a:lnSpc>
                <a:spcPct val="95000"/>
              </a:lnSpc>
              <a:spcBef>
                <a:spcPts val="0"/>
              </a:spcBef>
              <a:buFont typeface="+mj-lt"/>
              <a:buAutoNum type="arabicPeriod"/>
            </a:pPr>
            <a:r>
              <a:rPr lang="en-US" sz="1400" dirty="0"/>
              <a:t>Flies</a:t>
            </a:r>
          </a:p>
          <a:p>
            <a:pPr>
              <a:lnSpc>
                <a:spcPct val="95000"/>
              </a:lnSpc>
              <a:spcBef>
                <a:spcPts val="0"/>
              </a:spcBef>
              <a:buFont typeface="+mj-lt"/>
              <a:buAutoNum type="arabicPeriod"/>
            </a:pPr>
            <a:r>
              <a:rPr lang="en-US" sz="1400" dirty="0"/>
              <a:t>Pestilence of Cattle</a:t>
            </a:r>
          </a:p>
          <a:p>
            <a:pPr>
              <a:lnSpc>
                <a:spcPct val="95000"/>
              </a:lnSpc>
              <a:spcBef>
                <a:spcPts val="0"/>
              </a:spcBef>
              <a:buFont typeface="+mj-lt"/>
              <a:buAutoNum type="arabicPeriod"/>
            </a:pPr>
            <a:r>
              <a:rPr lang="en-US" sz="1400" dirty="0"/>
              <a:t>Boils</a:t>
            </a:r>
          </a:p>
          <a:p>
            <a:pPr>
              <a:lnSpc>
                <a:spcPct val="95000"/>
              </a:lnSpc>
              <a:spcBef>
                <a:spcPts val="0"/>
              </a:spcBef>
              <a:buFont typeface="+mj-lt"/>
              <a:buAutoNum type="arabicPeriod"/>
            </a:pPr>
            <a:r>
              <a:rPr lang="en-US" sz="1400" dirty="0"/>
              <a:t>Hail</a:t>
            </a:r>
          </a:p>
          <a:p>
            <a:pPr>
              <a:lnSpc>
                <a:spcPct val="95000"/>
              </a:lnSpc>
              <a:spcBef>
                <a:spcPts val="0"/>
              </a:spcBef>
              <a:buFont typeface="+mj-lt"/>
              <a:buAutoNum type="arabicPeriod"/>
            </a:pPr>
            <a:r>
              <a:rPr lang="en-US" sz="1400" dirty="0"/>
              <a:t>Locusts</a:t>
            </a:r>
          </a:p>
          <a:p>
            <a:pPr>
              <a:lnSpc>
                <a:spcPct val="95000"/>
              </a:lnSpc>
              <a:spcBef>
                <a:spcPts val="0"/>
              </a:spcBef>
              <a:buFont typeface="+mj-lt"/>
              <a:buAutoNum type="arabicPeriod"/>
            </a:pPr>
            <a:r>
              <a:rPr lang="en-US" sz="1400" dirty="0"/>
              <a:t>Darkness</a:t>
            </a:r>
          </a:p>
          <a:p>
            <a:pPr>
              <a:lnSpc>
                <a:spcPct val="95000"/>
              </a:lnSpc>
              <a:spcBef>
                <a:spcPts val="0"/>
              </a:spcBef>
              <a:buFont typeface="+mj-lt"/>
              <a:buAutoNum type="arabicPeriod"/>
            </a:pPr>
            <a:r>
              <a:rPr lang="en-US" sz="1400" dirty="0"/>
              <a:t>Death of the Firstborn</a:t>
            </a:r>
          </a:p>
        </p:txBody>
      </p:sp>
      <p:sp>
        <p:nvSpPr>
          <p:cNvPr id="5" name="Content Placeholder 2"/>
          <p:cNvSpPr txBox="1">
            <a:spLocks/>
          </p:cNvSpPr>
          <p:nvPr/>
        </p:nvSpPr>
        <p:spPr>
          <a:xfrm>
            <a:off x="2799800"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5000"/>
              </a:lnSpc>
              <a:spcBef>
                <a:spcPts val="0"/>
              </a:spcBef>
              <a:buNone/>
            </a:pPr>
            <a:r>
              <a:rPr lang="en-US" sz="1600" b="1" dirty="0">
                <a:solidFill>
                  <a:srgbClr val="800000"/>
                </a:solidFill>
              </a:rPr>
              <a:t>4 Trumpets (8)</a:t>
            </a:r>
          </a:p>
          <a:p>
            <a:pPr>
              <a:lnSpc>
                <a:spcPct val="95000"/>
              </a:lnSpc>
              <a:spcBef>
                <a:spcPts val="0"/>
              </a:spcBef>
              <a:buFont typeface="+mj-lt"/>
              <a:buAutoNum type="arabicPeriod"/>
            </a:pPr>
            <a:r>
              <a:rPr lang="en-US" sz="1400" dirty="0"/>
              <a:t>First, Second, and Third</a:t>
            </a:r>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latin typeface="Times New Roman"/>
                <a:cs typeface="Times New Roman"/>
              </a:rPr>
              <a:t>─ </a:t>
            </a:r>
          </a:p>
          <a:p>
            <a:pPr>
              <a:lnSpc>
                <a:spcPct val="95000"/>
              </a:lnSpc>
              <a:spcBef>
                <a:spcPts val="0"/>
              </a:spcBef>
              <a:buFont typeface="+mj-lt"/>
              <a:buAutoNum type="arabicPeriod"/>
            </a:pPr>
            <a:r>
              <a:rPr lang="en-US" sz="1400" dirty="0">
                <a:latin typeface="Times New Roman"/>
                <a:cs typeface="Times New Roman"/>
              </a:rPr>
              <a:t>─</a:t>
            </a:r>
            <a:endParaRPr lang="en-US" sz="1400" dirty="0"/>
          </a:p>
          <a:p>
            <a:pPr>
              <a:lnSpc>
                <a:spcPct val="95000"/>
              </a:lnSpc>
              <a:spcBef>
                <a:spcPts val="0"/>
              </a:spcBef>
              <a:buFont typeface="+mj-lt"/>
              <a:buAutoNum type="arabicPeriod"/>
            </a:pPr>
            <a:r>
              <a:rPr lang="en-US" sz="1400" dirty="0"/>
              <a:t>First</a:t>
            </a:r>
          </a:p>
          <a:p>
            <a:pPr>
              <a:lnSpc>
                <a:spcPct val="95000"/>
              </a:lnSpc>
              <a:spcBef>
                <a:spcPts val="0"/>
              </a:spcBef>
              <a:buFont typeface="+mj-lt"/>
              <a:buAutoNum type="arabicPeriod"/>
            </a:pPr>
            <a:r>
              <a:rPr lang="en-US" sz="1400" dirty="0"/>
              <a:t>First (⅓ of trees, all grass burned)</a:t>
            </a:r>
          </a:p>
          <a:p>
            <a:pPr>
              <a:lnSpc>
                <a:spcPct val="95000"/>
              </a:lnSpc>
              <a:spcBef>
                <a:spcPts val="0"/>
              </a:spcBef>
              <a:buFont typeface="+mj-lt"/>
              <a:buAutoNum type="arabicPeriod"/>
            </a:pPr>
            <a:r>
              <a:rPr lang="en-US" sz="1400" dirty="0"/>
              <a:t>Fourth</a:t>
            </a:r>
          </a:p>
          <a:p>
            <a:pPr>
              <a:lnSpc>
                <a:spcPct val="95000"/>
              </a:lnSpc>
              <a:spcBef>
                <a:spcPts val="0"/>
              </a:spcBef>
              <a:buFont typeface="+mj-lt"/>
              <a:buAutoNum type="arabicPeriod"/>
            </a:pPr>
            <a:r>
              <a:rPr lang="en-US" sz="1400" dirty="0">
                <a:latin typeface="Times New Roman"/>
                <a:cs typeface="Times New Roman"/>
              </a:rPr>
              <a:t>─</a:t>
            </a:r>
            <a:endParaRPr lang="en-US" sz="1400" dirty="0"/>
          </a:p>
        </p:txBody>
      </p:sp>
      <p:sp>
        <p:nvSpPr>
          <p:cNvPr id="6" name="Content Placeholder 2"/>
          <p:cNvSpPr txBox="1">
            <a:spLocks/>
          </p:cNvSpPr>
          <p:nvPr/>
        </p:nvSpPr>
        <p:spPr>
          <a:xfrm>
            <a:off x="6002379" y="1841863"/>
            <a:ext cx="3071949" cy="3258440"/>
          </a:xfrm>
          <a:prstGeom prst="rect">
            <a:avLst/>
          </a:prstGeom>
          <a:ln w="15875">
            <a:solidFill>
              <a:schemeClr val="bg1">
                <a:lumMod val="75000"/>
                <a:lumOff val="25000"/>
              </a:schemeClr>
            </a:solidFill>
          </a:ln>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3000"/>
              </a:lnSpc>
              <a:spcBef>
                <a:spcPts val="0"/>
              </a:spcBef>
              <a:buNone/>
            </a:pPr>
            <a:r>
              <a:rPr lang="en-US" sz="1500" i="1" dirty="0">
                <a:solidFill>
                  <a:srgbClr val="800000"/>
                </a:solidFill>
              </a:rPr>
              <a:t>“… for at this time </a:t>
            </a:r>
            <a:r>
              <a:rPr lang="en-US" sz="1500" b="1" i="1" dirty="0">
                <a:solidFill>
                  <a:srgbClr val="800000"/>
                </a:solidFill>
              </a:rPr>
              <a:t>I will send all My plagues to </a:t>
            </a:r>
            <a:r>
              <a:rPr lang="en-US" sz="1500" b="1" i="1" u="sng" dirty="0">
                <a:solidFill>
                  <a:srgbClr val="800000"/>
                </a:solidFill>
              </a:rPr>
              <a:t>your very heart</a:t>
            </a:r>
            <a:r>
              <a:rPr lang="en-US" sz="1500" i="1" dirty="0">
                <a:solidFill>
                  <a:srgbClr val="800000"/>
                </a:solidFill>
              </a:rPr>
              <a:t>, and on your servants and on your people, </a:t>
            </a:r>
            <a:r>
              <a:rPr lang="en-US" sz="1500" b="1" i="1" u="sng" dirty="0">
                <a:solidFill>
                  <a:srgbClr val="800000"/>
                </a:solidFill>
              </a:rPr>
              <a:t>that you may know</a:t>
            </a:r>
            <a:r>
              <a:rPr lang="en-US" sz="1500" b="1" i="1" dirty="0">
                <a:solidFill>
                  <a:srgbClr val="800000"/>
                </a:solidFill>
              </a:rPr>
              <a:t> that there is none like Me in all the earth</a:t>
            </a:r>
            <a:r>
              <a:rPr lang="en-US" sz="1500" i="1" dirty="0">
                <a:solidFill>
                  <a:srgbClr val="800000"/>
                </a:solidFill>
              </a:rPr>
              <a:t>.  Now if I had stretched out My hand and struck you and your people with pestilence, then you would have been cut off from the earth.  But indeed for this purpose </a:t>
            </a:r>
            <a:r>
              <a:rPr lang="en-US" sz="1500" b="1" i="1" dirty="0">
                <a:solidFill>
                  <a:srgbClr val="800000"/>
                </a:solidFill>
              </a:rPr>
              <a:t>I have raised you up, that I may show My power in you</a:t>
            </a:r>
            <a:r>
              <a:rPr lang="en-US" sz="1500" i="1" dirty="0">
                <a:solidFill>
                  <a:srgbClr val="800000"/>
                </a:solidFill>
              </a:rPr>
              <a:t>, and that </a:t>
            </a:r>
            <a:r>
              <a:rPr lang="en-US" sz="1500" b="1" i="1" dirty="0">
                <a:solidFill>
                  <a:srgbClr val="800000"/>
                </a:solidFill>
              </a:rPr>
              <a:t>My name may be declared in all the earth</a:t>
            </a:r>
            <a:r>
              <a:rPr lang="en-US" sz="1500" i="1" dirty="0">
                <a:solidFill>
                  <a:srgbClr val="800000"/>
                </a:solidFill>
              </a:rPr>
              <a:t>.  </a:t>
            </a:r>
            <a:r>
              <a:rPr lang="en-US" sz="1500" b="1" i="1" dirty="0">
                <a:solidFill>
                  <a:srgbClr val="800000"/>
                </a:solidFill>
              </a:rPr>
              <a:t>As yet </a:t>
            </a:r>
            <a:r>
              <a:rPr lang="en-US" sz="1500" b="1" i="1" u="sng" dirty="0">
                <a:solidFill>
                  <a:srgbClr val="800000"/>
                </a:solidFill>
              </a:rPr>
              <a:t>you exalt yourself</a:t>
            </a:r>
            <a:r>
              <a:rPr lang="en-US" sz="1500" b="1" i="1" dirty="0">
                <a:solidFill>
                  <a:srgbClr val="800000"/>
                </a:solidFill>
              </a:rPr>
              <a:t> against My people </a:t>
            </a:r>
            <a:r>
              <a:rPr lang="en-US" sz="1500" i="1" dirty="0">
                <a:solidFill>
                  <a:srgbClr val="800000"/>
                </a:solidFill>
              </a:rPr>
              <a:t>in that you will not let them go.”</a:t>
            </a:r>
            <a:r>
              <a:rPr lang="en-US" sz="1500" dirty="0">
                <a:solidFill>
                  <a:srgbClr val="800000"/>
                </a:solidFill>
              </a:rPr>
              <a:t> (</a:t>
            </a:r>
            <a:r>
              <a:rPr lang="en-US" sz="1500" b="1" dirty="0">
                <a:solidFill>
                  <a:srgbClr val="800000"/>
                </a:solidFill>
              </a:rPr>
              <a:t>Exodus 9:14-17</a:t>
            </a:r>
            <a:r>
              <a:rPr lang="en-US" sz="1500" dirty="0">
                <a:solidFill>
                  <a:srgbClr val="800000"/>
                </a:solidFill>
              </a:rPr>
              <a:t>)</a:t>
            </a:r>
          </a:p>
        </p:txBody>
      </p:sp>
    </p:spTree>
    <p:extLst>
      <p:ext uri="{BB962C8B-B14F-4D97-AF65-F5344CB8AC3E}">
        <p14:creationId xmlns:p14="http://schemas.microsoft.com/office/powerpoint/2010/main" val="35741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fade">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bg/>
                                          </p:spTgt>
                                        </p:tgtEl>
                                        <p:attrNameLst>
                                          <p:attrName>style.visibility</p:attrName>
                                        </p:attrNameLst>
                                      </p:cBhvr>
                                      <p:to>
                                        <p:strVal val="visible"/>
                                      </p:to>
                                    </p:set>
                                    <p:animEffect transition="in" filter="fade">
                                      <p:cBhvr>
                                        <p:cTn id="60" dur="500"/>
                                        <p:tgtEl>
                                          <p:spTgt spid="5">
                                            <p:bg/>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fade">
                                      <p:cBhvr>
                                        <p:cTn id="63" dur="500"/>
                                        <p:tgtEl>
                                          <p:spTgt spid="5">
                                            <p:txEl>
                                              <p:pRg st="0" end="0"/>
                                            </p:txEl>
                                          </p:spTgt>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500"/>
                                        <p:tgtEl>
                                          <p:spTgt spid="5">
                                            <p:txEl>
                                              <p:pRg st="1" end="1"/>
                                            </p:txEl>
                                          </p:spTgt>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fade">
                                      <p:cBhvr>
                                        <p:cTn id="71" dur="500"/>
                                        <p:tgtEl>
                                          <p:spTgt spid="5">
                                            <p:txEl>
                                              <p:pRg st="2" end="2"/>
                                            </p:txEl>
                                          </p:spTgt>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Effect transition="in" filter="fade">
                                      <p:cBhvr>
                                        <p:cTn id="75" dur="500"/>
                                        <p:tgtEl>
                                          <p:spTgt spid="5">
                                            <p:txEl>
                                              <p:pRg st="3" end="3"/>
                                            </p:txEl>
                                          </p:spTgt>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fade">
                                      <p:cBhvr>
                                        <p:cTn id="79" dur="500"/>
                                        <p:tgtEl>
                                          <p:spTgt spid="5">
                                            <p:txEl>
                                              <p:pRg st="4" end="4"/>
                                            </p:txEl>
                                          </p:spTgt>
                                        </p:tgtEl>
                                      </p:cBhvr>
                                    </p:animEffect>
                                  </p:childTnLst>
                                </p:cTn>
                              </p:par>
                            </p:childTnLst>
                          </p:cTn>
                        </p:par>
                        <p:par>
                          <p:cTn id="80" fill="hold">
                            <p:stCondLst>
                              <p:cond delay="2500"/>
                            </p:stCondLst>
                            <p:childTnLst>
                              <p:par>
                                <p:cTn id="81" presetID="10" presetClass="entr" presetSubtype="0" fill="hold" grpId="0" nodeType="after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Effect transition="in" filter="fade">
                                      <p:cBhvr>
                                        <p:cTn id="83" dur="500"/>
                                        <p:tgtEl>
                                          <p:spTgt spid="5">
                                            <p:txEl>
                                              <p:pRg st="5" end="5"/>
                                            </p:txEl>
                                          </p:spTgt>
                                        </p:tgtEl>
                                      </p:cBhvr>
                                    </p:animEffect>
                                  </p:childTnLst>
                                </p:cTn>
                              </p:par>
                            </p:childTnLst>
                          </p:cTn>
                        </p:par>
                        <p:par>
                          <p:cTn id="84" fill="hold">
                            <p:stCondLst>
                              <p:cond delay="3000"/>
                            </p:stCondLst>
                            <p:childTnLst>
                              <p:par>
                                <p:cTn id="85" presetID="10" presetClass="entr" presetSubtype="0" fill="hold" grpId="0" nodeType="after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Effect transition="in" filter="fade">
                                      <p:cBhvr>
                                        <p:cTn id="87" dur="500"/>
                                        <p:tgtEl>
                                          <p:spTgt spid="5">
                                            <p:txEl>
                                              <p:pRg st="6" end="6"/>
                                            </p:txEl>
                                          </p:spTgt>
                                        </p:tgtEl>
                                      </p:cBhvr>
                                    </p:animEffect>
                                  </p:childTnLst>
                                </p:cTn>
                              </p:par>
                            </p:childTnLst>
                          </p:cTn>
                        </p:par>
                        <p:par>
                          <p:cTn id="88" fill="hold">
                            <p:stCondLst>
                              <p:cond delay="3500"/>
                            </p:stCondLst>
                            <p:childTnLst>
                              <p:par>
                                <p:cTn id="89" presetID="10" presetClass="entr" presetSubtype="0" fill="hold" grpId="0" nodeType="after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Effect transition="in" filter="fade">
                                      <p:cBhvr>
                                        <p:cTn id="91" dur="500"/>
                                        <p:tgtEl>
                                          <p:spTgt spid="5">
                                            <p:txEl>
                                              <p:pRg st="7" end="7"/>
                                            </p:txEl>
                                          </p:spTgt>
                                        </p:tgtEl>
                                      </p:cBhvr>
                                    </p:animEffect>
                                  </p:childTnLst>
                                </p:cTn>
                              </p:par>
                            </p:childTnLst>
                          </p:cTn>
                        </p:par>
                        <p:par>
                          <p:cTn id="92" fill="hold">
                            <p:stCondLst>
                              <p:cond delay="4000"/>
                            </p:stCondLst>
                            <p:childTnLst>
                              <p:par>
                                <p:cTn id="93" presetID="10" presetClass="entr" presetSubtype="0" fill="hold" grpId="0" nodeType="after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Effect transition="in" filter="fade">
                                      <p:cBhvr>
                                        <p:cTn id="95" dur="500"/>
                                        <p:tgtEl>
                                          <p:spTgt spid="5">
                                            <p:txEl>
                                              <p:pRg st="8" end="8"/>
                                            </p:txEl>
                                          </p:spTgt>
                                        </p:tgtEl>
                                      </p:cBhvr>
                                    </p:animEffect>
                                  </p:childTnLst>
                                </p:cTn>
                              </p:par>
                            </p:childTnLst>
                          </p:cTn>
                        </p:par>
                        <p:par>
                          <p:cTn id="96" fill="hold">
                            <p:stCondLst>
                              <p:cond delay="4500"/>
                            </p:stCondLst>
                            <p:childTnLst>
                              <p:par>
                                <p:cTn id="97" presetID="10" presetClass="entr" presetSubtype="0" fill="hold" grpId="0" nodeType="afterEffect">
                                  <p:stCondLst>
                                    <p:cond delay="0"/>
                                  </p:stCondLst>
                                  <p:childTnLst>
                                    <p:set>
                                      <p:cBhvr>
                                        <p:cTn id="98" dur="1" fill="hold">
                                          <p:stCondLst>
                                            <p:cond delay="0"/>
                                          </p:stCondLst>
                                        </p:cTn>
                                        <p:tgtEl>
                                          <p:spTgt spid="5">
                                            <p:txEl>
                                              <p:pRg st="9" end="9"/>
                                            </p:txEl>
                                          </p:spTgt>
                                        </p:tgtEl>
                                        <p:attrNameLst>
                                          <p:attrName>style.visibility</p:attrName>
                                        </p:attrNameLst>
                                      </p:cBhvr>
                                      <p:to>
                                        <p:strVal val="visible"/>
                                      </p:to>
                                    </p:set>
                                    <p:animEffect transition="in" filter="fade">
                                      <p:cBhvr>
                                        <p:cTn id="99" dur="500"/>
                                        <p:tgtEl>
                                          <p:spTgt spid="5">
                                            <p:txEl>
                                              <p:pRg st="9" end="9"/>
                                            </p:txEl>
                                          </p:spTgt>
                                        </p:tgtEl>
                                      </p:cBhvr>
                                    </p:animEffect>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5">
                                            <p:txEl>
                                              <p:pRg st="10" end="10"/>
                                            </p:txEl>
                                          </p:spTgt>
                                        </p:tgtEl>
                                        <p:attrNameLst>
                                          <p:attrName>style.visibility</p:attrName>
                                        </p:attrNameLst>
                                      </p:cBhvr>
                                      <p:to>
                                        <p:strVal val="visible"/>
                                      </p:to>
                                    </p:set>
                                    <p:animEffect transition="in" filter="fade">
                                      <p:cBhvr>
                                        <p:cTn id="103" dur="500"/>
                                        <p:tgtEl>
                                          <p:spTgt spid="5">
                                            <p:txEl>
                                              <p:pRg st="10" end="1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6">
                                            <p:bg/>
                                          </p:spTgt>
                                        </p:tgtEl>
                                        <p:attrNameLst>
                                          <p:attrName>style.visibility</p:attrName>
                                        </p:attrNameLst>
                                      </p:cBhvr>
                                      <p:to>
                                        <p:strVal val="visible"/>
                                      </p:to>
                                    </p:set>
                                    <p:animEffect transition="in" filter="fade">
                                      <p:cBhvr>
                                        <p:cTn id="112" dur="500"/>
                                        <p:tgtEl>
                                          <p:spTgt spid="6">
                                            <p:bg/>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txEl>
                                              <p:pRg st="0" end="0"/>
                                            </p:txEl>
                                          </p:spTgt>
                                        </p:tgtEl>
                                        <p:attrNameLst>
                                          <p:attrName>style.visibility</p:attrName>
                                        </p:attrNameLst>
                                      </p:cBhvr>
                                      <p:to>
                                        <p:strVal val="visible"/>
                                      </p:to>
                                    </p:set>
                                    <p:animEffect transition="in" filter="fade">
                                      <p:cBhvr>
                                        <p:cTn id="1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animBg="1"/>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Mountain on Fire?</a:t>
            </a:r>
          </a:p>
        </p:txBody>
      </p:sp>
      <p:sp>
        <p:nvSpPr>
          <p:cNvPr id="3" name="Content Placeholder 2"/>
          <p:cNvSpPr>
            <a:spLocks noGrp="1"/>
          </p:cNvSpPr>
          <p:nvPr>
            <p:ph sz="quarter" idx="10"/>
          </p:nvPr>
        </p:nvSpPr>
        <p:spPr/>
        <p:txBody>
          <a:bodyPr/>
          <a:lstStyle/>
          <a:p>
            <a:pPr marL="0" lvl="0" indent="0">
              <a:spcBef>
                <a:spcPts val="0"/>
              </a:spcBef>
              <a:buNone/>
            </a:pPr>
            <a:r>
              <a:rPr lang="en-US" sz="2200" i="1" dirty="0">
                <a:solidFill>
                  <a:srgbClr val="800000"/>
                </a:solidFill>
              </a:rPr>
              <a:t>Then the second angel sounded: And </a:t>
            </a:r>
            <a:r>
              <a:rPr lang="en-US" sz="2200" b="1" i="1" dirty="0">
                <a:solidFill>
                  <a:srgbClr val="800000"/>
                </a:solidFill>
              </a:rPr>
              <a:t>something like a </a:t>
            </a:r>
            <a:r>
              <a:rPr lang="en-US" sz="2200" b="1" i="1" u="sng" dirty="0">
                <a:solidFill>
                  <a:srgbClr val="800000"/>
                </a:solidFill>
              </a:rPr>
              <a:t>great mountain burning</a:t>
            </a:r>
            <a:r>
              <a:rPr lang="en-US" sz="2200" b="1" i="1" dirty="0">
                <a:solidFill>
                  <a:srgbClr val="800000"/>
                </a:solidFill>
              </a:rPr>
              <a:t> with fire was thrown into </a:t>
            </a:r>
            <a:r>
              <a:rPr lang="en-US" sz="2200" b="1" i="1" u="sng" dirty="0">
                <a:solidFill>
                  <a:srgbClr val="800000"/>
                </a:solidFill>
              </a:rPr>
              <a:t>the sea</a:t>
            </a:r>
            <a:r>
              <a:rPr lang="en-US" sz="2200" i="1" dirty="0">
                <a:solidFill>
                  <a:srgbClr val="800000"/>
                </a:solidFill>
              </a:rPr>
              <a:t>, and a third of the sea became blood.  And a third of the living creatures in the sea died, and a third of the ships were destroyed. </a:t>
            </a:r>
            <a:r>
              <a:rPr lang="en-US" sz="2200" dirty="0"/>
              <a:t>(</a:t>
            </a:r>
            <a:r>
              <a:rPr lang="en-US" sz="2200" b="1" dirty="0">
                <a:solidFill>
                  <a:srgbClr val="800000"/>
                </a:solidFill>
              </a:rPr>
              <a:t>8:8-9</a:t>
            </a:r>
            <a:r>
              <a:rPr lang="en-US" sz="2200" dirty="0"/>
              <a:t>)</a:t>
            </a:r>
          </a:p>
          <a:p>
            <a:pPr marL="346075" lvl="0" indent="-346075">
              <a:spcBef>
                <a:spcPts val="0"/>
              </a:spcBef>
              <a:buFont typeface="+mj-lt"/>
              <a:buAutoNum type="arabicPeriod" startAt="5"/>
            </a:pPr>
            <a:r>
              <a:rPr lang="en-US" sz="2200" dirty="0"/>
              <a:t>Based on OT prophets’ usage of </a:t>
            </a:r>
            <a:r>
              <a:rPr lang="en-US" sz="2200" i="1" dirty="0">
                <a:solidFill>
                  <a:srgbClr val="800000"/>
                </a:solidFill>
              </a:rPr>
              <a:t>“mountain”</a:t>
            </a:r>
            <a:r>
              <a:rPr lang="en-US" sz="2200" dirty="0"/>
              <a:t>, what might be symbolized by a </a:t>
            </a:r>
            <a:r>
              <a:rPr lang="en-US" sz="2200" i="1" dirty="0">
                <a:solidFill>
                  <a:srgbClr val="800000"/>
                </a:solidFill>
              </a:rPr>
              <a:t>“burning mountain”</a:t>
            </a:r>
            <a:r>
              <a:rPr lang="en-US" sz="2200" dirty="0">
                <a:solidFill>
                  <a:srgbClr val="800000"/>
                </a:solidFill>
              </a:rPr>
              <a:t> </a:t>
            </a:r>
            <a:r>
              <a:rPr lang="en-US" sz="2200" dirty="0"/>
              <a:t>being cast into </a:t>
            </a:r>
            <a:r>
              <a:rPr lang="en-US" sz="2200" i="1" dirty="0">
                <a:solidFill>
                  <a:srgbClr val="800000"/>
                </a:solidFill>
              </a:rPr>
              <a:t>“the sea”</a:t>
            </a:r>
            <a:r>
              <a:rPr lang="en-US" sz="2200" dirty="0"/>
              <a:t>?</a:t>
            </a:r>
          </a:p>
          <a:p>
            <a:pPr>
              <a:spcBef>
                <a:spcPts val="0"/>
              </a:spcBef>
            </a:pPr>
            <a:r>
              <a:rPr lang="en-US" sz="2200" dirty="0"/>
              <a:t>Mountains represent centers of power &amp; defense – large, powerful cities.</a:t>
            </a:r>
          </a:p>
          <a:p>
            <a:pPr marL="0" lvl="0" indent="0">
              <a:spcBef>
                <a:spcPts val="0"/>
              </a:spcBef>
              <a:buNone/>
            </a:pPr>
            <a:r>
              <a:rPr lang="en-US" sz="2200" i="1" dirty="0">
                <a:solidFill>
                  <a:srgbClr val="800000"/>
                </a:solidFill>
              </a:rPr>
              <a:t>Now it shall come to pass in the latter days That </a:t>
            </a:r>
            <a:r>
              <a:rPr lang="en-US" sz="2200" b="1" i="1" dirty="0">
                <a:solidFill>
                  <a:srgbClr val="800000"/>
                </a:solidFill>
              </a:rPr>
              <a:t>the </a:t>
            </a:r>
            <a:r>
              <a:rPr lang="en-US" sz="2200" b="1" i="1" u="sng" dirty="0">
                <a:solidFill>
                  <a:srgbClr val="800000"/>
                </a:solidFill>
              </a:rPr>
              <a:t>mountain</a:t>
            </a:r>
            <a:r>
              <a:rPr lang="en-US" sz="2200" b="1" i="1" dirty="0">
                <a:solidFill>
                  <a:srgbClr val="800000"/>
                </a:solidFill>
              </a:rPr>
              <a:t> of the LORD’S house Shall be established </a:t>
            </a:r>
            <a:r>
              <a:rPr lang="en-US" sz="2200" b="1" i="1" u="sng" dirty="0">
                <a:solidFill>
                  <a:srgbClr val="800000"/>
                </a:solidFill>
              </a:rPr>
              <a:t>on the top of the mountains</a:t>
            </a:r>
            <a:r>
              <a:rPr lang="en-US" sz="2200" i="1" dirty="0">
                <a:solidFill>
                  <a:srgbClr val="800000"/>
                </a:solidFill>
              </a:rPr>
              <a:t>, And shall be </a:t>
            </a:r>
            <a:r>
              <a:rPr lang="en-US" sz="2200" b="1" i="1" dirty="0">
                <a:solidFill>
                  <a:srgbClr val="800000"/>
                </a:solidFill>
              </a:rPr>
              <a:t>exalted </a:t>
            </a:r>
            <a:r>
              <a:rPr lang="en-US" sz="2200" b="1" i="1" u="sng" dirty="0">
                <a:solidFill>
                  <a:srgbClr val="800000"/>
                </a:solidFill>
              </a:rPr>
              <a:t>above the hills</a:t>
            </a:r>
            <a:r>
              <a:rPr lang="en-US" sz="2200" i="1" dirty="0">
                <a:solidFill>
                  <a:srgbClr val="800000"/>
                </a:solidFill>
              </a:rPr>
              <a:t>; And all nations shall flow to it. </a:t>
            </a:r>
            <a:r>
              <a:rPr lang="en-US" sz="2200" dirty="0"/>
              <a:t>(</a:t>
            </a:r>
            <a:r>
              <a:rPr lang="en-US" sz="2200" b="1" dirty="0">
                <a:solidFill>
                  <a:srgbClr val="800000"/>
                </a:solidFill>
              </a:rPr>
              <a:t>Isaiah 2:2</a:t>
            </a:r>
            <a:r>
              <a:rPr lang="en-US" sz="2200" dirty="0"/>
              <a:t>)</a:t>
            </a:r>
          </a:p>
          <a:p>
            <a:pPr>
              <a:spcBef>
                <a:spcPts val="0"/>
              </a:spcBef>
            </a:pPr>
            <a:r>
              <a:rPr lang="en-US" sz="2200" dirty="0"/>
              <a:t>Casting mountains down and burning them represents destruction of such cities.</a:t>
            </a:r>
          </a:p>
        </p:txBody>
      </p:sp>
    </p:spTree>
    <p:extLst>
      <p:ext uri="{BB962C8B-B14F-4D97-AF65-F5344CB8AC3E}">
        <p14:creationId xmlns:p14="http://schemas.microsoft.com/office/powerpoint/2010/main" val="423404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Mountain on Fire?</a:t>
            </a:r>
          </a:p>
        </p:txBody>
      </p:sp>
      <p:sp>
        <p:nvSpPr>
          <p:cNvPr id="3" name="Content Placeholder 2"/>
          <p:cNvSpPr>
            <a:spLocks noGrp="1"/>
          </p:cNvSpPr>
          <p:nvPr>
            <p:ph sz="quarter" idx="10"/>
          </p:nvPr>
        </p:nvSpPr>
        <p:spPr/>
        <p:txBody>
          <a:bodyPr/>
          <a:lstStyle/>
          <a:p>
            <a:pPr marL="0" lvl="0" indent="0">
              <a:spcBef>
                <a:spcPts val="0"/>
              </a:spcBef>
              <a:buNone/>
            </a:pPr>
            <a:r>
              <a:rPr lang="en-US" sz="2200" i="1" dirty="0">
                <a:solidFill>
                  <a:srgbClr val="800000"/>
                </a:solidFill>
              </a:rPr>
              <a:t>Then the second angel sounded: And </a:t>
            </a:r>
            <a:r>
              <a:rPr lang="en-US" sz="2200" b="1" i="1" dirty="0">
                <a:solidFill>
                  <a:srgbClr val="800000"/>
                </a:solidFill>
              </a:rPr>
              <a:t>something like a </a:t>
            </a:r>
            <a:r>
              <a:rPr lang="en-US" sz="2200" b="1" i="1" u="sng" dirty="0">
                <a:solidFill>
                  <a:srgbClr val="800000"/>
                </a:solidFill>
              </a:rPr>
              <a:t>great mountain burning</a:t>
            </a:r>
            <a:r>
              <a:rPr lang="en-US" sz="2200" b="1" i="1" dirty="0">
                <a:solidFill>
                  <a:srgbClr val="800000"/>
                </a:solidFill>
              </a:rPr>
              <a:t> with fire was thrown into </a:t>
            </a:r>
            <a:r>
              <a:rPr lang="en-US" sz="2200" b="1" i="1" u="sng" dirty="0">
                <a:solidFill>
                  <a:srgbClr val="800000"/>
                </a:solidFill>
              </a:rPr>
              <a:t>the sea</a:t>
            </a:r>
            <a:r>
              <a:rPr lang="en-US" sz="2200" i="1" dirty="0">
                <a:solidFill>
                  <a:srgbClr val="800000"/>
                </a:solidFill>
              </a:rPr>
              <a:t>, and a third of the sea became blood.  And a third of the living creatures in the sea died, and a third of the ships were destroyed. </a:t>
            </a:r>
            <a:r>
              <a:rPr lang="en-US" sz="2200" dirty="0"/>
              <a:t>(</a:t>
            </a:r>
            <a:r>
              <a:rPr lang="en-US" sz="2200" b="1" dirty="0">
                <a:solidFill>
                  <a:srgbClr val="800000"/>
                </a:solidFill>
              </a:rPr>
              <a:t>8:8-9</a:t>
            </a:r>
            <a:r>
              <a:rPr lang="en-US" sz="2200" dirty="0"/>
              <a:t>)</a:t>
            </a:r>
          </a:p>
          <a:p>
            <a:pPr marL="346075" lvl="0" indent="-346075">
              <a:spcBef>
                <a:spcPts val="0"/>
              </a:spcBef>
              <a:buFont typeface="+mj-lt"/>
              <a:buAutoNum type="arabicPeriod" startAt="5"/>
            </a:pPr>
            <a:r>
              <a:rPr lang="en-US" sz="2200" dirty="0"/>
              <a:t>Based on OT prophets’ usage of </a:t>
            </a:r>
            <a:r>
              <a:rPr lang="en-US" sz="2200" i="1" dirty="0">
                <a:solidFill>
                  <a:srgbClr val="800000"/>
                </a:solidFill>
              </a:rPr>
              <a:t>“mountain”</a:t>
            </a:r>
            <a:r>
              <a:rPr lang="en-US" sz="2200" dirty="0"/>
              <a:t>, what might be symbolized by a </a:t>
            </a:r>
            <a:r>
              <a:rPr lang="en-US" sz="2200" i="1" dirty="0">
                <a:solidFill>
                  <a:srgbClr val="800000"/>
                </a:solidFill>
              </a:rPr>
              <a:t>“burning mountain”</a:t>
            </a:r>
            <a:r>
              <a:rPr lang="en-US" sz="2200" dirty="0">
                <a:solidFill>
                  <a:srgbClr val="800000"/>
                </a:solidFill>
              </a:rPr>
              <a:t> </a:t>
            </a:r>
            <a:r>
              <a:rPr lang="en-US" sz="2200" dirty="0"/>
              <a:t>being cast into </a:t>
            </a:r>
            <a:r>
              <a:rPr lang="en-US" sz="2200" i="1" dirty="0">
                <a:solidFill>
                  <a:srgbClr val="800000"/>
                </a:solidFill>
              </a:rPr>
              <a:t>“the sea”</a:t>
            </a:r>
            <a:r>
              <a:rPr lang="en-US" sz="2200" dirty="0"/>
              <a:t>?</a:t>
            </a:r>
          </a:p>
          <a:p>
            <a:pPr marL="0" lvl="0" indent="0">
              <a:spcBef>
                <a:spcPts val="0"/>
              </a:spcBef>
              <a:buNone/>
            </a:pPr>
            <a:r>
              <a:rPr lang="en-US" sz="2200" i="1" dirty="0">
                <a:solidFill>
                  <a:srgbClr val="800000"/>
                </a:solidFill>
              </a:rPr>
              <a:t>“And </a:t>
            </a:r>
            <a:r>
              <a:rPr lang="en-US" sz="2200" b="1" i="1" dirty="0">
                <a:solidFill>
                  <a:srgbClr val="800000"/>
                </a:solidFill>
              </a:rPr>
              <a:t>I will repay </a:t>
            </a:r>
            <a:r>
              <a:rPr lang="en-US" sz="2200" b="1" i="1" u="sng" dirty="0">
                <a:solidFill>
                  <a:srgbClr val="800000"/>
                </a:solidFill>
              </a:rPr>
              <a:t>Babylon</a:t>
            </a:r>
            <a:r>
              <a:rPr lang="en-US" sz="2200" b="1" i="1" dirty="0">
                <a:solidFill>
                  <a:srgbClr val="800000"/>
                </a:solidFill>
              </a:rPr>
              <a:t> And all the inhabitants of </a:t>
            </a:r>
            <a:r>
              <a:rPr lang="en-US" sz="2200" b="1" i="1" u="sng" dirty="0">
                <a:solidFill>
                  <a:srgbClr val="800000"/>
                </a:solidFill>
              </a:rPr>
              <a:t>Chaldea</a:t>
            </a:r>
            <a:r>
              <a:rPr lang="en-US" sz="2200" i="1" dirty="0">
                <a:solidFill>
                  <a:srgbClr val="800000"/>
                </a:solidFill>
              </a:rPr>
              <a:t>  …Behold, I am against you, </a:t>
            </a:r>
            <a:r>
              <a:rPr lang="en-US" sz="2200" b="1" i="1" dirty="0">
                <a:solidFill>
                  <a:srgbClr val="800000"/>
                </a:solidFill>
              </a:rPr>
              <a:t>O destroying </a:t>
            </a:r>
            <a:r>
              <a:rPr lang="en-US" sz="2200" b="1" i="1" u="sng" dirty="0">
                <a:solidFill>
                  <a:srgbClr val="800000"/>
                </a:solidFill>
              </a:rPr>
              <a:t>mountain</a:t>
            </a:r>
            <a:r>
              <a:rPr lang="en-US" sz="2200" i="1" dirty="0">
                <a:solidFill>
                  <a:srgbClr val="800000"/>
                </a:solidFill>
              </a:rPr>
              <a:t>, Who destroys all the earth,” says the LORD. “And I will stretch out My hand against you, </a:t>
            </a:r>
            <a:r>
              <a:rPr lang="en-US" sz="2200" b="1" i="1" u="sng" dirty="0">
                <a:solidFill>
                  <a:srgbClr val="800000"/>
                </a:solidFill>
              </a:rPr>
              <a:t>Roll you down</a:t>
            </a:r>
            <a:r>
              <a:rPr lang="en-US" sz="2200" b="1" i="1" dirty="0">
                <a:solidFill>
                  <a:srgbClr val="800000"/>
                </a:solidFill>
              </a:rPr>
              <a:t> from the rocks, And make you </a:t>
            </a:r>
            <a:r>
              <a:rPr lang="en-US" sz="2200" b="1" i="1" u="sng" dirty="0">
                <a:solidFill>
                  <a:srgbClr val="800000"/>
                </a:solidFill>
              </a:rPr>
              <a:t>a burnt mountain</a:t>
            </a:r>
            <a:r>
              <a:rPr lang="en-US" sz="2200" i="1" dirty="0">
                <a:solidFill>
                  <a:srgbClr val="800000"/>
                </a:solidFill>
              </a:rPr>
              <a:t>.” </a:t>
            </a:r>
            <a:r>
              <a:rPr lang="en-US" sz="2200" dirty="0"/>
              <a:t>(</a:t>
            </a:r>
            <a:r>
              <a:rPr lang="en-US" sz="2200" b="1" dirty="0">
                <a:solidFill>
                  <a:srgbClr val="800000"/>
                </a:solidFill>
              </a:rPr>
              <a:t>Jeremiah 51:24-25</a:t>
            </a:r>
            <a:r>
              <a:rPr lang="en-US" sz="2200" dirty="0"/>
              <a:t>)</a:t>
            </a:r>
          </a:p>
          <a:p>
            <a:pPr>
              <a:spcBef>
                <a:spcPts val="0"/>
              </a:spcBef>
            </a:pPr>
            <a:r>
              <a:rPr lang="en-US" sz="2200" dirty="0"/>
              <a:t>This represents destruction of a yet unnamed city of power (</a:t>
            </a:r>
            <a:r>
              <a:rPr lang="en-US" sz="2200" b="1" dirty="0">
                <a:solidFill>
                  <a:srgbClr val="800000"/>
                </a:solidFill>
              </a:rPr>
              <a:t>Jer. 51:41-42</a:t>
            </a:r>
            <a:r>
              <a:rPr lang="en-US" sz="2200" dirty="0"/>
              <a:t>).</a:t>
            </a:r>
          </a:p>
          <a:p>
            <a:pPr>
              <a:spcBef>
                <a:spcPts val="0"/>
              </a:spcBef>
            </a:pPr>
            <a:r>
              <a:rPr lang="en-US" sz="2200" dirty="0"/>
              <a:t>Significantly damage politics, government, society, etc..</a:t>
            </a:r>
          </a:p>
          <a:p>
            <a:pPr marL="0" indent="0">
              <a:spcBef>
                <a:spcPts val="0"/>
              </a:spcBef>
              <a:buNone/>
            </a:pPr>
            <a:endParaRPr lang="en-US" sz="2200" dirty="0"/>
          </a:p>
        </p:txBody>
      </p:sp>
    </p:spTree>
    <p:extLst>
      <p:ext uri="{BB962C8B-B14F-4D97-AF65-F5344CB8AC3E}">
        <p14:creationId xmlns:p14="http://schemas.microsoft.com/office/powerpoint/2010/main" val="2674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Wormwood?</a:t>
            </a:r>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third angel sounded: And </a:t>
            </a:r>
            <a:r>
              <a:rPr lang="en-US" sz="2000" b="1" i="1" dirty="0">
                <a:solidFill>
                  <a:srgbClr val="800000"/>
                </a:solidFill>
              </a:rPr>
              <a:t>a great </a:t>
            </a:r>
            <a:r>
              <a:rPr lang="en-US" sz="2000" b="1" i="1" u="sng" dirty="0">
                <a:solidFill>
                  <a:srgbClr val="800000"/>
                </a:solidFill>
              </a:rPr>
              <a:t>star fell</a:t>
            </a:r>
            <a:r>
              <a:rPr lang="en-US" sz="2000" b="1" i="1" dirty="0">
                <a:solidFill>
                  <a:srgbClr val="800000"/>
                </a:solidFill>
              </a:rPr>
              <a:t> from heaven, burning like a torch</a:t>
            </a:r>
            <a:r>
              <a:rPr lang="en-US" sz="2000" i="1" dirty="0">
                <a:solidFill>
                  <a:srgbClr val="800000"/>
                </a:solidFill>
              </a:rPr>
              <a:t>, and it fell on a third of the rivers and on the springs of water</a:t>
            </a:r>
            <a:r>
              <a:rPr lang="en-US" sz="2000" b="1" i="1" dirty="0">
                <a:solidFill>
                  <a:srgbClr val="800000"/>
                </a:solidFill>
              </a:rPr>
              <a:t>.  The name of the star is Wormwood</a:t>
            </a:r>
            <a:r>
              <a:rPr lang="en-US" sz="2000" i="1" dirty="0">
                <a:solidFill>
                  <a:srgbClr val="800000"/>
                </a:solidFill>
              </a:rPr>
              <a:t>. A third of the waters became wormwood, and </a:t>
            </a:r>
            <a:r>
              <a:rPr lang="en-US" sz="2000" b="1" i="1" dirty="0">
                <a:solidFill>
                  <a:srgbClr val="800000"/>
                </a:solidFill>
              </a:rPr>
              <a:t>many men died from the water, because it was made bitter</a:t>
            </a:r>
            <a:r>
              <a:rPr lang="en-US" sz="2000" i="1" dirty="0">
                <a:solidFill>
                  <a:srgbClr val="800000"/>
                </a:solidFill>
              </a:rPr>
              <a:t>. </a:t>
            </a:r>
            <a:r>
              <a:rPr lang="en-US" sz="2000" dirty="0"/>
              <a:t>(</a:t>
            </a:r>
            <a:r>
              <a:rPr lang="en-US" sz="2000" b="1" dirty="0">
                <a:solidFill>
                  <a:srgbClr val="800000"/>
                </a:solidFill>
              </a:rPr>
              <a:t>8:10-11</a:t>
            </a:r>
            <a:r>
              <a:rPr lang="en-US" sz="2000" dirty="0"/>
              <a:t>)</a:t>
            </a:r>
          </a:p>
          <a:p>
            <a:pPr marL="346075" lvl="0" indent="-346075">
              <a:lnSpc>
                <a:spcPct val="92000"/>
              </a:lnSpc>
              <a:spcBef>
                <a:spcPts val="0"/>
              </a:spcBef>
              <a:buFont typeface="+mj-lt"/>
              <a:buAutoNum type="arabicPeriod" startAt="6"/>
            </a:pPr>
            <a:r>
              <a:rPr lang="en-US" sz="2000" dirty="0"/>
              <a:t>Can you find reference to another falling star in the Old Testament prophets?  Assuming the meaning is similar, how might this produce bitter water?</a:t>
            </a:r>
          </a:p>
        </p:txBody>
      </p:sp>
    </p:spTree>
    <p:extLst>
      <p:ext uri="{BB962C8B-B14F-4D97-AF65-F5344CB8AC3E}">
        <p14:creationId xmlns:p14="http://schemas.microsoft.com/office/powerpoint/2010/main" val="25916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Eternal Home &amp; Paradise</a:t>
            </a:r>
          </a:p>
          <a:p>
            <a:r>
              <a:rPr lang="en-US" dirty="0">
                <a:solidFill>
                  <a:srgbClr val="C00000"/>
                </a:solidFill>
              </a:rPr>
              <a:t>Revelation 7:9-17</a:t>
            </a:r>
          </a:p>
        </p:txBody>
      </p:sp>
    </p:spTree>
    <p:extLst>
      <p:ext uri="{BB962C8B-B14F-4D97-AF65-F5344CB8AC3E}">
        <p14:creationId xmlns:p14="http://schemas.microsoft.com/office/powerpoint/2010/main" val="140171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Fall of Lucifer</a:t>
            </a:r>
          </a:p>
        </p:txBody>
      </p:sp>
      <p:sp>
        <p:nvSpPr>
          <p:cNvPr id="3" name="Content Placeholder 2"/>
          <p:cNvSpPr>
            <a:spLocks noGrp="1"/>
          </p:cNvSpPr>
          <p:nvPr>
            <p:ph sz="quarter" idx="10"/>
          </p:nvPr>
        </p:nvSpPr>
        <p:spPr/>
        <p:txBody>
          <a:bodyPr/>
          <a:lstStyle/>
          <a:p>
            <a:pPr marL="0" indent="0">
              <a:lnSpc>
                <a:spcPct val="95000"/>
              </a:lnSpc>
              <a:spcBef>
                <a:spcPts val="0"/>
              </a:spcBef>
              <a:buNone/>
            </a:pPr>
            <a:r>
              <a:rPr lang="en-US" sz="1300" b="1" i="1" dirty="0">
                <a:solidFill>
                  <a:srgbClr val="800000"/>
                </a:solidFill>
              </a:rPr>
              <a:t>The burden </a:t>
            </a:r>
            <a:r>
              <a:rPr lang="en-US" sz="1300" b="1" i="1" u="sng" dirty="0">
                <a:solidFill>
                  <a:srgbClr val="800000"/>
                </a:solidFill>
              </a:rPr>
              <a:t>against Babylon</a:t>
            </a:r>
            <a:r>
              <a:rPr lang="en-US" sz="1300" b="1" i="1" dirty="0">
                <a:solidFill>
                  <a:srgbClr val="800000"/>
                </a:solidFill>
              </a:rPr>
              <a:t> which Isaiah the son of </a:t>
            </a:r>
            <a:r>
              <a:rPr lang="en-US" sz="1300" b="1" i="1" dirty="0" err="1">
                <a:solidFill>
                  <a:srgbClr val="800000"/>
                </a:solidFill>
              </a:rPr>
              <a:t>Amoz</a:t>
            </a:r>
            <a:r>
              <a:rPr lang="en-US" sz="1300" b="1" i="1" dirty="0">
                <a:solidFill>
                  <a:srgbClr val="800000"/>
                </a:solidFill>
              </a:rPr>
              <a:t> saw</a:t>
            </a:r>
            <a:r>
              <a:rPr lang="en-US" sz="1300" i="1" dirty="0">
                <a:solidFill>
                  <a:srgbClr val="800000"/>
                </a:solidFill>
              </a:rPr>
              <a:t>. … “Behold, I will stir up </a:t>
            </a:r>
            <a:r>
              <a:rPr lang="en-US" sz="1300" b="1" i="1" dirty="0">
                <a:solidFill>
                  <a:srgbClr val="800000"/>
                </a:solidFill>
              </a:rPr>
              <a:t>the </a:t>
            </a:r>
            <a:r>
              <a:rPr lang="en-US" sz="1300" b="1" i="1" u="sng" dirty="0">
                <a:solidFill>
                  <a:srgbClr val="800000"/>
                </a:solidFill>
              </a:rPr>
              <a:t>Medes</a:t>
            </a:r>
            <a:r>
              <a:rPr lang="en-US" sz="1300" b="1" i="1" dirty="0">
                <a:solidFill>
                  <a:srgbClr val="800000"/>
                </a:solidFill>
              </a:rPr>
              <a:t> against them</a:t>
            </a:r>
            <a:r>
              <a:rPr lang="en-US" sz="1300" i="1" dirty="0">
                <a:solidFill>
                  <a:srgbClr val="800000"/>
                </a:solidFill>
              </a:rPr>
              <a:t>, Who will not regard silver; And as for gold, they will not delight in it. … And </a:t>
            </a:r>
            <a:r>
              <a:rPr lang="en-US" sz="1300" b="1" i="1" u="sng" dirty="0">
                <a:solidFill>
                  <a:srgbClr val="800000"/>
                </a:solidFill>
              </a:rPr>
              <a:t>Babylon</a:t>
            </a:r>
            <a:r>
              <a:rPr lang="en-US" sz="1300" b="1" i="1" dirty="0">
                <a:solidFill>
                  <a:srgbClr val="800000"/>
                </a:solidFill>
              </a:rPr>
              <a:t>, the glory of </a:t>
            </a:r>
            <a:r>
              <a:rPr lang="en-US" sz="1300" b="1" i="1" u="sng" dirty="0">
                <a:solidFill>
                  <a:srgbClr val="800000"/>
                </a:solidFill>
              </a:rPr>
              <a:t>kingdoms</a:t>
            </a:r>
            <a:r>
              <a:rPr lang="en-US" sz="1300" b="1" i="1" dirty="0">
                <a:solidFill>
                  <a:srgbClr val="800000"/>
                </a:solidFill>
              </a:rPr>
              <a:t>, The beauty of the </a:t>
            </a:r>
            <a:r>
              <a:rPr lang="en-US" sz="1300" b="1" i="1" u="sng" dirty="0">
                <a:solidFill>
                  <a:srgbClr val="800000"/>
                </a:solidFill>
              </a:rPr>
              <a:t>Chaldeans</a:t>
            </a:r>
            <a:r>
              <a:rPr lang="en-US" sz="1300" b="1" i="1" dirty="0">
                <a:solidFill>
                  <a:srgbClr val="800000"/>
                </a:solidFill>
              </a:rPr>
              <a:t>’</a:t>
            </a:r>
            <a:r>
              <a:rPr lang="en-US" sz="1300" i="1" dirty="0">
                <a:solidFill>
                  <a:srgbClr val="800000"/>
                </a:solidFill>
              </a:rPr>
              <a:t> pride, Will be </a:t>
            </a:r>
            <a:r>
              <a:rPr lang="en-US" sz="1300" b="1" i="1" dirty="0">
                <a:solidFill>
                  <a:srgbClr val="800000"/>
                </a:solidFill>
              </a:rPr>
              <a:t>as when God overthrew </a:t>
            </a:r>
            <a:r>
              <a:rPr lang="en-US" sz="1300" b="1" i="1" u="sng" dirty="0">
                <a:solidFill>
                  <a:srgbClr val="800000"/>
                </a:solidFill>
              </a:rPr>
              <a:t>Sodom</a:t>
            </a:r>
            <a:r>
              <a:rPr lang="en-US" sz="1300" b="1" i="1" dirty="0">
                <a:solidFill>
                  <a:srgbClr val="800000"/>
                </a:solidFill>
              </a:rPr>
              <a:t> and </a:t>
            </a:r>
            <a:r>
              <a:rPr lang="en-US" sz="1300" b="1" i="1" u="sng" dirty="0">
                <a:solidFill>
                  <a:srgbClr val="800000"/>
                </a:solidFill>
              </a:rPr>
              <a:t>Gomorrah</a:t>
            </a:r>
            <a:r>
              <a:rPr lang="en-US" sz="1300" i="1" dirty="0">
                <a:solidFill>
                  <a:srgbClr val="800000"/>
                </a:solidFill>
              </a:rPr>
              <a:t>. …  For </a:t>
            </a:r>
            <a:r>
              <a:rPr lang="en-US" sz="1300" b="1" i="1" dirty="0">
                <a:solidFill>
                  <a:srgbClr val="800000"/>
                </a:solidFill>
              </a:rPr>
              <a:t>the LORD will have mercy on Jacob</a:t>
            </a:r>
            <a:r>
              <a:rPr lang="en-US" sz="1300" i="1" dirty="0">
                <a:solidFill>
                  <a:srgbClr val="800000"/>
                </a:solidFill>
              </a:rPr>
              <a:t>, and will still </a:t>
            </a:r>
            <a:r>
              <a:rPr lang="en-US" sz="1300" b="1" i="1" dirty="0">
                <a:solidFill>
                  <a:srgbClr val="800000"/>
                </a:solidFill>
              </a:rPr>
              <a:t>choose Israel</a:t>
            </a:r>
            <a:r>
              <a:rPr lang="en-US" sz="1300" i="1" dirty="0">
                <a:solidFill>
                  <a:srgbClr val="800000"/>
                </a:solidFill>
              </a:rPr>
              <a:t>, and settle them in their own land. The strangers will be joined with them, and they will cling to the house of Jacob. … you will take up </a:t>
            </a:r>
            <a:r>
              <a:rPr lang="en-US" sz="1300" b="1" i="1" dirty="0">
                <a:solidFill>
                  <a:srgbClr val="800000"/>
                </a:solidFill>
              </a:rPr>
              <a:t>this proverb </a:t>
            </a:r>
            <a:r>
              <a:rPr lang="en-US" sz="1300" b="1" i="1" u="sng" dirty="0">
                <a:solidFill>
                  <a:srgbClr val="800000"/>
                </a:solidFill>
              </a:rPr>
              <a:t>against the king of Babylon</a:t>
            </a:r>
            <a:r>
              <a:rPr lang="en-US" sz="1300" i="1" dirty="0">
                <a:solidFill>
                  <a:srgbClr val="800000"/>
                </a:solidFill>
              </a:rPr>
              <a:t>, and say: “How the oppressor has ceased, The golden city ceased! The LORD has broken the staff of the wicked, </a:t>
            </a:r>
            <a:r>
              <a:rPr lang="en-US" sz="1300" b="1" i="1" dirty="0">
                <a:solidFill>
                  <a:srgbClr val="800000"/>
                </a:solidFill>
              </a:rPr>
              <a:t>The scepter of the rulers</a:t>
            </a:r>
            <a:r>
              <a:rPr lang="en-US" sz="1300" i="1" dirty="0">
                <a:solidFill>
                  <a:srgbClr val="800000"/>
                </a:solidFill>
              </a:rPr>
              <a:t>;  He who struck the people in wrath with a continual stroke, </a:t>
            </a:r>
            <a:r>
              <a:rPr lang="en-US" sz="1300" b="1" i="1" dirty="0">
                <a:solidFill>
                  <a:srgbClr val="800000"/>
                </a:solidFill>
              </a:rPr>
              <a:t>He who ruled the nations in anger</a:t>
            </a:r>
            <a:r>
              <a:rPr lang="en-US" sz="1300" i="1" dirty="0">
                <a:solidFill>
                  <a:srgbClr val="800000"/>
                </a:solidFill>
              </a:rPr>
              <a:t>, Is persecuted and no one hinders.  </a:t>
            </a:r>
            <a:r>
              <a:rPr lang="en-US" sz="1300" b="1" i="1" dirty="0">
                <a:solidFill>
                  <a:srgbClr val="800000"/>
                </a:solidFill>
              </a:rPr>
              <a:t>The whole earth is at rest and quiet</a:t>
            </a:r>
            <a:r>
              <a:rPr lang="en-US" sz="1300" i="1" dirty="0">
                <a:solidFill>
                  <a:srgbClr val="800000"/>
                </a:solidFill>
              </a:rPr>
              <a:t>; They break forth into singing. … Hell from beneath is excited about you, To meet you at your coming; It stirs up the dead for you, All the chief ones of the earth; It has </a:t>
            </a:r>
            <a:r>
              <a:rPr lang="en-US" sz="1300" b="1" i="1" dirty="0">
                <a:solidFill>
                  <a:srgbClr val="800000"/>
                </a:solidFill>
              </a:rPr>
              <a:t>raised up from their </a:t>
            </a:r>
            <a:r>
              <a:rPr lang="en-US" sz="1300" b="1" i="1" u="sng" dirty="0">
                <a:solidFill>
                  <a:srgbClr val="800000"/>
                </a:solidFill>
              </a:rPr>
              <a:t>thrones</a:t>
            </a:r>
            <a:r>
              <a:rPr lang="en-US" sz="1300" b="1" i="1" dirty="0">
                <a:solidFill>
                  <a:srgbClr val="800000"/>
                </a:solidFill>
              </a:rPr>
              <a:t> All the </a:t>
            </a:r>
            <a:r>
              <a:rPr lang="en-US" sz="1300" b="1" i="1" u="sng" dirty="0">
                <a:solidFill>
                  <a:srgbClr val="800000"/>
                </a:solidFill>
              </a:rPr>
              <a:t>kings of the nations</a:t>
            </a:r>
            <a:r>
              <a:rPr lang="en-US" sz="1300" i="1" dirty="0">
                <a:solidFill>
                  <a:srgbClr val="800000"/>
                </a:solidFill>
              </a:rPr>
              <a:t>.  They all shall speak and say to you: ‘</a:t>
            </a:r>
            <a:r>
              <a:rPr lang="en-US" sz="1300" b="1" i="1" dirty="0">
                <a:solidFill>
                  <a:srgbClr val="800000"/>
                </a:solidFill>
              </a:rPr>
              <a:t>Have you also become as weak </a:t>
            </a:r>
            <a:r>
              <a:rPr lang="en-US" sz="1300" b="1" i="1" u="sng" dirty="0">
                <a:solidFill>
                  <a:srgbClr val="800000"/>
                </a:solidFill>
              </a:rPr>
              <a:t>as we</a:t>
            </a:r>
            <a:r>
              <a:rPr lang="en-US" sz="1300" b="1" i="1" dirty="0">
                <a:solidFill>
                  <a:srgbClr val="800000"/>
                </a:solidFill>
              </a:rPr>
              <a:t>? Have you become </a:t>
            </a:r>
            <a:r>
              <a:rPr lang="en-US" sz="1300" b="1" i="1" u="sng" dirty="0">
                <a:solidFill>
                  <a:srgbClr val="800000"/>
                </a:solidFill>
              </a:rPr>
              <a:t>like us</a:t>
            </a:r>
            <a:r>
              <a:rPr lang="en-US" sz="1300" b="1" i="1" dirty="0">
                <a:solidFill>
                  <a:srgbClr val="800000"/>
                </a:solidFill>
              </a:rPr>
              <a:t>? </a:t>
            </a:r>
            <a:r>
              <a:rPr lang="en-US" sz="1300" i="1" dirty="0">
                <a:solidFill>
                  <a:srgbClr val="800000"/>
                </a:solidFill>
              </a:rPr>
              <a:t>Your pomp is brought down to </a:t>
            </a:r>
            <a:r>
              <a:rPr lang="en-US" sz="1300" i="1" dirty="0" err="1">
                <a:solidFill>
                  <a:srgbClr val="800000"/>
                </a:solidFill>
              </a:rPr>
              <a:t>Sheol</a:t>
            </a:r>
            <a:r>
              <a:rPr lang="en-US" sz="1300" i="1" dirty="0">
                <a:solidFill>
                  <a:srgbClr val="800000"/>
                </a:solidFill>
              </a:rPr>
              <a:t>, And the sound of your stringed instruments; The maggot is spread under you, And worms cover you.’  </a:t>
            </a:r>
            <a:r>
              <a:rPr lang="en-US" sz="1300" b="1" i="1" dirty="0">
                <a:solidFill>
                  <a:srgbClr val="800000"/>
                </a:solidFill>
              </a:rPr>
              <a:t>How you are </a:t>
            </a:r>
            <a:r>
              <a:rPr lang="en-US" sz="1300" b="1" i="1" u="sng" dirty="0">
                <a:solidFill>
                  <a:srgbClr val="800000"/>
                </a:solidFill>
              </a:rPr>
              <a:t>fallen from heaven</a:t>
            </a:r>
            <a:r>
              <a:rPr lang="en-US" sz="1300" b="1" i="1" dirty="0">
                <a:solidFill>
                  <a:srgbClr val="800000"/>
                </a:solidFill>
              </a:rPr>
              <a:t>, O </a:t>
            </a:r>
            <a:r>
              <a:rPr lang="en-US" sz="1300" b="1" i="1" u="sng" dirty="0">
                <a:solidFill>
                  <a:srgbClr val="800000"/>
                </a:solidFill>
              </a:rPr>
              <a:t>Lucifer</a:t>
            </a:r>
            <a:r>
              <a:rPr lang="en-US" sz="1300" b="1" i="1" dirty="0">
                <a:solidFill>
                  <a:srgbClr val="800000"/>
                </a:solidFill>
              </a:rPr>
              <a:t> </a:t>
            </a:r>
            <a:r>
              <a:rPr lang="en-US" sz="1300" b="1" dirty="0">
                <a:solidFill>
                  <a:srgbClr val="800000"/>
                </a:solidFill>
              </a:rPr>
              <a:t>(Heb. light-bearer, morning-star)</a:t>
            </a:r>
            <a:r>
              <a:rPr lang="en-US" sz="1300" b="1" i="1" dirty="0">
                <a:solidFill>
                  <a:srgbClr val="800000"/>
                </a:solidFill>
              </a:rPr>
              <a:t>, </a:t>
            </a:r>
            <a:r>
              <a:rPr lang="en-US" sz="1300" b="1" i="1" u="sng" dirty="0">
                <a:solidFill>
                  <a:srgbClr val="800000"/>
                </a:solidFill>
              </a:rPr>
              <a:t>son of the morning</a:t>
            </a:r>
            <a:r>
              <a:rPr lang="en-US" sz="1300" i="1" dirty="0">
                <a:solidFill>
                  <a:srgbClr val="800000"/>
                </a:solidFill>
              </a:rPr>
              <a:t>! How </a:t>
            </a:r>
            <a:r>
              <a:rPr lang="en-US" sz="1300" b="1" i="1" dirty="0">
                <a:solidFill>
                  <a:srgbClr val="800000"/>
                </a:solidFill>
              </a:rPr>
              <a:t>you are cut down </a:t>
            </a:r>
            <a:r>
              <a:rPr lang="en-US" sz="1300" b="1" i="1" u="sng" dirty="0">
                <a:solidFill>
                  <a:srgbClr val="800000"/>
                </a:solidFill>
              </a:rPr>
              <a:t>to the ground</a:t>
            </a:r>
            <a:r>
              <a:rPr lang="en-US" sz="1300" b="1" i="1" dirty="0">
                <a:solidFill>
                  <a:srgbClr val="800000"/>
                </a:solidFill>
              </a:rPr>
              <a:t>, You who weakened the nations</a:t>
            </a:r>
            <a:r>
              <a:rPr lang="en-US" sz="1300" i="1" dirty="0">
                <a:solidFill>
                  <a:srgbClr val="800000"/>
                </a:solidFill>
              </a:rPr>
              <a:t>!  For you have said in your heart: ‘</a:t>
            </a:r>
            <a:r>
              <a:rPr lang="en-US" sz="1300" b="1" i="1" dirty="0">
                <a:solidFill>
                  <a:srgbClr val="800000"/>
                </a:solidFill>
              </a:rPr>
              <a:t>I will </a:t>
            </a:r>
            <a:r>
              <a:rPr lang="en-US" sz="1300" b="1" i="1" u="sng" dirty="0">
                <a:solidFill>
                  <a:srgbClr val="800000"/>
                </a:solidFill>
              </a:rPr>
              <a:t>ascend into heaven</a:t>
            </a:r>
            <a:r>
              <a:rPr lang="en-US" sz="1300" b="1" i="1" dirty="0">
                <a:solidFill>
                  <a:srgbClr val="800000"/>
                </a:solidFill>
              </a:rPr>
              <a:t>, I will exalt my throne above </a:t>
            </a:r>
            <a:r>
              <a:rPr lang="en-US" sz="1300" b="1" i="1" u="sng" dirty="0">
                <a:solidFill>
                  <a:srgbClr val="800000"/>
                </a:solidFill>
              </a:rPr>
              <a:t>the stars of God</a:t>
            </a:r>
            <a:r>
              <a:rPr lang="en-US" sz="1300" i="1" dirty="0">
                <a:solidFill>
                  <a:srgbClr val="800000"/>
                </a:solidFill>
              </a:rPr>
              <a:t>; I will also sit on the mount of the congregation On the farthest sides of the north; </a:t>
            </a:r>
            <a:r>
              <a:rPr lang="en-US" sz="1300" b="1" i="1" dirty="0">
                <a:solidFill>
                  <a:srgbClr val="800000"/>
                </a:solidFill>
              </a:rPr>
              <a:t>I will ascend above the heights of the clouds, I will be like </a:t>
            </a:r>
            <a:r>
              <a:rPr lang="en-US" sz="1300" b="1" i="1" u="sng" dirty="0">
                <a:solidFill>
                  <a:srgbClr val="800000"/>
                </a:solidFill>
              </a:rPr>
              <a:t>the Most High</a:t>
            </a:r>
            <a:r>
              <a:rPr lang="en-US" sz="1300" i="1" dirty="0">
                <a:solidFill>
                  <a:srgbClr val="800000"/>
                </a:solidFill>
              </a:rPr>
              <a:t>.’ Yet </a:t>
            </a:r>
            <a:r>
              <a:rPr lang="en-US" sz="1300" b="1" i="1" dirty="0">
                <a:solidFill>
                  <a:srgbClr val="800000"/>
                </a:solidFill>
              </a:rPr>
              <a:t>you shall be brought down to </a:t>
            </a:r>
            <a:r>
              <a:rPr lang="en-US" sz="1300" b="1" i="1" dirty="0" err="1">
                <a:solidFill>
                  <a:srgbClr val="800000"/>
                </a:solidFill>
              </a:rPr>
              <a:t>Sheol</a:t>
            </a:r>
            <a:r>
              <a:rPr lang="en-US" sz="1300" b="1" i="1" dirty="0">
                <a:solidFill>
                  <a:srgbClr val="800000"/>
                </a:solidFill>
              </a:rPr>
              <a:t>, To the lowest depths of the Pit</a:t>
            </a:r>
            <a:r>
              <a:rPr lang="en-US" sz="1300" i="1" dirty="0">
                <a:solidFill>
                  <a:srgbClr val="800000"/>
                </a:solidFill>
              </a:rPr>
              <a:t>.  Those who see you will gaze at you, And consider you, saying: ‘</a:t>
            </a:r>
            <a:r>
              <a:rPr lang="en-US" sz="1300" b="1" i="1" dirty="0">
                <a:solidFill>
                  <a:srgbClr val="800000"/>
                </a:solidFill>
              </a:rPr>
              <a:t>Is this the </a:t>
            </a:r>
            <a:r>
              <a:rPr lang="en-US" sz="1300" b="1" i="1" u="sng" dirty="0">
                <a:solidFill>
                  <a:srgbClr val="800000"/>
                </a:solidFill>
              </a:rPr>
              <a:t>man</a:t>
            </a:r>
            <a:r>
              <a:rPr lang="en-US" sz="1300" b="1" i="1" dirty="0">
                <a:solidFill>
                  <a:srgbClr val="800000"/>
                </a:solidFill>
              </a:rPr>
              <a:t> who made the earth tremble</a:t>
            </a:r>
            <a:r>
              <a:rPr lang="en-US" sz="1300" i="1" dirty="0">
                <a:solidFill>
                  <a:srgbClr val="800000"/>
                </a:solidFill>
              </a:rPr>
              <a:t>, Who shook kingdoms, Who made the world as a wilderness And destroyed its cities, Who did not open the house of his prisoners?’  </a:t>
            </a:r>
            <a:r>
              <a:rPr lang="en-US" sz="1300" b="1" i="1" dirty="0">
                <a:solidFill>
                  <a:srgbClr val="800000"/>
                </a:solidFill>
              </a:rPr>
              <a:t>All the kings of the nations</a:t>
            </a:r>
            <a:r>
              <a:rPr lang="en-US" sz="1300" i="1" dirty="0">
                <a:solidFill>
                  <a:srgbClr val="800000"/>
                </a:solidFill>
              </a:rPr>
              <a:t>, All of them, sleep in glory, Everyone in his own house; </a:t>
            </a:r>
            <a:r>
              <a:rPr lang="en-US" sz="1300" b="1" i="1" u="sng" dirty="0">
                <a:solidFill>
                  <a:srgbClr val="800000"/>
                </a:solidFill>
              </a:rPr>
              <a:t>But you</a:t>
            </a:r>
            <a:r>
              <a:rPr lang="en-US" sz="1300" b="1" i="1" dirty="0">
                <a:solidFill>
                  <a:srgbClr val="800000"/>
                </a:solidFill>
              </a:rPr>
              <a:t> are cast out of your grave </a:t>
            </a:r>
            <a:r>
              <a:rPr lang="en-US" sz="1300" i="1" dirty="0">
                <a:solidFill>
                  <a:srgbClr val="800000"/>
                </a:solidFill>
              </a:rPr>
              <a:t>Like an abominable branch, Like the garment of those who are slain, Thrust through with a sword, Who go down to the stones of the pit, Like a corpse trodden underfoot.   You will not be joined with them in burial, Because you have destroyed your land And slain your people. The brood of evildoers shall never be named.  Prepare slaughter for his children Because of the iniquity of their fathers, Lest they rise up and possess the land, And fill the face of the world with cities. For I will rise up against them,” says the LORD of hosts, “And </a:t>
            </a:r>
            <a:r>
              <a:rPr lang="en-US" sz="1300" b="1" i="1" dirty="0">
                <a:solidFill>
                  <a:srgbClr val="800000"/>
                </a:solidFill>
              </a:rPr>
              <a:t>cut off </a:t>
            </a:r>
            <a:r>
              <a:rPr lang="en-US" sz="1300" b="1" i="1" u="sng" dirty="0">
                <a:solidFill>
                  <a:srgbClr val="800000"/>
                </a:solidFill>
              </a:rPr>
              <a:t>from Babylon</a:t>
            </a:r>
            <a:r>
              <a:rPr lang="en-US" sz="1300" b="1" i="1" dirty="0">
                <a:solidFill>
                  <a:srgbClr val="800000"/>
                </a:solidFill>
              </a:rPr>
              <a:t> the name and remnant, And offspring and posterity</a:t>
            </a:r>
            <a:r>
              <a:rPr lang="en-US" sz="1300" i="1" dirty="0">
                <a:solidFill>
                  <a:srgbClr val="800000"/>
                </a:solidFill>
              </a:rPr>
              <a:t>,” says the LORD. </a:t>
            </a:r>
            <a:r>
              <a:rPr lang="en-US" sz="1300" dirty="0"/>
              <a:t>(</a:t>
            </a:r>
            <a:r>
              <a:rPr lang="en-US" sz="1300" b="1" dirty="0">
                <a:solidFill>
                  <a:srgbClr val="800000"/>
                </a:solidFill>
              </a:rPr>
              <a:t>Isaiah 13:1-14:22</a:t>
            </a:r>
            <a:r>
              <a:rPr lang="en-US" sz="1300" dirty="0"/>
              <a:t>)</a:t>
            </a:r>
          </a:p>
        </p:txBody>
      </p:sp>
    </p:spTree>
    <p:extLst>
      <p:ext uri="{BB962C8B-B14F-4D97-AF65-F5344CB8AC3E}">
        <p14:creationId xmlns:p14="http://schemas.microsoft.com/office/powerpoint/2010/main" val="16093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Wormwood?</a:t>
            </a:r>
          </a:p>
        </p:txBody>
      </p:sp>
      <p:sp>
        <p:nvSpPr>
          <p:cNvPr id="3" name="Content Placeholder 2"/>
          <p:cNvSpPr>
            <a:spLocks noGrp="1"/>
          </p:cNvSpPr>
          <p:nvPr>
            <p:ph sz="quarter" idx="10"/>
          </p:nvPr>
        </p:nvSpPr>
        <p:spPr/>
        <p:txBody>
          <a:bodyPr/>
          <a:lstStyle/>
          <a:p>
            <a:pPr marL="0" lvl="0" indent="0">
              <a:lnSpc>
                <a:spcPct val="92000"/>
              </a:lnSpc>
              <a:spcBef>
                <a:spcPts val="0"/>
              </a:spcBef>
              <a:buNone/>
            </a:pPr>
            <a:r>
              <a:rPr lang="en-US" sz="2000" i="1" dirty="0">
                <a:solidFill>
                  <a:srgbClr val="800000"/>
                </a:solidFill>
              </a:rPr>
              <a:t>Then the third angel sounded: And </a:t>
            </a:r>
            <a:r>
              <a:rPr lang="en-US" sz="2000" b="1" i="1" dirty="0">
                <a:solidFill>
                  <a:srgbClr val="800000"/>
                </a:solidFill>
              </a:rPr>
              <a:t>a great </a:t>
            </a:r>
            <a:r>
              <a:rPr lang="en-US" sz="2000" b="1" i="1" u="sng" dirty="0">
                <a:solidFill>
                  <a:srgbClr val="800000"/>
                </a:solidFill>
              </a:rPr>
              <a:t>star fell</a:t>
            </a:r>
            <a:r>
              <a:rPr lang="en-US" sz="2000" b="1" i="1" dirty="0">
                <a:solidFill>
                  <a:srgbClr val="800000"/>
                </a:solidFill>
              </a:rPr>
              <a:t> from heaven, burning like a torch</a:t>
            </a:r>
            <a:r>
              <a:rPr lang="en-US" sz="2000" i="1" dirty="0">
                <a:solidFill>
                  <a:srgbClr val="800000"/>
                </a:solidFill>
              </a:rPr>
              <a:t>, and it fell on a third of the rivers and on the springs of water</a:t>
            </a:r>
            <a:r>
              <a:rPr lang="en-US" sz="2000" b="1" i="1" dirty="0">
                <a:solidFill>
                  <a:srgbClr val="800000"/>
                </a:solidFill>
              </a:rPr>
              <a:t>.  The name of the star is Wormwood</a:t>
            </a:r>
            <a:r>
              <a:rPr lang="en-US" sz="2000" i="1" dirty="0">
                <a:solidFill>
                  <a:srgbClr val="800000"/>
                </a:solidFill>
              </a:rPr>
              <a:t>. A third of the waters became wormwood, and </a:t>
            </a:r>
            <a:r>
              <a:rPr lang="en-US" sz="2000" b="1" i="1" dirty="0">
                <a:solidFill>
                  <a:srgbClr val="800000"/>
                </a:solidFill>
              </a:rPr>
              <a:t>many men died from the water, because it was made bitter</a:t>
            </a:r>
            <a:r>
              <a:rPr lang="en-US" sz="2000" i="1" dirty="0">
                <a:solidFill>
                  <a:srgbClr val="800000"/>
                </a:solidFill>
              </a:rPr>
              <a:t>. </a:t>
            </a:r>
            <a:r>
              <a:rPr lang="en-US" sz="2000" dirty="0"/>
              <a:t>(</a:t>
            </a:r>
            <a:r>
              <a:rPr lang="en-US" sz="2000" b="1" dirty="0">
                <a:solidFill>
                  <a:srgbClr val="800000"/>
                </a:solidFill>
              </a:rPr>
              <a:t>8:10-11</a:t>
            </a:r>
            <a:r>
              <a:rPr lang="en-US" sz="2000" dirty="0"/>
              <a:t>)</a:t>
            </a:r>
          </a:p>
          <a:p>
            <a:pPr marL="346075" lvl="0" indent="-346075">
              <a:lnSpc>
                <a:spcPct val="92000"/>
              </a:lnSpc>
              <a:spcBef>
                <a:spcPts val="0"/>
              </a:spcBef>
              <a:buFont typeface="+mj-lt"/>
              <a:buAutoNum type="arabicPeriod" startAt="6"/>
            </a:pPr>
            <a:r>
              <a:rPr lang="en-US" sz="2000" dirty="0"/>
              <a:t>Can you find reference to another falling star in the Old Testament prophets?  Assuming the meaning is similar, how might this produce bitter water?</a:t>
            </a:r>
          </a:p>
          <a:p>
            <a:pPr>
              <a:lnSpc>
                <a:spcPct val="92000"/>
              </a:lnSpc>
              <a:spcBef>
                <a:spcPts val="0"/>
              </a:spcBef>
            </a:pPr>
            <a:r>
              <a:rPr lang="en-US" sz="2000" dirty="0"/>
              <a:t>Star falling was associated with destruction of mighty king of Babylon (</a:t>
            </a:r>
            <a:r>
              <a:rPr lang="en-US" sz="2000" b="1" dirty="0">
                <a:solidFill>
                  <a:srgbClr val="800000"/>
                </a:solidFill>
              </a:rPr>
              <a:t>Isa.13-14</a:t>
            </a:r>
            <a:r>
              <a:rPr lang="en-US" sz="2000" dirty="0"/>
              <a:t>).</a:t>
            </a:r>
          </a:p>
          <a:p>
            <a:pPr>
              <a:lnSpc>
                <a:spcPct val="92000"/>
              </a:lnSpc>
              <a:spcBef>
                <a:spcPts val="0"/>
              </a:spcBef>
            </a:pPr>
            <a:r>
              <a:rPr lang="en-US" sz="2000" i="1" dirty="0">
                <a:solidFill>
                  <a:srgbClr val="800000"/>
                </a:solidFill>
              </a:rPr>
              <a:t>“Wormwood” </a:t>
            </a:r>
            <a:r>
              <a:rPr lang="en-US" sz="2000" dirty="0"/>
              <a:t>was often associated with miserable food &amp; drink in captivity:</a:t>
            </a:r>
          </a:p>
          <a:p>
            <a:pPr marL="0" indent="0">
              <a:lnSpc>
                <a:spcPct val="92000"/>
              </a:lnSpc>
              <a:spcBef>
                <a:spcPts val="0"/>
              </a:spcBef>
              <a:buNone/>
            </a:pPr>
            <a:r>
              <a:rPr lang="en-US" sz="2000" i="1" dirty="0">
                <a:solidFill>
                  <a:srgbClr val="800000"/>
                </a:solidFill>
              </a:rPr>
              <a:t>therefore thus says the LORD of hosts, the God of Israel: “Behold, </a:t>
            </a:r>
            <a:r>
              <a:rPr lang="en-US" sz="2000" b="1" i="1" dirty="0">
                <a:solidFill>
                  <a:srgbClr val="800000"/>
                </a:solidFill>
              </a:rPr>
              <a:t>I will </a:t>
            </a:r>
            <a:r>
              <a:rPr lang="en-US" sz="2000" b="1" i="1" u="sng" dirty="0">
                <a:solidFill>
                  <a:srgbClr val="800000"/>
                </a:solidFill>
              </a:rPr>
              <a:t>feed</a:t>
            </a:r>
            <a:r>
              <a:rPr lang="en-US" sz="2000" b="1" i="1" dirty="0">
                <a:solidFill>
                  <a:srgbClr val="800000"/>
                </a:solidFill>
              </a:rPr>
              <a:t> them, this people, </a:t>
            </a:r>
            <a:r>
              <a:rPr lang="en-US" sz="2000" b="1" i="1" u="sng" dirty="0">
                <a:solidFill>
                  <a:srgbClr val="800000"/>
                </a:solidFill>
              </a:rPr>
              <a:t>with wormwood</a:t>
            </a:r>
            <a:r>
              <a:rPr lang="en-US" sz="2000" b="1" i="1" dirty="0">
                <a:solidFill>
                  <a:srgbClr val="800000"/>
                </a:solidFill>
              </a:rPr>
              <a:t>, and give them </a:t>
            </a:r>
            <a:r>
              <a:rPr lang="en-US" sz="2000" b="1" i="1" u="sng" dirty="0">
                <a:solidFill>
                  <a:srgbClr val="800000"/>
                </a:solidFill>
              </a:rPr>
              <a:t>water of gall to drink</a:t>
            </a:r>
            <a:r>
              <a:rPr lang="en-US" sz="2000" i="1" dirty="0">
                <a:solidFill>
                  <a:srgbClr val="800000"/>
                </a:solidFill>
              </a:rPr>
              <a:t>.  I will scatter them also among the Gentiles, whom neither they nor their fathers have known. And I will send a sword after them until I have consumed them. </a:t>
            </a:r>
            <a:r>
              <a:rPr lang="en-US" sz="2000" dirty="0"/>
              <a:t>(</a:t>
            </a:r>
            <a:r>
              <a:rPr lang="en-US" sz="2000" b="1" dirty="0">
                <a:solidFill>
                  <a:srgbClr val="800000"/>
                </a:solidFill>
              </a:rPr>
              <a:t>Jer.9:15-16;23:15;Lam.3:15-19</a:t>
            </a:r>
            <a:r>
              <a:rPr lang="en-US" sz="2000" dirty="0"/>
              <a:t>)</a:t>
            </a:r>
          </a:p>
          <a:p>
            <a:pPr>
              <a:lnSpc>
                <a:spcPct val="92000"/>
              </a:lnSpc>
              <a:spcBef>
                <a:spcPts val="0"/>
              </a:spcBef>
            </a:pPr>
            <a:r>
              <a:rPr lang="en-US" sz="2000" dirty="0"/>
              <a:t>Also associated with spirit to </a:t>
            </a:r>
            <a:r>
              <a:rPr lang="en-US" sz="2000" b="1" i="1" dirty="0"/>
              <a:t>idolatry</a:t>
            </a:r>
            <a:r>
              <a:rPr lang="en-US" sz="2000" dirty="0"/>
              <a:t> and end of </a:t>
            </a:r>
            <a:r>
              <a:rPr lang="en-US" sz="2000" b="1" i="1" dirty="0"/>
              <a:t>harlotry</a:t>
            </a:r>
            <a:r>
              <a:rPr lang="en-US" sz="2000" dirty="0"/>
              <a:t> (</a:t>
            </a:r>
            <a:r>
              <a:rPr lang="en-US" sz="2000" b="1" dirty="0" err="1">
                <a:solidFill>
                  <a:srgbClr val="800000"/>
                </a:solidFill>
              </a:rPr>
              <a:t>Deu</a:t>
            </a:r>
            <a:r>
              <a:rPr lang="en-US" sz="2000" b="1" dirty="0">
                <a:solidFill>
                  <a:srgbClr val="800000"/>
                </a:solidFill>
              </a:rPr>
              <a:t>. 29:18; Pro. 5:4</a:t>
            </a:r>
            <a:r>
              <a:rPr lang="en-US" sz="2000" dirty="0"/>
              <a:t>)</a:t>
            </a:r>
          </a:p>
          <a:p>
            <a:pPr>
              <a:lnSpc>
                <a:spcPct val="92000"/>
              </a:lnSpc>
              <a:spcBef>
                <a:spcPts val="0"/>
              </a:spcBef>
            </a:pPr>
            <a:r>
              <a:rPr lang="en-US" sz="2000" dirty="0"/>
              <a:t>Combining </a:t>
            </a:r>
            <a:r>
              <a:rPr lang="en-US" sz="2000"/>
              <a:t>the symbols: Fall </a:t>
            </a:r>
            <a:r>
              <a:rPr lang="en-US" sz="2000" dirty="0"/>
              <a:t>of a great persecuting, idolatrous king that would have made the world’s people bitter, sorrowful, maybe leading to captivity for some.</a:t>
            </a:r>
          </a:p>
          <a:p>
            <a:pPr marL="0" indent="0">
              <a:lnSpc>
                <a:spcPct val="92000"/>
              </a:lnSpc>
              <a:spcBef>
                <a:spcPts val="0"/>
              </a:spcBef>
              <a:buNone/>
            </a:pPr>
            <a:endParaRPr lang="en-US" sz="2000" dirty="0"/>
          </a:p>
        </p:txBody>
      </p:sp>
    </p:spTree>
    <p:extLst>
      <p:ext uri="{BB962C8B-B14F-4D97-AF65-F5344CB8AC3E}">
        <p14:creationId xmlns:p14="http://schemas.microsoft.com/office/powerpoint/2010/main" val="356021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E5A9-6B81-2DEA-3F7C-101D2AF4D0D1}"/>
              </a:ext>
            </a:extLst>
          </p:cNvPr>
          <p:cNvSpPr>
            <a:spLocks noGrp="1"/>
          </p:cNvSpPr>
          <p:nvPr>
            <p:ph type="title"/>
          </p:nvPr>
        </p:nvSpPr>
        <p:spPr/>
        <p:txBody>
          <a:bodyPr/>
          <a:lstStyle/>
          <a:p>
            <a:r>
              <a:rPr lang="en-US" dirty="0"/>
              <a:t>Overcoming Danger of Wormwood</a:t>
            </a:r>
          </a:p>
        </p:txBody>
      </p:sp>
      <p:sp>
        <p:nvSpPr>
          <p:cNvPr id="3" name="Content Placeholder 2">
            <a:extLst>
              <a:ext uri="{FF2B5EF4-FFF2-40B4-BE49-F238E27FC236}">
                <a16:creationId xmlns:a16="http://schemas.microsoft.com/office/drawing/2014/main" id="{82ADE01C-47D0-0BC2-D17E-B937D9D793C7}"/>
              </a:ext>
            </a:extLst>
          </p:cNvPr>
          <p:cNvSpPr>
            <a:spLocks noGrp="1"/>
          </p:cNvSpPr>
          <p:nvPr>
            <p:ph sz="quarter" idx="10"/>
          </p:nvPr>
        </p:nvSpPr>
        <p:spPr/>
        <p:txBody>
          <a:bodyPr/>
          <a:lstStyle/>
          <a:p>
            <a:r>
              <a:rPr lang="en-US" dirty="0"/>
              <a:t>How do we overcome the dangers associated with bitterness (</a:t>
            </a:r>
            <a:r>
              <a:rPr lang="en-US" b="1" dirty="0">
                <a:solidFill>
                  <a:srgbClr val="800000"/>
                </a:solidFill>
              </a:rPr>
              <a:t>Hebrews </a:t>
            </a:r>
            <a:r>
              <a:rPr lang="en-US" b="1">
                <a:solidFill>
                  <a:srgbClr val="800000"/>
                </a:solidFill>
              </a:rPr>
              <a:t>10:6-17</a:t>
            </a:r>
            <a:r>
              <a:rPr lang="en-US"/>
              <a:t>)?</a:t>
            </a:r>
            <a:endParaRPr lang="en-US" dirty="0"/>
          </a:p>
        </p:txBody>
      </p:sp>
    </p:spTree>
    <p:extLst>
      <p:ext uri="{BB962C8B-B14F-4D97-AF65-F5344CB8AC3E}">
        <p14:creationId xmlns:p14="http://schemas.microsoft.com/office/powerpoint/2010/main" val="16746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Innumerable, Heavenly Host</a:t>
            </a:r>
          </a:p>
        </p:txBody>
      </p:sp>
      <p:sp>
        <p:nvSpPr>
          <p:cNvPr id="3" name="Content Placeholder 2"/>
          <p:cNvSpPr>
            <a:spLocks noGrp="1"/>
          </p:cNvSpPr>
          <p:nvPr>
            <p:ph sz="quarter" idx="10"/>
          </p:nvPr>
        </p:nvSpPr>
        <p:spPr/>
        <p:txBody>
          <a:bodyPr/>
          <a:lstStyle/>
          <a:p>
            <a:pPr marL="0" indent="0">
              <a:spcBef>
                <a:spcPts val="0"/>
              </a:spcBef>
              <a:buNone/>
            </a:pPr>
            <a:r>
              <a:rPr lang="en-US" sz="2000" b="1" i="1" u="sng" dirty="0">
                <a:solidFill>
                  <a:srgbClr val="800000"/>
                </a:solidFill>
              </a:rPr>
              <a:t>All</a:t>
            </a:r>
            <a:r>
              <a:rPr lang="en-US" sz="2000" b="1" i="1" dirty="0">
                <a:solidFill>
                  <a:srgbClr val="800000"/>
                </a:solidFill>
              </a:rPr>
              <a:t> the </a:t>
            </a:r>
            <a:r>
              <a:rPr lang="en-US" sz="2000" b="1" i="1" u="sng" dirty="0">
                <a:solidFill>
                  <a:srgbClr val="800000"/>
                </a:solidFill>
              </a:rPr>
              <a:t>angels</a:t>
            </a:r>
            <a:r>
              <a:rPr lang="en-US" sz="2000" b="1" i="1" dirty="0">
                <a:solidFill>
                  <a:srgbClr val="800000"/>
                </a:solidFill>
              </a:rPr>
              <a:t> </a:t>
            </a:r>
            <a:r>
              <a:rPr lang="en-US" sz="2000" i="1" dirty="0">
                <a:solidFill>
                  <a:srgbClr val="800000"/>
                </a:solidFill>
              </a:rPr>
              <a:t>stood around the throne and </a:t>
            </a:r>
            <a:r>
              <a:rPr lang="en-US" sz="2000" b="1" i="1" dirty="0">
                <a:solidFill>
                  <a:srgbClr val="800000"/>
                </a:solidFill>
              </a:rPr>
              <a:t>the </a:t>
            </a:r>
            <a:r>
              <a:rPr lang="en-US" sz="2000" b="1" i="1" u="sng" dirty="0">
                <a:solidFill>
                  <a:srgbClr val="800000"/>
                </a:solidFill>
              </a:rPr>
              <a:t>elders</a:t>
            </a:r>
            <a:r>
              <a:rPr lang="en-US" sz="2000" b="1" i="1" dirty="0">
                <a:solidFill>
                  <a:srgbClr val="800000"/>
                </a:solidFill>
              </a:rPr>
              <a:t> and the </a:t>
            </a:r>
            <a:r>
              <a:rPr lang="en-US" sz="2000" b="1" i="1" u="sng" dirty="0">
                <a:solidFill>
                  <a:srgbClr val="800000"/>
                </a:solidFill>
              </a:rPr>
              <a:t>four living creatures</a:t>
            </a:r>
            <a:r>
              <a:rPr lang="en-US" sz="2000" i="1" dirty="0">
                <a:solidFill>
                  <a:srgbClr val="800000"/>
                </a:solidFill>
              </a:rPr>
              <a:t>, and fell on their faces before the throne and </a:t>
            </a:r>
            <a:r>
              <a:rPr lang="en-US" sz="2000" b="1" i="1" dirty="0">
                <a:solidFill>
                  <a:srgbClr val="800000"/>
                </a:solidFill>
              </a:rPr>
              <a:t>worshiped God, saying</a:t>
            </a:r>
            <a:r>
              <a:rPr lang="en-US" sz="2000" i="1" dirty="0">
                <a:solidFill>
                  <a:srgbClr val="800000"/>
                </a:solidFill>
              </a:rPr>
              <a:t>: “</a:t>
            </a:r>
            <a:r>
              <a:rPr lang="en-US" sz="2000" b="1" i="1" dirty="0">
                <a:solidFill>
                  <a:srgbClr val="800000"/>
                </a:solidFill>
              </a:rPr>
              <a:t>Amen</a:t>
            </a:r>
            <a:r>
              <a:rPr lang="en-US" sz="2000" i="1" dirty="0">
                <a:solidFill>
                  <a:srgbClr val="800000"/>
                </a:solidFill>
              </a:rPr>
              <a:t>! </a:t>
            </a:r>
            <a:r>
              <a:rPr lang="en-US" sz="2000" b="1" i="1" baseline="30000" dirty="0">
                <a:solidFill>
                  <a:srgbClr val="800000"/>
                </a:solidFill>
              </a:rPr>
              <a:t>1</a:t>
            </a:r>
            <a:r>
              <a:rPr lang="en-US" sz="2000" b="1" i="1" dirty="0">
                <a:solidFill>
                  <a:srgbClr val="800000"/>
                </a:solidFill>
              </a:rPr>
              <a:t>Blessing</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glory</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wisdom</a:t>
            </a:r>
            <a:r>
              <a:rPr lang="en-US" sz="2000" i="1" dirty="0">
                <a:solidFill>
                  <a:srgbClr val="800000"/>
                </a:solidFill>
              </a:rPr>
              <a:t>, </a:t>
            </a:r>
            <a:r>
              <a:rPr lang="en-US" sz="2000" b="1" i="1" baseline="30000" dirty="0">
                <a:solidFill>
                  <a:srgbClr val="800000"/>
                </a:solidFill>
              </a:rPr>
              <a:t>4</a:t>
            </a:r>
            <a:r>
              <a:rPr lang="en-US" sz="2000" b="1" i="1" dirty="0">
                <a:solidFill>
                  <a:srgbClr val="800000"/>
                </a:solidFill>
              </a:rPr>
              <a:t>thanksgiving</a:t>
            </a:r>
            <a:r>
              <a:rPr lang="en-US" sz="2000" i="1" dirty="0">
                <a:solidFill>
                  <a:srgbClr val="800000"/>
                </a:solidFill>
              </a:rPr>
              <a:t> and </a:t>
            </a:r>
            <a:r>
              <a:rPr lang="en-US" sz="2000" b="1" i="1" baseline="30000" dirty="0">
                <a:solidFill>
                  <a:srgbClr val="800000"/>
                </a:solidFill>
              </a:rPr>
              <a:t>5</a:t>
            </a:r>
            <a:r>
              <a:rPr lang="en-US" sz="2000" b="1" i="1" dirty="0">
                <a:solidFill>
                  <a:srgbClr val="800000"/>
                </a:solidFill>
              </a:rPr>
              <a:t>honor</a:t>
            </a:r>
            <a:r>
              <a:rPr lang="en-US" sz="2000" i="1" dirty="0">
                <a:solidFill>
                  <a:srgbClr val="800000"/>
                </a:solidFill>
              </a:rPr>
              <a:t> and </a:t>
            </a:r>
            <a:r>
              <a:rPr lang="en-US" sz="2000" b="1" i="1" baseline="30000" dirty="0">
                <a:solidFill>
                  <a:srgbClr val="800000"/>
                </a:solidFill>
              </a:rPr>
              <a:t>6</a:t>
            </a:r>
            <a:r>
              <a:rPr lang="en-US" sz="2000" b="1" i="1" dirty="0">
                <a:solidFill>
                  <a:srgbClr val="800000"/>
                </a:solidFill>
              </a:rPr>
              <a:t>power</a:t>
            </a:r>
            <a:r>
              <a:rPr lang="en-US" sz="2000" i="1" dirty="0">
                <a:solidFill>
                  <a:srgbClr val="800000"/>
                </a:solidFill>
              </a:rPr>
              <a:t> and </a:t>
            </a:r>
            <a:r>
              <a:rPr lang="en-US" sz="2000" b="1" i="1" baseline="30000" dirty="0">
                <a:solidFill>
                  <a:srgbClr val="800000"/>
                </a:solidFill>
              </a:rPr>
              <a:t>7</a:t>
            </a:r>
            <a:r>
              <a:rPr lang="en-US" sz="2000" b="1" i="1" dirty="0">
                <a:solidFill>
                  <a:srgbClr val="800000"/>
                </a:solidFill>
              </a:rPr>
              <a:t>might</a:t>
            </a:r>
            <a:r>
              <a:rPr lang="en-US" sz="2000" i="1" dirty="0">
                <a:solidFill>
                  <a:srgbClr val="800000"/>
                </a:solidFill>
              </a:rPr>
              <a:t>, </a:t>
            </a:r>
            <a:r>
              <a:rPr lang="en-US" sz="2000" b="1" i="1" dirty="0">
                <a:solidFill>
                  <a:srgbClr val="800000"/>
                </a:solidFill>
              </a:rPr>
              <a:t>be to </a:t>
            </a:r>
            <a:r>
              <a:rPr lang="en-US" sz="2000" b="1" i="1" u="sng" dirty="0">
                <a:solidFill>
                  <a:srgbClr val="800000"/>
                </a:solidFill>
              </a:rPr>
              <a:t>our God</a:t>
            </a:r>
            <a:r>
              <a:rPr lang="en-US" sz="2000" b="1" i="1" dirty="0">
                <a:solidFill>
                  <a:srgbClr val="800000"/>
                </a:solidFill>
              </a:rPr>
              <a:t> forever and ever</a:t>
            </a:r>
            <a:r>
              <a:rPr lang="en-US" sz="2000" i="1" dirty="0">
                <a:solidFill>
                  <a:srgbClr val="800000"/>
                </a:solidFill>
              </a:rPr>
              <a:t>. Amen.” Then one of the elders answered, saying to me, “</a:t>
            </a:r>
            <a:r>
              <a:rPr lang="en-US" sz="2000" b="1" i="1" u="sng" dirty="0">
                <a:solidFill>
                  <a:srgbClr val="800000"/>
                </a:solidFill>
              </a:rPr>
              <a:t>Who</a:t>
            </a:r>
            <a:r>
              <a:rPr lang="en-US" sz="2000" b="1" i="1" dirty="0">
                <a:solidFill>
                  <a:srgbClr val="800000"/>
                </a:solidFill>
              </a:rPr>
              <a:t> are these arrayed in white robes, and </a:t>
            </a:r>
            <a:r>
              <a:rPr lang="en-US" sz="2000" b="1" i="1" u="sng" dirty="0">
                <a:solidFill>
                  <a:srgbClr val="800000"/>
                </a:solidFill>
              </a:rPr>
              <a:t>where</a:t>
            </a:r>
            <a:r>
              <a:rPr lang="en-US" sz="2000" b="1" i="1" dirty="0">
                <a:solidFill>
                  <a:srgbClr val="800000"/>
                </a:solidFill>
              </a:rPr>
              <a:t> did they come from</a:t>
            </a:r>
            <a:r>
              <a:rPr lang="en-US" sz="2000" i="1" dirty="0">
                <a:solidFill>
                  <a:srgbClr val="800000"/>
                </a:solidFill>
              </a:rPr>
              <a:t>?” </a:t>
            </a:r>
            <a:r>
              <a:rPr lang="en-US" sz="2000" dirty="0"/>
              <a:t>(</a:t>
            </a:r>
            <a:r>
              <a:rPr lang="en-US" sz="2000" b="1" dirty="0">
                <a:solidFill>
                  <a:srgbClr val="800000"/>
                </a:solidFill>
              </a:rPr>
              <a:t>7:11-13</a:t>
            </a:r>
            <a:r>
              <a:rPr lang="en-US" sz="2000" dirty="0"/>
              <a:t>)</a:t>
            </a:r>
          </a:p>
          <a:p>
            <a:pPr>
              <a:spcBef>
                <a:spcPts val="0"/>
              </a:spcBef>
            </a:pPr>
            <a:r>
              <a:rPr lang="en-US" sz="2000" dirty="0"/>
              <a:t>Entire heavenly host – including all angels, elders, and 4 living creatures.</a:t>
            </a:r>
          </a:p>
          <a:p>
            <a:pPr>
              <a:spcBef>
                <a:spcPts val="0"/>
              </a:spcBef>
            </a:pPr>
            <a:r>
              <a:rPr lang="en-US" sz="2000" dirty="0"/>
              <a:t>Raise 7-fold blessing and praise to God, who makes this scene of salvation possible.</a:t>
            </a:r>
          </a:p>
          <a:p>
            <a:pPr>
              <a:spcBef>
                <a:spcPts val="0"/>
              </a:spcBef>
            </a:pPr>
            <a:r>
              <a:rPr lang="en-US" sz="2000" dirty="0"/>
              <a:t>Returns attention to identity and condition of those robed in white before the throne.</a:t>
            </a:r>
          </a:p>
          <a:p>
            <a:pPr>
              <a:spcBef>
                <a:spcPts val="0"/>
              </a:spcBef>
            </a:pPr>
            <a:endParaRPr lang="en-US" sz="2000" dirty="0"/>
          </a:p>
        </p:txBody>
      </p:sp>
    </p:spTree>
    <p:extLst>
      <p:ext uri="{BB962C8B-B14F-4D97-AF65-F5344CB8AC3E}">
        <p14:creationId xmlns:p14="http://schemas.microsoft.com/office/powerpoint/2010/main" val="40175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Made White in the Blood of the Lamb</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6"/>
            </a:pPr>
            <a:r>
              <a:rPr lang="en-US" sz="2000" dirty="0"/>
              <a:t>What is ironic about the color of their robes and how they obtained that color?</a:t>
            </a:r>
          </a:p>
          <a:p>
            <a:pPr marL="0" indent="0">
              <a:spcBef>
                <a:spcPts val="0"/>
              </a:spcBef>
              <a:buNone/>
            </a:pPr>
            <a:r>
              <a:rPr lang="en-US" sz="2000" i="1" dirty="0">
                <a:solidFill>
                  <a:srgbClr val="800000"/>
                </a:solidFill>
              </a:rPr>
              <a:t>And I said to him, “Sir, you know.” So he said to me, “These are the </a:t>
            </a:r>
            <a:r>
              <a:rPr lang="en-US" sz="2000" b="1" i="1" dirty="0">
                <a:solidFill>
                  <a:srgbClr val="800000"/>
                </a:solidFill>
              </a:rPr>
              <a:t>ones who come out of </a:t>
            </a:r>
            <a:r>
              <a:rPr lang="en-US" sz="2000" b="1" i="1" u="sng" dirty="0">
                <a:solidFill>
                  <a:srgbClr val="800000"/>
                </a:solidFill>
              </a:rPr>
              <a:t>the great tribulation</a:t>
            </a:r>
            <a:r>
              <a:rPr lang="en-US" sz="2000" i="1" dirty="0">
                <a:solidFill>
                  <a:srgbClr val="800000"/>
                </a:solidFill>
              </a:rPr>
              <a:t>, and </a:t>
            </a:r>
            <a:r>
              <a:rPr lang="en-US" sz="2000" b="1" i="1" u="sng" dirty="0">
                <a:solidFill>
                  <a:srgbClr val="800000"/>
                </a:solidFill>
              </a:rPr>
              <a:t>washed</a:t>
            </a:r>
            <a:r>
              <a:rPr lang="en-US" sz="2000" b="1" i="1" dirty="0">
                <a:solidFill>
                  <a:srgbClr val="800000"/>
                </a:solidFill>
              </a:rPr>
              <a:t> their robes </a:t>
            </a:r>
            <a:r>
              <a:rPr lang="en-US" sz="2000" i="1" dirty="0">
                <a:solidFill>
                  <a:srgbClr val="800000"/>
                </a:solidFill>
              </a:rPr>
              <a:t>and </a:t>
            </a:r>
            <a:r>
              <a:rPr lang="en-US" sz="2000" b="1" i="1" dirty="0">
                <a:solidFill>
                  <a:srgbClr val="800000"/>
                </a:solidFill>
              </a:rPr>
              <a:t>made them </a:t>
            </a:r>
            <a:r>
              <a:rPr lang="en-US" sz="2000" b="1" i="1" u="sng" dirty="0">
                <a:solidFill>
                  <a:srgbClr val="800000"/>
                </a:solidFill>
              </a:rPr>
              <a:t>white in the blood</a:t>
            </a:r>
            <a:r>
              <a:rPr lang="en-US" sz="2000" b="1" i="1" dirty="0">
                <a:solidFill>
                  <a:srgbClr val="800000"/>
                </a:solidFill>
              </a:rPr>
              <a:t> of the Lamb</a:t>
            </a:r>
            <a:r>
              <a:rPr lang="en-US" sz="2000" i="1" dirty="0">
                <a:solidFill>
                  <a:srgbClr val="800000"/>
                </a:solidFill>
              </a:rPr>
              <a:t>.” </a:t>
            </a:r>
            <a:r>
              <a:rPr lang="en-US" sz="2000" dirty="0"/>
              <a:t>(</a:t>
            </a:r>
            <a:r>
              <a:rPr lang="en-US" sz="2000" b="1" dirty="0">
                <a:solidFill>
                  <a:srgbClr val="800000"/>
                </a:solidFill>
              </a:rPr>
              <a:t>7:14</a:t>
            </a:r>
            <a:r>
              <a:rPr lang="en-US" sz="2000" dirty="0"/>
              <a:t>)</a:t>
            </a:r>
          </a:p>
          <a:p>
            <a:pPr>
              <a:spcBef>
                <a:spcPts val="0"/>
              </a:spcBef>
            </a:pPr>
            <a:r>
              <a:rPr lang="en-US" sz="2000" i="1" dirty="0">
                <a:solidFill>
                  <a:srgbClr val="800000"/>
                </a:solidFill>
              </a:rPr>
              <a:t>“Washed”</a:t>
            </a:r>
            <a:r>
              <a:rPr lang="en-US" sz="2000" dirty="0"/>
              <a:t> clean in </a:t>
            </a:r>
            <a:r>
              <a:rPr lang="en-US" sz="2000" i="1" dirty="0">
                <a:solidFill>
                  <a:srgbClr val="800000"/>
                </a:solidFill>
              </a:rPr>
              <a:t>“blood”</a:t>
            </a:r>
            <a:r>
              <a:rPr lang="en-US" sz="2000" i="1" dirty="0"/>
              <a:t>.</a:t>
            </a:r>
          </a:p>
          <a:p>
            <a:pPr>
              <a:spcBef>
                <a:spcPts val="0"/>
              </a:spcBef>
            </a:pPr>
            <a:r>
              <a:rPr lang="en-US" sz="2000" dirty="0"/>
              <a:t>Shocking that what produces the worst stains removes the </a:t>
            </a:r>
            <a:r>
              <a:rPr lang="en-US" sz="2000" dirty="0" err="1"/>
              <a:t>unremovable</a:t>
            </a:r>
            <a:r>
              <a:rPr lang="en-US" sz="2000" dirty="0"/>
              <a:t> stains.</a:t>
            </a:r>
          </a:p>
          <a:p>
            <a:pPr>
              <a:spcBef>
                <a:spcPts val="0"/>
              </a:spcBef>
            </a:pPr>
            <a:r>
              <a:rPr lang="en-US" sz="2000" dirty="0"/>
              <a:t>… Only because it is </a:t>
            </a:r>
            <a:r>
              <a:rPr lang="en-US" sz="2000" i="1" dirty="0">
                <a:solidFill>
                  <a:srgbClr val="800000"/>
                </a:solidFill>
              </a:rPr>
              <a:t>“the blood of the Lamb”</a:t>
            </a:r>
            <a:r>
              <a:rPr lang="en-US" sz="2000" dirty="0"/>
              <a:t>!</a:t>
            </a:r>
          </a:p>
          <a:p>
            <a:pPr>
              <a:spcBef>
                <a:spcPts val="0"/>
              </a:spcBef>
            </a:pPr>
            <a:r>
              <a:rPr lang="en-US" sz="2000" dirty="0"/>
              <a:t>Meaning of </a:t>
            </a:r>
            <a:r>
              <a:rPr lang="en-US" sz="2000" i="1" dirty="0">
                <a:solidFill>
                  <a:srgbClr val="800000"/>
                </a:solidFill>
              </a:rPr>
              <a:t>“the </a:t>
            </a:r>
            <a:r>
              <a:rPr lang="en-US" sz="2000" b="1" i="1" dirty="0">
                <a:solidFill>
                  <a:srgbClr val="800000"/>
                </a:solidFill>
              </a:rPr>
              <a:t>great</a:t>
            </a:r>
            <a:r>
              <a:rPr lang="en-US" sz="2000" i="1" dirty="0">
                <a:solidFill>
                  <a:srgbClr val="800000"/>
                </a:solidFill>
              </a:rPr>
              <a:t> tribulation”</a:t>
            </a:r>
            <a:r>
              <a:rPr lang="en-US" sz="2000" dirty="0"/>
              <a:t>?</a:t>
            </a:r>
          </a:p>
          <a:p>
            <a:pPr lvl="1">
              <a:spcBef>
                <a:spcPts val="0"/>
              </a:spcBef>
            </a:pPr>
            <a:r>
              <a:rPr lang="en-US" sz="1800" dirty="0"/>
              <a:t>Could refer to all saints of all time, because we all suffer to some extent as Christians (</a:t>
            </a:r>
            <a:r>
              <a:rPr lang="en-US" sz="1800" b="1" dirty="0">
                <a:solidFill>
                  <a:srgbClr val="800000"/>
                </a:solidFill>
              </a:rPr>
              <a:t>Acts 14:22; 2 Timothy 3:12; John 16:33</a:t>
            </a:r>
            <a:r>
              <a:rPr lang="en-US" sz="1800" dirty="0"/>
              <a:t>).</a:t>
            </a:r>
          </a:p>
          <a:p>
            <a:pPr lvl="1">
              <a:spcBef>
                <a:spcPts val="0"/>
              </a:spcBef>
            </a:pPr>
            <a:r>
              <a:rPr lang="en-US" sz="1800" dirty="0"/>
              <a:t>Could refer to all saints who died specifically during the time of extraordinary persecution associated with the establishment of the church and its triumph over human empires.</a:t>
            </a:r>
          </a:p>
          <a:p>
            <a:pPr lvl="1">
              <a:spcBef>
                <a:spcPts val="0"/>
              </a:spcBef>
            </a:pPr>
            <a:r>
              <a:rPr lang="en-US" sz="1800" dirty="0"/>
              <a:t>Either would be of special comfort to them, and even to us.</a:t>
            </a:r>
          </a:p>
        </p:txBody>
      </p:sp>
    </p:spTree>
    <p:extLst>
      <p:ext uri="{BB962C8B-B14F-4D97-AF65-F5344CB8AC3E}">
        <p14:creationId xmlns:p14="http://schemas.microsoft.com/office/powerpoint/2010/main" val="744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i="1" dirty="0"/>
              <a:t>“I Will Dwell Among Them”</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7"/>
            </a:pPr>
            <a:r>
              <a:rPr lang="en-US" sz="2000" dirty="0"/>
              <a:t>What state is described for God’s people?  What application would this hold 1</a:t>
            </a:r>
            <a:r>
              <a:rPr lang="en-US" sz="2000" baseline="30000" dirty="0"/>
              <a:t>st</a:t>
            </a:r>
            <a:r>
              <a:rPr lang="en-US" sz="2000" dirty="0"/>
              <a:t> century saints?  How does it help us?  At what other time or times is this expression used?</a:t>
            </a:r>
          </a:p>
          <a:p>
            <a:pPr marL="0" indent="0">
              <a:lnSpc>
                <a:spcPct val="97000"/>
              </a:lnSpc>
              <a:spcBef>
                <a:spcPts val="0"/>
              </a:spcBef>
              <a:buNone/>
            </a:pPr>
            <a:r>
              <a:rPr lang="en-US" sz="2000" i="1" dirty="0">
                <a:solidFill>
                  <a:srgbClr val="800000"/>
                </a:solidFill>
              </a:rPr>
              <a:t>“Therefore they are </a:t>
            </a:r>
            <a:r>
              <a:rPr lang="en-US" sz="2000" b="1" i="1" dirty="0">
                <a:solidFill>
                  <a:srgbClr val="800000"/>
                </a:solidFill>
              </a:rPr>
              <a:t>before the </a:t>
            </a:r>
            <a:r>
              <a:rPr lang="en-US" sz="2000" b="1" i="1" u="sng" dirty="0">
                <a:solidFill>
                  <a:srgbClr val="800000"/>
                </a:solidFill>
              </a:rPr>
              <a:t>throne of God</a:t>
            </a:r>
            <a:r>
              <a:rPr lang="en-US" sz="2000" i="1" dirty="0">
                <a:solidFill>
                  <a:srgbClr val="800000"/>
                </a:solidFill>
              </a:rPr>
              <a:t>, and serve Him day and night </a:t>
            </a:r>
            <a:r>
              <a:rPr lang="en-US" sz="2000" b="1" i="1" dirty="0">
                <a:solidFill>
                  <a:srgbClr val="800000"/>
                </a:solidFill>
              </a:rPr>
              <a:t>in His temple</a:t>
            </a:r>
            <a:r>
              <a:rPr lang="en-US" sz="2000" i="1" dirty="0">
                <a:solidFill>
                  <a:srgbClr val="800000"/>
                </a:solidFill>
              </a:rPr>
              <a:t>. And </a:t>
            </a:r>
            <a:r>
              <a:rPr lang="en-US" sz="2000" b="1" i="1" dirty="0">
                <a:solidFill>
                  <a:srgbClr val="800000"/>
                </a:solidFill>
              </a:rPr>
              <a:t>He who sits on the throne will </a:t>
            </a:r>
            <a:r>
              <a:rPr lang="en-US" sz="2000" b="1" i="1" u="sng" dirty="0">
                <a:solidFill>
                  <a:srgbClr val="800000"/>
                </a:solidFill>
              </a:rPr>
              <a:t>dwell among them</a:t>
            </a:r>
            <a:r>
              <a:rPr lang="en-US" sz="2000" i="1" dirty="0">
                <a:solidFill>
                  <a:srgbClr val="800000"/>
                </a:solidFill>
              </a:rPr>
              <a:t>.  They </a:t>
            </a:r>
            <a:r>
              <a:rPr lang="en-US" sz="2000" b="1" i="1" dirty="0">
                <a:solidFill>
                  <a:srgbClr val="800000"/>
                </a:solidFill>
              </a:rPr>
              <a:t>shall neither hunger</a:t>
            </a:r>
            <a:r>
              <a:rPr lang="en-US" sz="2000" i="1" dirty="0">
                <a:solidFill>
                  <a:srgbClr val="800000"/>
                </a:solidFill>
              </a:rPr>
              <a:t> anymore </a:t>
            </a:r>
            <a:r>
              <a:rPr lang="en-US" sz="2000" b="1" i="1" dirty="0">
                <a:solidFill>
                  <a:srgbClr val="800000"/>
                </a:solidFill>
              </a:rPr>
              <a:t>nor thirst </a:t>
            </a:r>
            <a:r>
              <a:rPr lang="en-US" sz="2000" i="1" dirty="0">
                <a:solidFill>
                  <a:srgbClr val="800000"/>
                </a:solidFill>
              </a:rPr>
              <a:t>anymore; the </a:t>
            </a:r>
            <a:r>
              <a:rPr lang="en-US" sz="2000" b="1" i="1" dirty="0">
                <a:solidFill>
                  <a:srgbClr val="800000"/>
                </a:solidFill>
              </a:rPr>
              <a:t>sun shall not strike </a:t>
            </a:r>
            <a:r>
              <a:rPr lang="en-US" sz="2000" i="1" dirty="0">
                <a:solidFill>
                  <a:srgbClr val="800000"/>
                </a:solidFill>
              </a:rPr>
              <a:t>them, </a:t>
            </a:r>
            <a:r>
              <a:rPr lang="en-US" sz="2000" b="1" i="1" dirty="0">
                <a:solidFill>
                  <a:srgbClr val="800000"/>
                </a:solidFill>
              </a:rPr>
              <a:t>nor any heat</a:t>
            </a:r>
            <a:r>
              <a:rPr lang="en-US" sz="2000" i="1" dirty="0">
                <a:solidFill>
                  <a:srgbClr val="800000"/>
                </a:solidFill>
              </a:rPr>
              <a:t>;  for </a:t>
            </a:r>
            <a:r>
              <a:rPr lang="en-US" sz="2000" b="1" i="1" u="sng" dirty="0">
                <a:solidFill>
                  <a:srgbClr val="800000"/>
                </a:solidFill>
              </a:rPr>
              <a:t>the Lamb </a:t>
            </a:r>
            <a:r>
              <a:rPr lang="en-US" sz="2000" b="1" i="1" dirty="0">
                <a:solidFill>
                  <a:srgbClr val="800000"/>
                </a:solidFill>
              </a:rPr>
              <a:t>who is in the midst of the throne will </a:t>
            </a:r>
            <a:r>
              <a:rPr lang="en-US" sz="2000" b="1" i="1" u="sng" dirty="0">
                <a:solidFill>
                  <a:srgbClr val="800000"/>
                </a:solidFill>
              </a:rPr>
              <a:t>shepherd</a:t>
            </a:r>
            <a:r>
              <a:rPr lang="en-US" sz="2000" b="1" i="1" dirty="0">
                <a:solidFill>
                  <a:srgbClr val="800000"/>
                </a:solidFill>
              </a:rPr>
              <a:t> them and lead them </a:t>
            </a:r>
            <a:r>
              <a:rPr lang="en-US" sz="2000" i="1" dirty="0">
                <a:solidFill>
                  <a:srgbClr val="800000"/>
                </a:solidFill>
              </a:rPr>
              <a:t>to living fountains of waters. And </a:t>
            </a:r>
            <a:r>
              <a:rPr lang="en-US" sz="2000" b="1" i="1" u="sng" dirty="0">
                <a:solidFill>
                  <a:srgbClr val="800000"/>
                </a:solidFill>
              </a:rPr>
              <a:t>God will wipe</a:t>
            </a:r>
            <a:r>
              <a:rPr lang="en-US" sz="2000" b="1" i="1" dirty="0">
                <a:solidFill>
                  <a:srgbClr val="800000"/>
                </a:solidFill>
              </a:rPr>
              <a:t> away every tear from their eyes</a:t>
            </a:r>
            <a:r>
              <a:rPr lang="en-US" sz="2000" i="1" dirty="0">
                <a:solidFill>
                  <a:srgbClr val="800000"/>
                </a:solidFill>
              </a:rPr>
              <a:t>.” </a:t>
            </a:r>
            <a:r>
              <a:rPr lang="en-US" sz="2000" dirty="0"/>
              <a:t>(</a:t>
            </a:r>
            <a:r>
              <a:rPr lang="en-US" sz="2000" b="1" dirty="0">
                <a:solidFill>
                  <a:srgbClr val="800000"/>
                </a:solidFill>
              </a:rPr>
              <a:t>7:15-17</a:t>
            </a:r>
            <a:r>
              <a:rPr lang="en-US" sz="2000" dirty="0"/>
              <a:t>)</a:t>
            </a:r>
          </a:p>
          <a:p>
            <a:pPr>
              <a:lnSpc>
                <a:spcPct val="97000"/>
              </a:lnSpc>
              <a:spcBef>
                <a:spcPts val="0"/>
              </a:spcBef>
            </a:pPr>
            <a:r>
              <a:rPr lang="en-US" sz="2000" dirty="0"/>
              <a:t>God would provide temple, sanctuary for protection (</a:t>
            </a:r>
            <a:r>
              <a:rPr lang="en-US" sz="2000" b="1" dirty="0">
                <a:solidFill>
                  <a:srgbClr val="800000"/>
                </a:solidFill>
              </a:rPr>
              <a:t>Isaiah 4:5-6; 25:8; 49:10; Ezekiel 37:27-28</a:t>
            </a:r>
            <a:r>
              <a:rPr lang="en-US" sz="2000" dirty="0"/>
              <a:t>).</a:t>
            </a:r>
          </a:p>
          <a:p>
            <a:pPr>
              <a:lnSpc>
                <a:spcPct val="97000"/>
              </a:lnSpc>
              <a:spcBef>
                <a:spcPts val="0"/>
              </a:spcBef>
            </a:pPr>
            <a:r>
              <a:rPr lang="en-US" sz="2000" dirty="0"/>
              <a:t>No </a:t>
            </a:r>
            <a:r>
              <a:rPr lang="en-US" sz="2000" i="1" dirty="0">
                <a:solidFill>
                  <a:srgbClr val="800000"/>
                </a:solidFill>
              </a:rPr>
              <a:t>“temple”</a:t>
            </a:r>
            <a:r>
              <a:rPr lang="en-US" sz="2000" dirty="0"/>
              <a:t> in heaven, because </a:t>
            </a:r>
            <a:r>
              <a:rPr lang="en-US" sz="2000" i="1" dirty="0">
                <a:solidFill>
                  <a:srgbClr val="800000"/>
                </a:solidFill>
              </a:rPr>
              <a:t>“the Lord God Almighty and the Lamb </a:t>
            </a:r>
            <a:r>
              <a:rPr lang="en-US" sz="2000" b="1" i="1" u="sng" dirty="0">
                <a:solidFill>
                  <a:srgbClr val="800000"/>
                </a:solidFill>
              </a:rPr>
              <a:t>are</a:t>
            </a:r>
            <a:r>
              <a:rPr lang="en-US" sz="2000" b="1" i="1" dirty="0">
                <a:solidFill>
                  <a:srgbClr val="800000"/>
                </a:solidFill>
              </a:rPr>
              <a:t> its temple</a:t>
            </a:r>
            <a:r>
              <a:rPr lang="en-US" sz="2000" i="1" dirty="0">
                <a:solidFill>
                  <a:srgbClr val="800000"/>
                </a:solidFill>
              </a:rPr>
              <a:t>”</a:t>
            </a:r>
            <a:r>
              <a:rPr lang="en-US" sz="2000" dirty="0"/>
              <a:t> (</a:t>
            </a:r>
            <a:r>
              <a:rPr lang="en-US" sz="2000" b="1" dirty="0">
                <a:solidFill>
                  <a:srgbClr val="800000"/>
                </a:solidFill>
              </a:rPr>
              <a:t>21:22</a:t>
            </a:r>
            <a:r>
              <a:rPr lang="en-US" sz="2000" dirty="0"/>
              <a:t>).</a:t>
            </a:r>
          </a:p>
          <a:p>
            <a:pPr>
              <a:lnSpc>
                <a:spcPct val="97000"/>
              </a:lnSpc>
              <a:spcBef>
                <a:spcPts val="0"/>
              </a:spcBef>
            </a:pPr>
            <a:r>
              <a:rPr lang="en-US" sz="2000" dirty="0"/>
              <a:t>God’s promise to </a:t>
            </a:r>
            <a:r>
              <a:rPr lang="en-US" sz="2000" i="1" dirty="0">
                <a:solidFill>
                  <a:srgbClr val="800000"/>
                </a:solidFill>
              </a:rPr>
              <a:t>“dwell among them”</a:t>
            </a:r>
            <a:r>
              <a:rPr lang="en-US" sz="2000" dirty="0"/>
              <a:t> has been extended, rejected multiple times (</a:t>
            </a:r>
            <a:r>
              <a:rPr lang="en-US" sz="2000" b="1" dirty="0">
                <a:solidFill>
                  <a:srgbClr val="800000"/>
                </a:solidFill>
              </a:rPr>
              <a:t>Gen. 3:8; Exo. 25:8; 29:45-46; Eze. 43:1-12; 1 Kgs. 6:13</a:t>
            </a:r>
            <a:r>
              <a:rPr lang="en-US" sz="2000" dirty="0"/>
              <a:t>).  Here, finally realized.</a:t>
            </a:r>
          </a:p>
          <a:p>
            <a:pPr>
              <a:lnSpc>
                <a:spcPct val="97000"/>
              </a:lnSpc>
              <a:spcBef>
                <a:spcPts val="0"/>
              </a:spcBef>
            </a:pPr>
            <a:endParaRPr lang="en-US" sz="2000" dirty="0"/>
          </a:p>
        </p:txBody>
      </p:sp>
    </p:spTree>
    <p:extLst>
      <p:ext uri="{BB962C8B-B14F-4D97-AF65-F5344CB8AC3E}">
        <p14:creationId xmlns:p14="http://schemas.microsoft.com/office/powerpoint/2010/main" val="31741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371600" algn="l"/>
              </a:tabLst>
            </a:pPr>
            <a:r>
              <a:rPr lang="en-US" dirty="0"/>
              <a:t>Present or Future Bliss?</a:t>
            </a:r>
          </a:p>
        </p:txBody>
      </p:sp>
      <p:sp>
        <p:nvSpPr>
          <p:cNvPr id="3" name="Content Placeholder 2"/>
          <p:cNvSpPr>
            <a:spLocks noGrp="1"/>
          </p:cNvSpPr>
          <p:nvPr>
            <p:ph sz="quarter" idx="10"/>
          </p:nvPr>
        </p:nvSpPr>
        <p:spPr>
          <a:xfrm>
            <a:off x="47501" y="914400"/>
            <a:ext cx="9048998" cy="4144488"/>
          </a:xfrm>
        </p:spPr>
        <p:txBody>
          <a:bodyPr/>
          <a:lstStyle/>
          <a:p>
            <a:pPr marL="346075" lvl="0" indent="-346075">
              <a:lnSpc>
                <a:spcPct val="97000"/>
              </a:lnSpc>
              <a:spcBef>
                <a:spcPts val="0"/>
              </a:spcBef>
              <a:buFont typeface="+mj-lt"/>
              <a:buAutoNum type="arabicPeriod" startAt="8"/>
            </a:pPr>
            <a:r>
              <a:rPr lang="en-US" sz="2000" dirty="0"/>
              <a:t>Does this image represent the then current state of those saints or does the symbol allow for this to pertain to the future?  How do you know?</a:t>
            </a:r>
          </a:p>
          <a:p>
            <a:pPr marL="0" indent="0">
              <a:lnSpc>
                <a:spcPct val="97000"/>
              </a:lnSpc>
              <a:spcBef>
                <a:spcPts val="0"/>
              </a:spcBef>
              <a:buNone/>
            </a:pPr>
            <a:r>
              <a:rPr lang="en-US" sz="2000" i="1" dirty="0">
                <a:solidFill>
                  <a:srgbClr val="800000"/>
                </a:solidFill>
              </a:rPr>
              <a:t>“Therefore they </a:t>
            </a:r>
            <a:r>
              <a:rPr lang="en-US" sz="2000" i="1" dirty="0">
                <a:solidFill>
                  <a:srgbClr val="0070C0"/>
                </a:solidFill>
              </a:rPr>
              <a:t>are</a:t>
            </a:r>
            <a:r>
              <a:rPr lang="en-US" sz="2000" i="1" dirty="0">
                <a:solidFill>
                  <a:srgbClr val="800000"/>
                </a:solidFill>
              </a:rPr>
              <a:t> before the throne of God, and </a:t>
            </a:r>
            <a:r>
              <a:rPr lang="en-US" sz="2000" i="1" dirty="0">
                <a:solidFill>
                  <a:srgbClr val="0070C0"/>
                </a:solidFill>
              </a:rPr>
              <a:t>serve</a:t>
            </a:r>
            <a:r>
              <a:rPr lang="en-US" sz="2000" i="1" dirty="0">
                <a:solidFill>
                  <a:srgbClr val="800000"/>
                </a:solidFill>
              </a:rPr>
              <a:t> Him day and night in His temple. And He who sits on the throne </a:t>
            </a:r>
            <a:r>
              <a:rPr lang="en-US" sz="2000" i="1" dirty="0">
                <a:solidFill>
                  <a:srgbClr val="00B050"/>
                </a:solidFill>
              </a:rPr>
              <a:t>will dwell </a:t>
            </a:r>
            <a:r>
              <a:rPr lang="en-US" sz="2000" i="1" dirty="0">
                <a:solidFill>
                  <a:srgbClr val="800000"/>
                </a:solidFill>
              </a:rPr>
              <a:t>among them.  They </a:t>
            </a:r>
            <a:r>
              <a:rPr lang="en-US" sz="2000" i="1" dirty="0">
                <a:solidFill>
                  <a:srgbClr val="00B050"/>
                </a:solidFill>
              </a:rPr>
              <a:t>shall</a:t>
            </a:r>
            <a:r>
              <a:rPr lang="en-US" sz="2000" i="1" dirty="0">
                <a:solidFill>
                  <a:srgbClr val="800000"/>
                </a:solidFill>
              </a:rPr>
              <a:t> neither </a:t>
            </a:r>
            <a:r>
              <a:rPr lang="en-US" sz="2000" i="1" dirty="0">
                <a:solidFill>
                  <a:srgbClr val="00B050"/>
                </a:solidFill>
              </a:rPr>
              <a:t>hunger</a:t>
            </a:r>
            <a:r>
              <a:rPr lang="en-US" sz="2000" i="1" dirty="0">
                <a:solidFill>
                  <a:srgbClr val="800000"/>
                </a:solidFill>
              </a:rPr>
              <a:t> anymore nor </a:t>
            </a:r>
            <a:r>
              <a:rPr lang="en-US" sz="2000" i="1" dirty="0">
                <a:solidFill>
                  <a:srgbClr val="00B050"/>
                </a:solidFill>
              </a:rPr>
              <a:t>thirst</a:t>
            </a:r>
            <a:r>
              <a:rPr lang="en-US" sz="2000" i="1" dirty="0">
                <a:solidFill>
                  <a:srgbClr val="800000"/>
                </a:solidFill>
              </a:rPr>
              <a:t> anymore; the sun </a:t>
            </a:r>
            <a:r>
              <a:rPr lang="en-US" sz="2000" i="1" dirty="0">
                <a:solidFill>
                  <a:srgbClr val="00B050"/>
                </a:solidFill>
              </a:rPr>
              <a:t>shall</a:t>
            </a:r>
            <a:r>
              <a:rPr lang="en-US" sz="2000" i="1" dirty="0">
                <a:solidFill>
                  <a:srgbClr val="800000"/>
                </a:solidFill>
              </a:rPr>
              <a:t> not </a:t>
            </a:r>
            <a:r>
              <a:rPr lang="en-US" sz="2000" i="1" dirty="0">
                <a:solidFill>
                  <a:srgbClr val="00B050"/>
                </a:solidFill>
              </a:rPr>
              <a:t>strike</a:t>
            </a:r>
            <a:r>
              <a:rPr lang="en-US" sz="2000" i="1" dirty="0">
                <a:solidFill>
                  <a:srgbClr val="800000"/>
                </a:solidFill>
              </a:rPr>
              <a:t> them, nor any heat;  for the Lamb who is in the midst of the throne </a:t>
            </a:r>
            <a:r>
              <a:rPr lang="en-US" sz="2000" i="1" dirty="0">
                <a:solidFill>
                  <a:srgbClr val="00B050"/>
                </a:solidFill>
              </a:rPr>
              <a:t>will shepherd </a:t>
            </a:r>
            <a:r>
              <a:rPr lang="en-US" sz="2000" i="1" dirty="0">
                <a:solidFill>
                  <a:srgbClr val="800000"/>
                </a:solidFill>
              </a:rPr>
              <a:t>them and </a:t>
            </a:r>
            <a:r>
              <a:rPr lang="en-US" sz="2000" i="1" dirty="0">
                <a:solidFill>
                  <a:srgbClr val="00B050"/>
                </a:solidFill>
              </a:rPr>
              <a:t>lead</a:t>
            </a:r>
            <a:r>
              <a:rPr lang="en-US" sz="2000" i="1" dirty="0">
                <a:solidFill>
                  <a:srgbClr val="800000"/>
                </a:solidFill>
              </a:rPr>
              <a:t> them to living fountains of waters. And God </a:t>
            </a:r>
            <a:r>
              <a:rPr lang="en-US" sz="2000" i="1" dirty="0">
                <a:solidFill>
                  <a:srgbClr val="00B050"/>
                </a:solidFill>
              </a:rPr>
              <a:t>will wipe </a:t>
            </a:r>
            <a:r>
              <a:rPr lang="en-US" sz="2000" i="1" dirty="0">
                <a:solidFill>
                  <a:srgbClr val="800000"/>
                </a:solidFill>
              </a:rPr>
              <a:t>away every tear from their eyes.” </a:t>
            </a:r>
            <a:r>
              <a:rPr lang="en-US" sz="2000" dirty="0"/>
              <a:t>(</a:t>
            </a:r>
            <a:r>
              <a:rPr lang="en-US" sz="2000" b="1" dirty="0">
                <a:solidFill>
                  <a:srgbClr val="800000"/>
                </a:solidFill>
              </a:rPr>
              <a:t>7:15-17</a:t>
            </a:r>
            <a:r>
              <a:rPr lang="en-US" sz="2000" dirty="0"/>
              <a:t>)</a:t>
            </a:r>
          </a:p>
          <a:p>
            <a:pPr>
              <a:lnSpc>
                <a:spcPct val="97000"/>
              </a:lnSpc>
              <a:spcBef>
                <a:spcPts val="0"/>
              </a:spcBef>
            </a:pPr>
            <a:r>
              <a:rPr lang="en-US" sz="2000" dirty="0"/>
              <a:t>Transitions from </a:t>
            </a:r>
            <a:r>
              <a:rPr lang="en-US" sz="2000" b="1" i="1" dirty="0">
                <a:solidFill>
                  <a:srgbClr val="0070C0"/>
                </a:solidFill>
              </a:rPr>
              <a:t>present</a:t>
            </a:r>
            <a:r>
              <a:rPr lang="en-US" sz="2000" dirty="0">
                <a:solidFill>
                  <a:srgbClr val="0070C0"/>
                </a:solidFill>
              </a:rPr>
              <a:t> </a:t>
            </a:r>
            <a:r>
              <a:rPr lang="en-US" sz="2000" dirty="0"/>
              <a:t>tense to </a:t>
            </a:r>
            <a:r>
              <a:rPr lang="en-US" sz="2000" b="1" i="1" dirty="0">
                <a:solidFill>
                  <a:srgbClr val="00B050"/>
                </a:solidFill>
              </a:rPr>
              <a:t>future</a:t>
            </a:r>
            <a:r>
              <a:rPr lang="en-US" sz="2000" dirty="0">
                <a:solidFill>
                  <a:srgbClr val="00B050"/>
                </a:solidFill>
              </a:rPr>
              <a:t> </a:t>
            </a:r>
            <a:r>
              <a:rPr lang="en-US" sz="2000" dirty="0"/>
              <a:t>tense.  Significance?</a:t>
            </a:r>
          </a:p>
          <a:p>
            <a:pPr lvl="1">
              <a:lnSpc>
                <a:spcPct val="97000"/>
              </a:lnSpc>
              <a:spcBef>
                <a:spcPts val="0"/>
              </a:spcBef>
            </a:pPr>
            <a:r>
              <a:rPr lang="en-US" sz="1600" dirty="0"/>
              <a:t>Could be transition in time, from present state to future reality?</a:t>
            </a:r>
          </a:p>
          <a:p>
            <a:pPr lvl="1">
              <a:lnSpc>
                <a:spcPct val="97000"/>
              </a:lnSpc>
              <a:spcBef>
                <a:spcPts val="0"/>
              </a:spcBef>
            </a:pPr>
            <a:r>
              <a:rPr lang="en-US" sz="1600" dirty="0"/>
              <a:t>Could be emphasizing ongoing bliss – present and future?</a:t>
            </a:r>
          </a:p>
          <a:p>
            <a:pPr lvl="1">
              <a:lnSpc>
                <a:spcPct val="97000"/>
              </a:lnSpc>
              <a:spcBef>
                <a:spcPts val="0"/>
              </a:spcBef>
            </a:pPr>
            <a:r>
              <a:rPr lang="en-US" sz="1600" dirty="0"/>
              <a:t>Could be both?</a:t>
            </a:r>
          </a:p>
          <a:p>
            <a:pPr>
              <a:lnSpc>
                <a:spcPct val="97000"/>
              </a:lnSpc>
              <a:spcBef>
                <a:spcPts val="0"/>
              </a:spcBef>
            </a:pPr>
            <a:r>
              <a:rPr lang="en-US" sz="2000" dirty="0"/>
              <a:t>Sneak peek of final vision in </a:t>
            </a:r>
            <a:r>
              <a:rPr lang="en-US" sz="2000" b="1" dirty="0">
                <a:solidFill>
                  <a:srgbClr val="800000"/>
                </a:solidFill>
              </a:rPr>
              <a:t>Revelation 21-22</a:t>
            </a:r>
            <a:r>
              <a:rPr lang="en-US" sz="2000" dirty="0"/>
              <a:t>.</a:t>
            </a:r>
          </a:p>
          <a:p>
            <a:pPr>
              <a:lnSpc>
                <a:spcPct val="97000"/>
              </a:lnSpc>
              <a:spcBef>
                <a:spcPts val="0"/>
              </a:spcBef>
            </a:pPr>
            <a:r>
              <a:rPr lang="en-US" sz="2000" dirty="0"/>
              <a:t>Provides hope now for the persecuted, troubled saint (</a:t>
            </a:r>
            <a:r>
              <a:rPr lang="en-US" sz="2000" b="1" dirty="0">
                <a:solidFill>
                  <a:srgbClr val="800000"/>
                </a:solidFill>
              </a:rPr>
              <a:t>Hebrews 6:17-19</a:t>
            </a:r>
            <a:r>
              <a:rPr lang="en-US" sz="2000" dirty="0"/>
              <a:t>).</a:t>
            </a:r>
          </a:p>
          <a:p>
            <a:pPr>
              <a:lnSpc>
                <a:spcPct val="97000"/>
              </a:lnSpc>
              <a:spcBef>
                <a:spcPts val="0"/>
              </a:spcBef>
            </a:pPr>
            <a:r>
              <a:rPr lang="en-US" sz="2000" dirty="0"/>
              <a:t>Motivates us to </a:t>
            </a:r>
            <a:r>
              <a:rPr lang="en-US" sz="2000" i="1" dirty="0">
                <a:solidFill>
                  <a:srgbClr val="800000"/>
                </a:solidFill>
              </a:rPr>
              <a:t>“seek first the kingdom of God and His righteousness” </a:t>
            </a:r>
            <a:r>
              <a:rPr lang="en-US" sz="2000" dirty="0"/>
              <a:t>(</a:t>
            </a:r>
            <a:r>
              <a:rPr lang="en-US" sz="2000" b="1" dirty="0">
                <a:solidFill>
                  <a:srgbClr val="800000"/>
                </a:solidFill>
              </a:rPr>
              <a:t>Mat. 6:33</a:t>
            </a:r>
            <a:r>
              <a:rPr lang="en-US" sz="2000" dirty="0"/>
              <a:t>).</a:t>
            </a:r>
          </a:p>
        </p:txBody>
      </p:sp>
    </p:spTree>
    <p:extLst>
      <p:ext uri="{BB962C8B-B14F-4D97-AF65-F5344CB8AC3E}">
        <p14:creationId xmlns:p14="http://schemas.microsoft.com/office/powerpoint/2010/main" val="7550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9 – The First Four Trumpets</a:t>
            </a:r>
          </a:p>
        </p:txBody>
      </p:sp>
    </p:spTree>
    <p:extLst>
      <p:ext uri="{BB962C8B-B14F-4D97-AF65-F5344CB8AC3E}">
        <p14:creationId xmlns:p14="http://schemas.microsoft.com/office/powerpoint/2010/main" val="112542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Seals, Trumpets, and Vials</a:t>
            </a:r>
          </a:p>
        </p:txBody>
      </p:sp>
      <p:sp>
        <p:nvSpPr>
          <p:cNvPr id="3" name="Content Placeholder 2"/>
          <p:cNvSpPr>
            <a:spLocks noGrp="1"/>
          </p:cNvSpPr>
          <p:nvPr>
            <p:ph sz="quarter" idx="10"/>
          </p:nvPr>
        </p:nvSpPr>
        <p:spPr/>
        <p:txBody>
          <a:bodyPr/>
          <a:lstStyle/>
          <a:p>
            <a:pPr>
              <a:lnSpc>
                <a:spcPct val="97000"/>
              </a:lnSpc>
              <a:spcBef>
                <a:spcPts val="0"/>
              </a:spcBef>
            </a:pPr>
            <a:r>
              <a:rPr lang="en-US" sz="2000" b="1" dirty="0">
                <a:solidFill>
                  <a:srgbClr val="800000"/>
                </a:solidFill>
              </a:rPr>
              <a:t>Revelation 4-16 </a:t>
            </a:r>
            <a:r>
              <a:rPr lang="en-US" sz="2000" dirty="0"/>
              <a:t>contains Three sets of Seven:</a:t>
            </a:r>
            <a:endParaRPr lang="en-US" sz="2000" b="1" i="1" dirty="0"/>
          </a:p>
          <a:p>
            <a:pPr lvl="1">
              <a:lnSpc>
                <a:spcPct val="97000"/>
              </a:lnSpc>
              <a:spcBef>
                <a:spcPts val="0"/>
              </a:spcBef>
            </a:pPr>
            <a:r>
              <a:rPr lang="en-US" dirty="0"/>
              <a:t>Opening Seven Seals (</a:t>
            </a:r>
            <a:r>
              <a:rPr lang="en-US" b="1" dirty="0">
                <a:solidFill>
                  <a:srgbClr val="800000"/>
                </a:solidFill>
              </a:rPr>
              <a:t>4-8</a:t>
            </a:r>
            <a:r>
              <a:rPr lang="en-US" dirty="0"/>
              <a:t>)</a:t>
            </a:r>
          </a:p>
          <a:p>
            <a:pPr lvl="1">
              <a:lnSpc>
                <a:spcPct val="97000"/>
              </a:lnSpc>
              <a:spcBef>
                <a:spcPts val="0"/>
              </a:spcBef>
            </a:pPr>
            <a:r>
              <a:rPr lang="en-US" dirty="0"/>
              <a:t>Sounding Seven Trumpets (</a:t>
            </a:r>
            <a:r>
              <a:rPr lang="en-US" b="1" dirty="0">
                <a:solidFill>
                  <a:srgbClr val="800000"/>
                </a:solidFill>
              </a:rPr>
              <a:t>8-11</a:t>
            </a:r>
            <a:r>
              <a:rPr lang="en-US" dirty="0"/>
              <a:t>)</a:t>
            </a:r>
          </a:p>
          <a:p>
            <a:pPr lvl="1">
              <a:lnSpc>
                <a:spcPct val="97000"/>
              </a:lnSpc>
              <a:spcBef>
                <a:spcPts val="0"/>
              </a:spcBef>
            </a:pPr>
            <a:r>
              <a:rPr lang="en-US" dirty="0"/>
              <a:t>Pouring Seven Vials, Bowls (</a:t>
            </a:r>
            <a:r>
              <a:rPr lang="en-US" b="1" dirty="0">
                <a:solidFill>
                  <a:srgbClr val="800000"/>
                </a:solidFill>
              </a:rPr>
              <a:t>15-16</a:t>
            </a:r>
            <a:r>
              <a:rPr lang="en-US" dirty="0"/>
              <a:t>)</a:t>
            </a:r>
          </a:p>
          <a:p>
            <a:pPr>
              <a:lnSpc>
                <a:spcPct val="97000"/>
              </a:lnSpc>
              <a:spcBef>
                <a:spcPts val="0"/>
              </a:spcBef>
            </a:pPr>
            <a:r>
              <a:rPr lang="en-US" sz="2000" dirty="0"/>
              <a:t>Represent a progressive, escalating, incremental judgment from God and the Lamb with multiple opportunities for man to repent. … Significance of sevens?</a:t>
            </a:r>
          </a:p>
          <a:p>
            <a:pPr lvl="1">
              <a:lnSpc>
                <a:spcPct val="97000"/>
              </a:lnSpc>
              <a:spcBef>
                <a:spcPts val="0"/>
              </a:spcBef>
            </a:pPr>
            <a:r>
              <a:rPr lang="en-US" dirty="0"/>
              <a:t>Opened </a:t>
            </a:r>
            <a:r>
              <a:rPr lang="en-US" b="1" i="1" dirty="0"/>
              <a:t>seals </a:t>
            </a:r>
            <a:r>
              <a:rPr lang="en-US" b="1" i="1" u="sng" dirty="0"/>
              <a:t>reveal</a:t>
            </a:r>
            <a:r>
              <a:rPr lang="en-US" b="1" i="1" dirty="0"/>
              <a:t> </a:t>
            </a:r>
            <a:r>
              <a:rPr lang="en-US" dirty="0"/>
              <a:t>and initiate judgment (</a:t>
            </a:r>
            <a:r>
              <a:rPr lang="en-US" b="1" dirty="0">
                <a:solidFill>
                  <a:srgbClr val="800000"/>
                </a:solidFill>
              </a:rPr>
              <a:t>Amos 3:6-9; Genesis 18:17-19</a:t>
            </a:r>
            <a:r>
              <a:rPr lang="en-US" dirty="0"/>
              <a:t>).</a:t>
            </a:r>
          </a:p>
          <a:p>
            <a:pPr lvl="1">
              <a:lnSpc>
                <a:spcPct val="97000"/>
              </a:lnSpc>
              <a:spcBef>
                <a:spcPts val="0"/>
              </a:spcBef>
            </a:pPr>
            <a:r>
              <a:rPr lang="en-US" b="1" i="1" dirty="0"/>
              <a:t>Trumpets </a:t>
            </a:r>
            <a:r>
              <a:rPr lang="en-US" b="1" i="1" u="sng" dirty="0"/>
              <a:t>warn</a:t>
            </a:r>
            <a:r>
              <a:rPr lang="en-US" b="1" i="1" dirty="0"/>
              <a:t> </a:t>
            </a:r>
            <a:r>
              <a:rPr lang="en-US" dirty="0"/>
              <a:t>of incoming judgment (</a:t>
            </a:r>
            <a:r>
              <a:rPr lang="en-US" b="1" dirty="0">
                <a:solidFill>
                  <a:srgbClr val="800000"/>
                </a:solidFill>
              </a:rPr>
              <a:t>Num. 10:1-10; Eze. 33:3-6; Joel 2:1</a:t>
            </a:r>
            <a:r>
              <a:rPr lang="en-US" dirty="0"/>
              <a:t>).</a:t>
            </a:r>
          </a:p>
          <a:p>
            <a:pPr lvl="1">
              <a:lnSpc>
                <a:spcPct val="97000"/>
              </a:lnSpc>
              <a:spcBef>
                <a:spcPts val="0"/>
              </a:spcBef>
            </a:pPr>
            <a:r>
              <a:rPr lang="en-US" b="1" i="1" dirty="0"/>
              <a:t>Vials </a:t>
            </a:r>
            <a:r>
              <a:rPr lang="en-US" b="1" i="1" u="sng" dirty="0"/>
              <a:t>destroy</a:t>
            </a:r>
            <a:r>
              <a:rPr lang="en-US" dirty="0"/>
              <a:t>, yet even still incrementally, providing final opportunities to repent.</a:t>
            </a:r>
          </a:p>
          <a:p>
            <a:pPr>
              <a:lnSpc>
                <a:spcPct val="97000"/>
              </a:lnSpc>
              <a:spcBef>
                <a:spcPts val="0"/>
              </a:spcBef>
            </a:pPr>
            <a:r>
              <a:rPr lang="en-US" sz="2000" dirty="0"/>
              <a:t>Interludes explain motivation, background, justification, consequences, elaboration:</a:t>
            </a:r>
          </a:p>
          <a:p>
            <a:pPr lvl="1">
              <a:lnSpc>
                <a:spcPct val="97000"/>
              </a:lnSpc>
              <a:spcBef>
                <a:spcPts val="0"/>
              </a:spcBef>
            </a:pPr>
            <a:r>
              <a:rPr lang="en-US" b="1" i="1" dirty="0"/>
              <a:t>Flashbacks</a:t>
            </a:r>
            <a:r>
              <a:rPr lang="en-US" dirty="0"/>
              <a:t> – Ascension of Christ (</a:t>
            </a:r>
            <a:r>
              <a:rPr lang="en-US" b="1" dirty="0">
                <a:solidFill>
                  <a:srgbClr val="800000"/>
                </a:solidFill>
              </a:rPr>
              <a:t>4-5</a:t>
            </a:r>
            <a:r>
              <a:rPr lang="en-US" dirty="0"/>
              <a:t>), Introduction of Devil, Agents, and Opposing Response (</a:t>
            </a:r>
            <a:r>
              <a:rPr lang="en-US" b="1" dirty="0">
                <a:solidFill>
                  <a:srgbClr val="800000"/>
                </a:solidFill>
              </a:rPr>
              <a:t>12-14</a:t>
            </a:r>
            <a:r>
              <a:rPr lang="en-US" dirty="0"/>
              <a:t>)</a:t>
            </a:r>
          </a:p>
          <a:p>
            <a:pPr lvl="1">
              <a:lnSpc>
                <a:spcPct val="97000"/>
              </a:lnSpc>
              <a:spcBef>
                <a:spcPts val="0"/>
              </a:spcBef>
            </a:pPr>
            <a:r>
              <a:rPr lang="en-US" b="1" i="1" dirty="0"/>
              <a:t>Cut-scenes</a:t>
            </a:r>
            <a:r>
              <a:rPr lang="en-US" dirty="0"/>
              <a:t> – Sealing of Saints (</a:t>
            </a:r>
            <a:r>
              <a:rPr lang="en-US" b="1" dirty="0">
                <a:solidFill>
                  <a:srgbClr val="800000"/>
                </a:solidFill>
              </a:rPr>
              <a:t>7</a:t>
            </a:r>
            <a:r>
              <a:rPr lang="en-US" dirty="0"/>
              <a:t>), Little Book and Two Witnesses (</a:t>
            </a:r>
            <a:r>
              <a:rPr lang="en-US" b="1" dirty="0">
                <a:solidFill>
                  <a:srgbClr val="800000"/>
                </a:solidFill>
              </a:rPr>
              <a:t>10-11</a:t>
            </a:r>
            <a:r>
              <a:rPr lang="en-US" dirty="0"/>
              <a:t>)</a:t>
            </a:r>
          </a:p>
          <a:p>
            <a:pPr lvl="1">
              <a:lnSpc>
                <a:spcPct val="97000"/>
              </a:lnSpc>
              <a:spcBef>
                <a:spcPts val="0"/>
              </a:spcBef>
            </a:pPr>
            <a:r>
              <a:rPr lang="en-US" b="1" i="1" dirty="0"/>
              <a:t>Close-ups</a:t>
            </a:r>
            <a:r>
              <a:rPr lang="en-US" dirty="0"/>
              <a:t> – Fall of Babylon (</a:t>
            </a:r>
            <a:r>
              <a:rPr lang="en-US" b="1" dirty="0">
                <a:solidFill>
                  <a:srgbClr val="800000"/>
                </a:solidFill>
              </a:rPr>
              <a:t>17-18</a:t>
            </a:r>
            <a:r>
              <a:rPr lang="en-US" dirty="0"/>
              <a:t>), Armageddon (</a:t>
            </a:r>
            <a:r>
              <a:rPr lang="en-US" b="1" dirty="0">
                <a:solidFill>
                  <a:srgbClr val="800000"/>
                </a:solidFill>
              </a:rPr>
              <a:t>19</a:t>
            </a:r>
            <a:r>
              <a:rPr lang="en-US" dirty="0"/>
              <a:t>), Eternity (</a:t>
            </a:r>
            <a:r>
              <a:rPr lang="en-US" b="1" dirty="0">
                <a:solidFill>
                  <a:srgbClr val="800000"/>
                </a:solidFill>
              </a:rPr>
              <a:t>20-22</a:t>
            </a:r>
            <a:r>
              <a:rPr lang="en-US" dirty="0"/>
              <a:t>)</a:t>
            </a:r>
          </a:p>
          <a:p>
            <a:pPr>
              <a:lnSpc>
                <a:spcPct val="97000"/>
              </a:lnSpc>
              <a:spcBef>
                <a:spcPts val="0"/>
              </a:spcBef>
            </a:pPr>
            <a:endParaRPr lang="en-US" sz="2000" dirty="0"/>
          </a:p>
        </p:txBody>
      </p:sp>
    </p:spTree>
    <p:extLst>
      <p:ext uri="{BB962C8B-B14F-4D97-AF65-F5344CB8AC3E}">
        <p14:creationId xmlns:p14="http://schemas.microsoft.com/office/powerpoint/2010/main" val="32917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Opening the Seventh Seal </a:t>
            </a:r>
            <a:r>
              <a:rPr lang="en-US" dirty="0">
                <a:solidFill>
                  <a:srgbClr val="C00000"/>
                </a:solidFill>
              </a:rPr>
              <a:t>Revelation 8:1-6</a:t>
            </a:r>
          </a:p>
        </p:txBody>
      </p:sp>
    </p:spTree>
    <p:extLst>
      <p:ext uri="{BB962C8B-B14F-4D97-AF65-F5344CB8AC3E}">
        <p14:creationId xmlns:p14="http://schemas.microsoft.com/office/powerpoint/2010/main" val="501304610"/>
      </p:ext>
    </p:extLst>
  </p:cSld>
  <p:clrMapOvr>
    <a:masterClrMapping/>
  </p:clrMapOvr>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13685</TotalTime>
  <Words>3596</Words>
  <Application>Microsoft Office PowerPoint</Application>
  <PresentationFormat>On-screen Show (16:9)</PresentationFormat>
  <Paragraphs>137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An Innumerable, Heavenly Host</vt:lpstr>
      <vt:lpstr>Made White in the Blood of the Lamb</vt:lpstr>
      <vt:lpstr>“I Will Dwell Among Them”</vt:lpstr>
      <vt:lpstr>Present or Future Bliss?</vt:lpstr>
      <vt:lpstr>Revelation Trust God</vt:lpstr>
      <vt:lpstr>Seals, Trumpets, and Vials</vt:lpstr>
      <vt:lpstr>PowerPoint Presentation</vt:lpstr>
      <vt:lpstr>The Significance of Silence</vt:lpstr>
      <vt:lpstr>“Much Incense with the Prayers”</vt:lpstr>
      <vt:lpstr>Casting Down Censer Filled with Fire</vt:lpstr>
      <vt:lpstr>The Just Judge of All the Earth</vt:lpstr>
      <vt:lpstr>PowerPoint Presentation</vt:lpstr>
      <vt:lpstr>The First Four Trumpets Sound</vt:lpstr>
      <vt:lpstr>“That You May Know”</vt:lpstr>
      <vt:lpstr>Why Is a Mountain on Fire?</vt:lpstr>
      <vt:lpstr>Why Is a Mountain on Fire?</vt:lpstr>
      <vt:lpstr>Who Is Wormwood?</vt:lpstr>
      <vt:lpstr>The Fall of Lucifer</vt:lpstr>
      <vt:lpstr>Who Is Wormwood?</vt:lpstr>
      <vt:lpstr>Overcoming Danger of Wormwood</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1283</cp:revision>
  <dcterms:created xsi:type="dcterms:W3CDTF">2017-04-01T00:42:32Z</dcterms:created>
  <dcterms:modified xsi:type="dcterms:W3CDTF">2023-02-09T03:42:43Z</dcterms:modified>
</cp:coreProperties>
</file>