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50" r:id="rId2"/>
    <p:sldId id="461" r:id="rId3"/>
    <p:sldId id="462" r:id="rId4"/>
    <p:sldId id="893" r:id="rId5"/>
    <p:sldId id="463" r:id="rId6"/>
    <p:sldId id="464" r:id="rId7"/>
    <p:sldId id="468" r:id="rId8"/>
    <p:sldId id="469" r:id="rId9"/>
    <p:sldId id="470" r:id="rId10"/>
    <p:sldId id="471" r:id="rId11"/>
    <p:sldId id="472" r:id="rId12"/>
    <p:sldId id="473" r:id="rId13"/>
    <p:sldId id="474" r:id="rId14"/>
    <p:sldId id="475" r:id="rId15"/>
    <p:sldId id="894" r:id="rId1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napToObjects="1">
      <p:cViewPr varScale="1">
        <p:scale>
          <a:sx n="143" d="100"/>
          <a:sy n="143" d="100"/>
        </p:scale>
        <p:origin x="642" y="120"/>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4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2/15/2023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10 – The First Two Woes</a:t>
            </a:r>
          </a:p>
        </p:txBody>
      </p:sp>
    </p:spTree>
    <p:extLst>
      <p:ext uri="{BB962C8B-B14F-4D97-AF65-F5344CB8AC3E}">
        <p14:creationId xmlns:p14="http://schemas.microsoft.com/office/powerpoint/2010/main" val="441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“Mighty Angel” Jesus?</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I saw still </a:t>
            </a:r>
            <a:r>
              <a:rPr lang="en-US" sz="2000" b="1" i="1" u="sng" dirty="0">
                <a:solidFill>
                  <a:srgbClr val="800000"/>
                </a:solidFill>
              </a:rPr>
              <a:t>another mighty</a:t>
            </a:r>
            <a:r>
              <a:rPr lang="en-US" sz="2000" dirty="0"/>
              <a:t> (Gr., </a:t>
            </a:r>
            <a:r>
              <a:rPr lang="en-US" sz="2000" i="1" dirty="0" err="1"/>
              <a:t>ischuros</a:t>
            </a:r>
            <a:r>
              <a:rPr lang="en-US" sz="2000" dirty="0"/>
              <a:t>) </a:t>
            </a:r>
            <a:r>
              <a:rPr lang="en-US" sz="2000" b="1" i="1" u="sng" dirty="0">
                <a:solidFill>
                  <a:srgbClr val="800000"/>
                </a:solidFill>
              </a:rPr>
              <a:t>angel</a:t>
            </a:r>
            <a:r>
              <a:rPr lang="en-US" sz="2000" b="1" i="1" dirty="0">
                <a:solidFill>
                  <a:srgbClr val="800000"/>
                </a:solidFill>
              </a:rPr>
              <a:t> </a:t>
            </a:r>
            <a:r>
              <a:rPr lang="en-US" sz="2000" i="1" dirty="0">
                <a:solidFill>
                  <a:srgbClr val="800000"/>
                </a:solidFill>
              </a:rPr>
              <a:t>coming down from heaven, </a:t>
            </a:r>
            <a:r>
              <a:rPr lang="en-US" sz="2000" b="1" i="1" dirty="0">
                <a:solidFill>
                  <a:srgbClr val="800000"/>
                </a:solidFill>
              </a:rPr>
              <a:t>clothed with a </a:t>
            </a:r>
            <a:r>
              <a:rPr lang="en-US" sz="2000" b="1" i="1" u="sng" dirty="0">
                <a:solidFill>
                  <a:srgbClr val="800000"/>
                </a:solidFill>
              </a:rPr>
              <a:t>cloud</a:t>
            </a:r>
            <a:r>
              <a:rPr lang="en-US" sz="2000" i="1" dirty="0">
                <a:solidFill>
                  <a:srgbClr val="800000"/>
                </a:solidFill>
              </a:rPr>
              <a:t>. And </a:t>
            </a:r>
            <a:r>
              <a:rPr lang="en-US" sz="2000" b="1" i="1" dirty="0">
                <a:solidFill>
                  <a:srgbClr val="800000"/>
                </a:solidFill>
              </a:rPr>
              <a:t>a </a:t>
            </a:r>
            <a:r>
              <a:rPr lang="en-US" sz="2000" b="1" i="1" u="sng" dirty="0">
                <a:solidFill>
                  <a:srgbClr val="800000"/>
                </a:solidFill>
              </a:rPr>
              <a:t>rainbow</a:t>
            </a:r>
            <a:r>
              <a:rPr lang="en-US" sz="2000" b="1" i="1" dirty="0">
                <a:solidFill>
                  <a:srgbClr val="800000"/>
                </a:solidFill>
              </a:rPr>
              <a:t> was on his head</a:t>
            </a:r>
            <a:r>
              <a:rPr lang="en-US" sz="2000" i="1" dirty="0">
                <a:solidFill>
                  <a:srgbClr val="800000"/>
                </a:solidFill>
              </a:rPr>
              <a:t>, </a:t>
            </a:r>
            <a:r>
              <a:rPr lang="en-US" sz="2000" b="1" i="1" dirty="0">
                <a:solidFill>
                  <a:srgbClr val="800000"/>
                </a:solidFill>
              </a:rPr>
              <a:t>his face was </a:t>
            </a:r>
            <a:r>
              <a:rPr lang="en-US" sz="2000" b="1" i="1" u="sng" dirty="0">
                <a:solidFill>
                  <a:srgbClr val="800000"/>
                </a:solidFill>
              </a:rPr>
              <a:t>like the sun</a:t>
            </a:r>
            <a:r>
              <a:rPr lang="en-US" sz="2000" i="1" dirty="0">
                <a:solidFill>
                  <a:srgbClr val="800000"/>
                </a:solidFill>
              </a:rPr>
              <a:t>, and his </a:t>
            </a:r>
            <a:r>
              <a:rPr lang="en-US" sz="2000" b="1" i="1" dirty="0">
                <a:solidFill>
                  <a:srgbClr val="800000"/>
                </a:solidFill>
              </a:rPr>
              <a:t>feet like </a:t>
            </a:r>
            <a:r>
              <a:rPr lang="en-US" sz="2000" b="1" i="1" u="sng" dirty="0">
                <a:solidFill>
                  <a:srgbClr val="800000"/>
                </a:solidFill>
              </a:rPr>
              <a:t>pillars of fire</a:t>
            </a:r>
            <a:r>
              <a:rPr lang="en-US" sz="2000" i="1" dirty="0">
                <a:solidFill>
                  <a:srgbClr val="800000"/>
                </a:solidFill>
              </a:rPr>
              <a:t>. </a:t>
            </a:r>
            <a:r>
              <a:rPr lang="en-US" sz="2000" dirty="0"/>
              <a:t>(</a:t>
            </a:r>
            <a:r>
              <a:rPr lang="en-US" sz="2000" b="1" dirty="0">
                <a:solidFill>
                  <a:srgbClr val="800000"/>
                </a:solidFill>
              </a:rPr>
              <a:t>10:1</a:t>
            </a:r>
            <a:r>
              <a:rPr lang="en-US" sz="2000" dirty="0"/>
              <a:t>)</a:t>
            </a:r>
          </a:p>
          <a:p>
            <a:pPr marL="346075" lvl="0" indent="-346075">
              <a:buFont typeface="+mj-lt"/>
              <a:buAutoNum type="arabicPeriod" startAt="2"/>
            </a:pPr>
            <a:r>
              <a:rPr lang="en-US" sz="2000" dirty="0"/>
              <a:t>Could this </a:t>
            </a:r>
            <a:r>
              <a:rPr lang="en-US" sz="2000" i="1" dirty="0">
                <a:solidFill>
                  <a:srgbClr val="800000"/>
                </a:solidFill>
              </a:rPr>
              <a:t>“mighty angel”</a:t>
            </a:r>
            <a:r>
              <a:rPr lang="en-US" sz="2000" dirty="0"/>
              <a:t> be Jesus? </a:t>
            </a:r>
          </a:p>
          <a:p>
            <a:r>
              <a:rPr lang="en-US" sz="2000" i="1" dirty="0">
                <a:solidFill>
                  <a:srgbClr val="800000"/>
                </a:solidFill>
              </a:rPr>
              <a:t>“another”</a:t>
            </a:r>
            <a:r>
              <a:rPr lang="en-US" sz="2000" dirty="0"/>
              <a:t> (Gr., </a:t>
            </a:r>
            <a:r>
              <a:rPr lang="en-US" sz="2000" i="1" dirty="0" err="1"/>
              <a:t>allos</a:t>
            </a:r>
            <a:r>
              <a:rPr lang="en-US" sz="2000" dirty="0"/>
              <a:t>) – another of the </a:t>
            </a:r>
            <a:r>
              <a:rPr lang="en-US" sz="2000" b="1" i="1" dirty="0"/>
              <a:t>same</a:t>
            </a:r>
            <a:r>
              <a:rPr lang="en-US" sz="2000" dirty="0"/>
              <a:t> kind (in contrast to </a:t>
            </a:r>
            <a:r>
              <a:rPr lang="en-US" sz="2000" i="1" dirty="0" err="1"/>
              <a:t>heteros</a:t>
            </a:r>
            <a:r>
              <a:rPr lang="en-US" sz="2000" dirty="0"/>
              <a:t>) – not Jesus.</a:t>
            </a:r>
          </a:p>
          <a:p>
            <a:r>
              <a:rPr lang="en-US" sz="2000" dirty="0"/>
              <a:t>Other angels who could be mistaken for Jesus (</a:t>
            </a:r>
            <a:r>
              <a:rPr lang="en-US" sz="2000" b="1" dirty="0">
                <a:solidFill>
                  <a:srgbClr val="800000"/>
                </a:solidFill>
              </a:rPr>
              <a:t>8:3-5; 14:14-20</a:t>
            </a:r>
            <a:r>
              <a:rPr lang="en-US" sz="2000" dirty="0"/>
              <a:t>).</a:t>
            </a:r>
          </a:p>
          <a:p>
            <a:r>
              <a:rPr lang="en-US" sz="2000" dirty="0"/>
              <a:t>John does not fall down and worship this angel, like with Jesus (</a:t>
            </a:r>
            <a:r>
              <a:rPr lang="en-US" sz="2000" b="1" dirty="0">
                <a:solidFill>
                  <a:srgbClr val="800000"/>
                </a:solidFill>
              </a:rPr>
              <a:t>1:17</a:t>
            </a:r>
            <a:r>
              <a:rPr lang="en-US" sz="2000" dirty="0"/>
              <a:t>).</a:t>
            </a:r>
          </a:p>
          <a:p>
            <a:r>
              <a:rPr lang="en-US" sz="2000" dirty="0"/>
              <a:t>However, the shared characteristics with the divine (cloud, rainbow, sun, fire) indicate not only his power but his divine authority, commissioning.</a:t>
            </a:r>
          </a:p>
          <a:p>
            <a:r>
              <a:rPr lang="en-US" sz="2000" dirty="0"/>
              <a:t>In other words, he was sent and empowered by God – represents God’s will and word more than any other angel in the book.  Emphasizes importance of his words.</a:t>
            </a:r>
          </a:p>
        </p:txBody>
      </p:sp>
    </p:spTree>
    <p:extLst>
      <p:ext uri="{BB962C8B-B14F-4D97-AF65-F5344CB8AC3E}">
        <p14:creationId xmlns:p14="http://schemas.microsoft.com/office/powerpoint/2010/main" val="17130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on the Sea and Land</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He had a little book open in his hand. And </a:t>
            </a:r>
            <a:r>
              <a:rPr lang="en-US" sz="2000" b="1" i="1" dirty="0">
                <a:solidFill>
                  <a:srgbClr val="800000"/>
                </a:solidFill>
              </a:rPr>
              <a:t>he </a:t>
            </a:r>
            <a:r>
              <a:rPr lang="en-US" sz="2000" b="1" i="1" u="sng" dirty="0">
                <a:solidFill>
                  <a:srgbClr val="800000"/>
                </a:solidFill>
              </a:rPr>
              <a:t>set</a:t>
            </a:r>
            <a:r>
              <a:rPr lang="en-US" sz="2000" b="1" i="1" dirty="0">
                <a:solidFill>
                  <a:srgbClr val="800000"/>
                </a:solidFill>
              </a:rPr>
              <a:t> his right foot </a:t>
            </a:r>
            <a:r>
              <a:rPr lang="en-US" sz="2000" b="1" i="1" u="sng" dirty="0">
                <a:solidFill>
                  <a:srgbClr val="800000"/>
                </a:solidFill>
              </a:rPr>
              <a:t>on the sea</a:t>
            </a:r>
            <a:r>
              <a:rPr lang="en-US" sz="2000" b="1" i="1" dirty="0">
                <a:solidFill>
                  <a:srgbClr val="800000"/>
                </a:solidFill>
              </a:rPr>
              <a:t> and his left foot </a:t>
            </a:r>
            <a:r>
              <a:rPr lang="en-US" sz="2000" b="1" i="1" u="sng" dirty="0">
                <a:solidFill>
                  <a:srgbClr val="800000"/>
                </a:solidFill>
              </a:rPr>
              <a:t>on the land</a:t>
            </a:r>
            <a:r>
              <a:rPr lang="en-US" sz="2000" i="1" dirty="0">
                <a:solidFill>
                  <a:srgbClr val="800000"/>
                </a:solidFill>
              </a:rPr>
              <a:t>, … </a:t>
            </a:r>
            <a:r>
              <a:rPr lang="en-US" sz="2000" dirty="0"/>
              <a:t>(</a:t>
            </a:r>
            <a:r>
              <a:rPr lang="en-US" sz="2000" b="1" dirty="0">
                <a:solidFill>
                  <a:srgbClr val="800000"/>
                </a:solidFill>
              </a:rPr>
              <a:t>10:2</a:t>
            </a:r>
            <a:r>
              <a:rPr lang="en-US" sz="2000" dirty="0"/>
              <a:t>)</a:t>
            </a:r>
          </a:p>
          <a:p>
            <a:pPr marL="346075" lvl="0" indent="-346075">
              <a:lnSpc>
                <a:spcPct val="97000"/>
              </a:lnSpc>
              <a:spcBef>
                <a:spcPts val="0"/>
              </a:spcBef>
              <a:buFont typeface="+mj-lt"/>
              <a:buAutoNum type="arabicPeriod" startAt="3"/>
            </a:pPr>
            <a:r>
              <a:rPr lang="en-US" sz="2000" dirty="0"/>
              <a:t>What is the significance of him standing on both the sea and the land?</a:t>
            </a:r>
          </a:p>
          <a:p>
            <a:pPr>
              <a:lnSpc>
                <a:spcPct val="97000"/>
              </a:lnSpc>
              <a:spcBef>
                <a:spcPts val="0"/>
              </a:spcBef>
            </a:pPr>
            <a:r>
              <a:rPr lang="en-US" sz="2000" dirty="0"/>
              <a:t>Suggests power, authority </a:t>
            </a:r>
            <a:r>
              <a:rPr lang="en-US" sz="2000" b="1" i="1" dirty="0"/>
              <a:t>over</a:t>
            </a:r>
            <a:r>
              <a:rPr lang="en-US" sz="2000" dirty="0"/>
              <a:t> all aspects, domains of our world (land and sea).  All things political, national, governmental (i.e., sea) and religious (land, earth).  See: </a:t>
            </a:r>
            <a:r>
              <a:rPr lang="en-US" sz="2000" b="1" dirty="0">
                <a:solidFill>
                  <a:srgbClr val="800000"/>
                </a:solidFill>
              </a:rPr>
              <a:t>13:1, 11</a:t>
            </a:r>
            <a:r>
              <a:rPr lang="en-US" sz="2000" dirty="0"/>
              <a:t>.</a:t>
            </a:r>
          </a:p>
          <a:p>
            <a:pPr>
              <a:lnSpc>
                <a:spcPct val="97000"/>
              </a:lnSpc>
              <a:spcBef>
                <a:spcPts val="0"/>
              </a:spcBef>
            </a:pPr>
            <a:r>
              <a:rPr lang="en-US" sz="2000" dirty="0"/>
              <a:t>Emphasizes his might and power ... and credibility and significance of his words and his </a:t>
            </a:r>
            <a:r>
              <a:rPr lang="en-US" sz="2000" i="1" dirty="0">
                <a:solidFill>
                  <a:srgbClr val="800000"/>
                </a:solidFill>
              </a:rPr>
              <a:t>“little book”</a:t>
            </a:r>
            <a:r>
              <a:rPr lang="en-US" sz="2000" dirty="0"/>
              <a:t>.</a:t>
            </a:r>
          </a:p>
          <a:p>
            <a:pPr>
              <a:lnSpc>
                <a:spcPct val="97000"/>
              </a:lnSpc>
              <a:spcBef>
                <a:spcPts val="0"/>
              </a:spcBef>
            </a:pPr>
            <a:r>
              <a:rPr lang="en-US" sz="2000" dirty="0"/>
              <a:t>Implies broad applicability of the </a:t>
            </a:r>
            <a:r>
              <a:rPr lang="en-US" sz="2000" i="1" dirty="0">
                <a:solidFill>
                  <a:srgbClr val="800000"/>
                </a:solidFill>
              </a:rPr>
              <a:t>“little book”</a:t>
            </a:r>
            <a:r>
              <a:rPr lang="en-US" sz="2000" dirty="0"/>
              <a:t>.</a:t>
            </a:r>
          </a:p>
          <a:p>
            <a:pPr>
              <a:lnSpc>
                <a:spcPct val="97000"/>
              </a:lnSpc>
              <a:spcBef>
                <a:spcPts val="0"/>
              </a:spcBef>
            </a:pPr>
            <a:endParaRPr lang="en-US" sz="2000" dirty="0"/>
          </a:p>
        </p:txBody>
      </p:sp>
    </p:spTree>
    <p:extLst>
      <p:ext uri="{BB962C8B-B14F-4D97-AF65-F5344CB8AC3E}">
        <p14:creationId xmlns:p14="http://schemas.microsoft.com/office/powerpoint/2010/main" val="34352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Sealing the Seven Thunders’ Words</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a:t>
            </a:r>
            <a:r>
              <a:rPr lang="en-US" sz="2000" b="1" i="1" dirty="0">
                <a:solidFill>
                  <a:srgbClr val="800000"/>
                </a:solidFill>
              </a:rPr>
              <a:t>cried with a loud voice</a:t>
            </a:r>
            <a:r>
              <a:rPr lang="en-US" sz="2000" i="1" dirty="0">
                <a:solidFill>
                  <a:srgbClr val="800000"/>
                </a:solidFill>
              </a:rPr>
              <a:t>, as when </a:t>
            </a:r>
            <a:r>
              <a:rPr lang="en-US" sz="2000" b="1" i="1" dirty="0">
                <a:solidFill>
                  <a:srgbClr val="800000"/>
                </a:solidFill>
              </a:rPr>
              <a:t>a lion roars</a:t>
            </a:r>
            <a:r>
              <a:rPr lang="en-US" sz="2000" i="1" dirty="0">
                <a:solidFill>
                  <a:srgbClr val="800000"/>
                </a:solidFill>
              </a:rPr>
              <a:t>. When he cried out, </a:t>
            </a:r>
            <a:r>
              <a:rPr lang="en-US" sz="2000" b="1" i="1" dirty="0">
                <a:solidFill>
                  <a:srgbClr val="800000"/>
                </a:solidFill>
              </a:rPr>
              <a:t>seven thunders uttered their voices</a:t>
            </a:r>
            <a:r>
              <a:rPr lang="en-US" sz="2000" i="1" dirty="0">
                <a:solidFill>
                  <a:srgbClr val="800000"/>
                </a:solidFill>
              </a:rPr>
              <a:t>.  Now when the seven thunders uttered their voices, </a:t>
            </a:r>
            <a:r>
              <a:rPr lang="en-US" sz="2000" b="1" i="1" dirty="0">
                <a:solidFill>
                  <a:srgbClr val="800000"/>
                </a:solidFill>
              </a:rPr>
              <a:t>I was about to write</a:t>
            </a:r>
            <a:r>
              <a:rPr lang="en-US" sz="2000" i="1" dirty="0">
                <a:solidFill>
                  <a:srgbClr val="800000"/>
                </a:solidFill>
              </a:rPr>
              <a:t>; but I heard a voice from heaven saying to me, “</a:t>
            </a:r>
            <a:r>
              <a:rPr lang="en-US" sz="2000" b="1" i="1" u="sng" dirty="0">
                <a:solidFill>
                  <a:srgbClr val="800000"/>
                </a:solidFill>
              </a:rPr>
              <a:t>Seal up</a:t>
            </a:r>
            <a:r>
              <a:rPr lang="en-US" sz="2000" b="1" i="1" dirty="0">
                <a:solidFill>
                  <a:srgbClr val="800000"/>
                </a:solidFill>
              </a:rPr>
              <a:t> the things which the seven thunders uttered, and </a:t>
            </a:r>
            <a:r>
              <a:rPr lang="en-US" sz="2000" b="1" i="1" u="sng" dirty="0">
                <a:solidFill>
                  <a:srgbClr val="800000"/>
                </a:solidFill>
              </a:rPr>
              <a:t>do not write them</a:t>
            </a:r>
            <a:r>
              <a:rPr lang="en-US" sz="2000" i="1" dirty="0">
                <a:solidFill>
                  <a:srgbClr val="800000"/>
                </a:solidFill>
              </a:rPr>
              <a:t>.” </a:t>
            </a:r>
            <a:r>
              <a:rPr lang="en-US" sz="2000" dirty="0"/>
              <a:t>(</a:t>
            </a:r>
            <a:r>
              <a:rPr lang="en-US" sz="2000" b="1" dirty="0">
                <a:solidFill>
                  <a:srgbClr val="800000"/>
                </a:solidFill>
              </a:rPr>
              <a:t>10:3-4</a:t>
            </a:r>
            <a:r>
              <a:rPr lang="en-US" sz="2000" dirty="0"/>
              <a:t>).</a:t>
            </a:r>
          </a:p>
          <a:p>
            <a:pPr marL="346075" lvl="0" indent="-346075">
              <a:lnSpc>
                <a:spcPct val="97000"/>
              </a:lnSpc>
              <a:spcBef>
                <a:spcPts val="0"/>
              </a:spcBef>
              <a:buFont typeface="+mj-lt"/>
              <a:buAutoNum type="arabicPeriod" startAt="4"/>
            </a:pPr>
            <a:r>
              <a:rPr lang="en-US" sz="2000" dirty="0"/>
              <a:t>Why were the words uttered by the seven thunders sealed?  Why is this told to us, if we cannot know what they said?</a:t>
            </a:r>
          </a:p>
          <a:p>
            <a:pPr>
              <a:lnSpc>
                <a:spcPct val="97000"/>
              </a:lnSpc>
              <a:spcBef>
                <a:spcPts val="0"/>
              </a:spcBef>
            </a:pPr>
            <a:r>
              <a:rPr lang="en-US" sz="2000" dirty="0"/>
              <a:t>By contrast, Jesus previously </a:t>
            </a:r>
            <a:r>
              <a:rPr lang="en-US" sz="2000" b="1" i="1" dirty="0"/>
              <a:t>loosed</a:t>
            </a:r>
            <a:r>
              <a:rPr lang="en-US" sz="2000" dirty="0"/>
              <a:t> the </a:t>
            </a:r>
            <a:r>
              <a:rPr lang="en-US" sz="2000" i="1" dirty="0">
                <a:solidFill>
                  <a:srgbClr val="800000"/>
                </a:solidFill>
              </a:rPr>
              <a:t>“scroll … </a:t>
            </a:r>
            <a:r>
              <a:rPr lang="en-US" sz="2000" b="1" i="1" dirty="0">
                <a:solidFill>
                  <a:srgbClr val="800000"/>
                </a:solidFill>
              </a:rPr>
              <a:t>sealed</a:t>
            </a:r>
            <a:r>
              <a:rPr lang="en-US" sz="2000" i="1" dirty="0">
                <a:solidFill>
                  <a:srgbClr val="800000"/>
                </a:solidFill>
              </a:rPr>
              <a:t> with seven seals”</a:t>
            </a:r>
            <a:r>
              <a:rPr lang="en-US" sz="2000" dirty="0"/>
              <a:t> (</a:t>
            </a:r>
            <a:r>
              <a:rPr lang="en-US" sz="2000" b="1" dirty="0">
                <a:solidFill>
                  <a:srgbClr val="800000"/>
                </a:solidFill>
              </a:rPr>
              <a:t>5-6</a:t>
            </a:r>
            <a:r>
              <a:rPr lang="en-US" sz="2000" dirty="0"/>
              <a:t>).</a:t>
            </a:r>
          </a:p>
          <a:p>
            <a:pPr>
              <a:lnSpc>
                <a:spcPct val="97000"/>
              </a:lnSpc>
              <a:spcBef>
                <a:spcPts val="0"/>
              </a:spcBef>
            </a:pPr>
            <a:r>
              <a:rPr lang="en-US" sz="2000" dirty="0"/>
              <a:t>Daniel was to </a:t>
            </a:r>
            <a:r>
              <a:rPr lang="en-US" sz="2000" i="1" dirty="0">
                <a:solidFill>
                  <a:srgbClr val="800000"/>
                </a:solidFill>
              </a:rPr>
              <a:t>“shut up the words and </a:t>
            </a:r>
            <a:r>
              <a:rPr lang="en-US" sz="2000" b="1" i="1" dirty="0">
                <a:solidFill>
                  <a:srgbClr val="800000"/>
                </a:solidFill>
              </a:rPr>
              <a:t>seal</a:t>
            </a:r>
            <a:r>
              <a:rPr lang="en-US" sz="2000" i="1" dirty="0">
                <a:solidFill>
                  <a:srgbClr val="800000"/>
                </a:solidFill>
              </a:rPr>
              <a:t> the book”</a:t>
            </a:r>
            <a:r>
              <a:rPr lang="en-US" sz="2000" dirty="0"/>
              <a:t> … because they applied to </a:t>
            </a:r>
            <a:r>
              <a:rPr lang="en-US" sz="2000" i="1" dirty="0">
                <a:solidFill>
                  <a:srgbClr val="800000"/>
                </a:solidFill>
              </a:rPr>
              <a:t>“the time of the end”</a:t>
            </a:r>
            <a:r>
              <a:rPr lang="en-US" sz="2000" dirty="0"/>
              <a:t> (</a:t>
            </a:r>
            <a:r>
              <a:rPr lang="en-US" sz="2000" b="1" dirty="0">
                <a:solidFill>
                  <a:srgbClr val="800000"/>
                </a:solidFill>
              </a:rPr>
              <a:t>Daniel 9:24; 12:3-4, 9</a:t>
            </a:r>
            <a:r>
              <a:rPr lang="en-US" sz="2000" dirty="0"/>
              <a:t>).  Required preservation, not hiding.</a:t>
            </a:r>
          </a:p>
          <a:p>
            <a:pPr>
              <a:lnSpc>
                <a:spcPct val="97000"/>
              </a:lnSpc>
              <a:spcBef>
                <a:spcPts val="0"/>
              </a:spcBef>
            </a:pPr>
            <a:r>
              <a:rPr lang="en-US" sz="2000" dirty="0"/>
              <a:t>Paul </a:t>
            </a:r>
            <a:r>
              <a:rPr lang="en-US" sz="2000" i="1" dirty="0">
                <a:solidFill>
                  <a:srgbClr val="800000"/>
                </a:solidFill>
              </a:rPr>
              <a:t>“heard </a:t>
            </a:r>
            <a:r>
              <a:rPr lang="en-US" sz="2000" b="1" i="1" dirty="0">
                <a:solidFill>
                  <a:srgbClr val="800000"/>
                </a:solidFill>
              </a:rPr>
              <a:t>inexpressible</a:t>
            </a:r>
            <a:r>
              <a:rPr lang="en-US" sz="2000" i="1" dirty="0">
                <a:solidFill>
                  <a:srgbClr val="800000"/>
                </a:solidFill>
              </a:rPr>
              <a:t> words … </a:t>
            </a:r>
            <a:r>
              <a:rPr lang="en-US" sz="2000" b="1" i="1" dirty="0">
                <a:solidFill>
                  <a:srgbClr val="800000"/>
                </a:solidFill>
              </a:rPr>
              <a:t>not lawful </a:t>
            </a:r>
            <a:r>
              <a:rPr lang="en-US" sz="2000" i="1" dirty="0">
                <a:solidFill>
                  <a:srgbClr val="800000"/>
                </a:solidFill>
              </a:rPr>
              <a:t>for a man </a:t>
            </a:r>
            <a:r>
              <a:rPr lang="en-US" sz="2000" b="1" i="1" dirty="0">
                <a:solidFill>
                  <a:srgbClr val="800000"/>
                </a:solidFill>
              </a:rPr>
              <a:t>to utter</a:t>
            </a:r>
            <a:r>
              <a:rPr lang="en-US" sz="2000" i="1" dirty="0">
                <a:solidFill>
                  <a:srgbClr val="800000"/>
                </a:solidFill>
              </a:rPr>
              <a:t>”</a:t>
            </a:r>
            <a:r>
              <a:rPr lang="en-US" sz="2000" dirty="0"/>
              <a:t> (</a:t>
            </a:r>
            <a:r>
              <a:rPr lang="en-US" sz="2000" b="1" dirty="0">
                <a:solidFill>
                  <a:srgbClr val="800000"/>
                </a:solidFill>
              </a:rPr>
              <a:t>2 Cor. 12:1-4</a:t>
            </a:r>
            <a:r>
              <a:rPr lang="en-US" sz="2000" dirty="0"/>
              <a:t>).</a:t>
            </a:r>
          </a:p>
          <a:p>
            <a:pPr>
              <a:lnSpc>
                <a:spcPct val="97000"/>
              </a:lnSpc>
              <a:spcBef>
                <a:spcPts val="0"/>
              </a:spcBef>
            </a:pPr>
            <a:r>
              <a:rPr lang="en-US" sz="2000" i="1" dirty="0">
                <a:solidFill>
                  <a:srgbClr val="800000"/>
                </a:solidFill>
              </a:rPr>
              <a:t>“The secret things belong to God”</a:t>
            </a:r>
            <a:r>
              <a:rPr lang="en-US" sz="2000" dirty="0"/>
              <a:t> (</a:t>
            </a:r>
            <a:r>
              <a:rPr lang="en-US" sz="2000" b="1" dirty="0" err="1">
                <a:solidFill>
                  <a:srgbClr val="800000"/>
                </a:solidFill>
              </a:rPr>
              <a:t>Deu</a:t>
            </a:r>
            <a:r>
              <a:rPr lang="en-US" sz="2000" b="1" dirty="0">
                <a:solidFill>
                  <a:srgbClr val="800000"/>
                </a:solidFill>
              </a:rPr>
              <a:t>. 29:29</a:t>
            </a:r>
            <a:r>
              <a:rPr lang="en-US" sz="2000" dirty="0"/>
              <a:t>).  </a:t>
            </a:r>
            <a:r>
              <a:rPr lang="en-US" sz="2000" b="1" i="1" dirty="0"/>
              <a:t>More plans than revealed.</a:t>
            </a:r>
          </a:p>
          <a:p>
            <a:pPr>
              <a:lnSpc>
                <a:spcPct val="97000"/>
              </a:lnSpc>
              <a:spcBef>
                <a:spcPts val="0"/>
              </a:spcBef>
            </a:pPr>
            <a:r>
              <a:rPr lang="en-US" sz="2000" dirty="0"/>
              <a:t>Enhances image, credibility of angel, his words recorded by John, and </a:t>
            </a:r>
            <a:r>
              <a:rPr lang="en-US" sz="2000" i="1" dirty="0">
                <a:solidFill>
                  <a:srgbClr val="800000"/>
                </a:solidFill>
              </a:rPr>
              <a:t>“little book”</a:t>
            </a:r>
            <a:r>
              <a:rPr lang="en-US" sz="2000" dirty="0"/>
              <a:t>.</a:t>
            </a:r>
          </a:p>
          <a:p>
            <a:pPr>
              <a:lnSpc>
                <a:spcPct val="97000"/>
              </a:lnSpc>
              <a:spcBef>
                <a:spcPts val="0"/>
              </a:spcBef>
            </a:pPr>
            <a:r>
              <a:rPr lang="en-US" sz="2000" dirty="0"/>
              <a:t>Roar of lion often associated with God’s revelation, judgment, and protection (</a:t>
            </a:r>
            <a:r>
              <a:rPr lang="en-US" sz="2000" b="1" dirty="0">
                <a:solidFill>
                  <a:srgbClr val="800000"/>
                </a:solidFill>
              </a:rPr>
              <a:t>Jeremiah 25:30; Hosea 11:10; Joel 3:16; Amos 3:8</a:t>
            </a:r>
            <a:r>
              <a:rPr lang="en-US" sz="2000" dirty="0"/>
              <a:t>).</a:t>
            </a:r>
          </a:p>
        </p:txBody>
      </p:sp>
    </p:spTree>
    <p:extLst>
      <p:ext uri="{BB962C8B-B14F-4D97-AF65-F5344CB8AC3E}">
        <p14:creationId xmlns:p14="http://schemas.microsoft.com/office/powerpoint/2010/main" val="1036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Thunderous Voice of God</a:t>
            </a:r>
          </a:p>
        </p:txBody>
      </p:sp>
      <p:sp>
        <p:nvSpPr>
          <p:cNvPr id="3" name="Content Placeholder 2"/>
          <p:cNvSpPr>
            <a:spLocks noGrp="1"/>
          </p:cNvSpPr>
          <p:nvPr>
            <p:ph sz="quarter" idx="10"/>
          </p:nvPr>
        </p:nvSpPr>
        <p:spPr/>
        <p:txBody>
          <a:bodyPr/>
          <a:lstStyle/>
          <a:p>
            <a:pPr marL="0" indent="0">
              <a:buNone/>
            </a:pPr>
            <a:r>
              <a:rPr lang="en-US" sz="1900" i="1" dirty="0">
                <a:solidFill>
                  <a:srgbClr val="800000"/>
                </a:solidFill>
              </a:rPr>
              <a:t>Give unto the LORD, O you mighty ones, Give unto the LORD glory and strength. Give unto the LORD the glory due to His name; Worship the LORD in the beauty of holiness. The </a:t>
            </a:r>
            <a:r>
              <a:rPr lang="en-US" sz="1900" b="1" i="1" baseline="30000" dirty="0">
                <a:solidFill>
                  <a:srgbClr val="800000"/>
                </a:solidFill>
              </a:rPr>
              <a:t>1</a:t>
            </a:r>
            <a:r>
              <a:rPr lang="en-US" sz="1900" b="1" i="1" dirty="0">
                <a:solidFill>
                  <a:srgbClr val="800000"/>
                </a:solidFill>
              </a:rPr>
              <a:t>voice of the LORD </a:t>
            </a:r>
            <a:r>
              <a:rPr lang="en-US" sz="1900" i="1" dirty="0">
                <a:solidFill>
                  <a:srgbClr val="800000"/>
                </a:solidFill>
              </a:rPr>
              <a:t>is over the waters; </a:t>
            </a:r>
            <a:r>
              <a:rPr lang="en-US" sz="1900" b="1" i="1" dirty="0">
                <a:solidFill>
                  <a:srgbClr val="800000"/>
                </a:solidFill>
              </a:rPr>
              <a:t>The God of glory </a:t>
            </a:r>
            <a:r>
              <a:rPr lang="en-US" sz="1900" b="1" i="1" u="sng" dirty="0">
                <a:solidFill>
                  <a:srgbClr val="800000"/>
                </a:solidFill>
              </a:rPr>
              <a:t>thunders</a:t>
            </a:r>
            <a:r>
              <a:rPr lang="en-US" sz="1900" i="1" dirty="0">
                <a:solidFill>
                  <a:srgbClr val="800000"/>
                </a:solidFill>
              </a:rPr>
              <a:t>; The LORD is over many waters. The </a:t>
            </a:r>
            <a:r>
              <a:rPr lang="en-US" sz="1900" b="1" i="1" baseline="30000" dirty="0">
                <a:solidFill>
                  <a:srgbClr val="800000"/>
                </a:solidFill>
              </a:rPr>
              <a:t>2</a:t>
            </a:r>
            <a:r>
              <a:rPr lang="en-US" sz="1900" b="1" i="1" dirty="0">
                <a:solidFill>
                  <a:srgbClr val="800000"/>
                </a:solidFill>
              </a:rPr>
              <a:t>voice of the LORD </a:t>
            </a:r>
            <a:r>
              <a:rPr lang="en-US" sz="1900" i="1" dirty="0">
                <a:solidFill>
                  <a:srgbClr val="800000"/>
                </a:solidFill>
              </a:rPr>
              <a:t>is powerful; The </a:t>
            </a:r>
            <a:r>
              <a:rPr lang="en-US" sz="1900" b="1" i="1" baseline="30000" dirty="0">
                <a:solidFill>
                  <a:srgbClr val="800000"/>
                </a:solidFill>
              </a:rPr>
              <a:t>3</a:t>
            </a:r>
            <a:r>
              <a:rPr lang="en-US" sz="1900" b="1" i="1" dirty="0">
                <a:solidFill>
                  <a:srgbClr val="800000"/>
                </a:solidFill>
              </a:rPr>
              <a:t>voice of the LORD </a:t>
            </a:r>
            <a:r>
              <a:rPr lang="en-US" sz="1900" i="1" dirty="0">
                <a:solidFill>
                  <a:srgbClr val="800000"/>
                </a:solidFill>
              </a:rPr>
              <a:t>is full of majesty. The </a:t>
            </a:r>
            <a:r>
              <a:rPr lang="en-US" sz="1900" b="1" i="1" baseline="30000" dirty="0">
                <a:solidFill>
                  <a:srgbClr val="800000"/>
                </a:solidFill>
              </a:rPr>
              <a:t>4</a:t>
            </a:r>
            <a:r>
              <a:rPr lang="en-US" sz="1900" b="1" i="1" dirty="0">
                <a:solidFill>
                  <a:srgbClr val="800000"/>
                </a:solidFill>
              </a:rPr>
              <a:t>voice of the LORD </a:t>
            </a:r>
            <a:r>
              <a:rPr lang="en-US" sz="1900" i="1" dirty="0">
                <a:solidFill>
                  <a:srgbClr val="800000"/>
                </a:solidFill>
              </a:rPr>
              <a:t>breaks the cedars, Yes, the LORD splinters the cedars of Lebanon. He makes them also skip like a calf, Lebanon and </a:t>
            </a:r>
            <a:r>
              <a:rPr lang="en-US" sz="1900" i="1" dirty="0" err="1">
                <a:solidFill>
                  <a:srgbClr val="800000"/>
                </a:solidFill>
              </a:rPr>
              <a:t>Sirion</a:t>
            </a:r>
            <a:r>
              <a:rPr lang="en-US" sz="1900" i="1" dirty="0">
                <a:solidFill>
                  <a:srgbClr val="800000"/>
                </a:solidFill>
              </a:rPr>
              <a:t> like a young wild ox. The </a:t>
            </a:r>
            <a:r>
              <a:rPr lang="en-US" sz="1900" b="1" i="1" baseline="30000" dirty="0">
                <a:solidFill>
                  <a:srgbClr val="800000"/>
                </a:solidFill>
              </a:rPr>
              <a:t>5</a:t>
            </a:r>
            <a:r>
              <a:rPr lang="en-US" sz="1900" b="1" i="1" dirty="0">
                <a:solidFill>
                  <a:srgbClr val="800000"/>
                </a:solidFill>
              </a:rPr>
              <a:t>voice of the LORD </a:t>
            </a:r>
            <a:r>
              <a:rPr lang="en-US" sz="1900" i="1" dirty="0">
                <a:solidFill>
                  <a:srgbClr val="800000"/>
                </a:solidFill>
              </a:rPr>
              <a:t>divides the flames of fire. The </a:t>
            </a:r>
            <a:r>
              <a:rPr lang="en-US" sz="1900" b="1" i="1" baseline="30000" dirty="0">
                <a:solidFill>
                  <a:srgbClr val="800000"/>
                </a:solidFill>
              </a:rPr>
              <a:t>6</a:t>
            </a:r>
            <a:r>
              <a:rPr lang="en-US" sz="1900" b="1" i="1" dirty="0">
                <a:solidFill>
                  <a:srgbClr val="800000"/>
                </a:solidFill>
              </a:rPr>
              <a:t>voice of the LORD</a:t>
            </a:r>
            <a:r>
              <a:rPr lang="en-US" sz="1900" i="1" dirty="0">
                <a:solidFill>
                  <a:srgbClr val="800000"/>
                </a:solidFill>
              </a:rPr>
              <a:t> shakes the wilderness; The LORD shakes the Wilderness of Kadesh. The </a:t>
            </a:r>
            <a:r>
              <a:rPr lang="en-US" sz="1900" b="1" i="1" baseline="30000" dirty="0">
                <a:solidFill>
                  <a:srgbClr val="800000"/>
                </a:solidFill>
              </a:rPr>
              <a:t>7</a:t>
            </a:r>
            <a:r>
              <a:rPr lang="en-US" sz="1900" b="1" i="1" dirty="0">
                <a:solidFill>
                  <a:srgbClr val="800000"/>
                </a:solidFill>
              </a:rPr>
              <a:t>voice of the LORD</a:t>
            </a:r>
            <a:r>
              <a:rPr lang="en-US" sz="1900" i="1" dirty="0">
                <a:solidFill>
                  <a:srgbClr val="800000"/>
                </a:solidFill>
              </a:rPr>
              <a:t> makes the deer give birth, And strips the forests bare; And in His temple everyone says, “Glory!” The </a:t>
            </a:r>
            <a:r>
              <a:rPr lang="en-US" sz="1900" b="1" i="1" dirty="0">
                <a:solidFill>
                  <a:srgbClr val="800000"/>
                </a:solidFill>
              </a:rPr>
              <a:t>LORD sat enthroned </a:t>
            </a:r>
            <a:r>
              <a:rPr lang="en-US" sz="1900" i="1" dirty="0">
                <a:solidFill>
                  <a:srgbClr val="800000"/>
                </a:solidFill>
              </a:rPr>
              <a:t>at the Flood, And </a:t>
            </a:r>
            <a:r>
              <a:rPr lang="en-US" sz="1900" b="1" i="1" dirty="0">
                <a:solidFill>
                  <a:srgbClr val="800000"/>
                </a:solidFill>
              </a:rPr>
              <a:t>the LORD sits as King forever</a:t>
            </a:r>
            <a:r>
              <a:rPr lang="en-US" sz="1900" i="1" dirty="0">
                <a:solidFill>
                  <a:srgbClr val="800000"/>
                </a:solidFill>
              </a:rPr>
              <a:t>. The </a:t>
            </a:r>
            <a:r>
              <a:rPr lang="en-US" sz="1900" b="1" i="1" dirty="0">
                <a:solidFill>
                  <a:srgbClr val="800000"/>
                </a:solidFill>
              </a:rPr>
              <a:t>LORD will give strength to His people</a:t>
            </a:r>
            <a:r>
              <a:rPr lang="en-US" sz="1900" i="1" dirty="0">
                <a:solidFill>
                  <a:srgbClr val="800000"/>
                </a:solidFill>
              </a:rPr>
              <a:t>; The </a:t>
            </a:r>
            <a:r>
              <a:rPr lang="en-US" sz="1900" b="1" i="1" dirty="0">
                <a:solidFill>
                  <a:srgbClr val="800000"/>
                </a:solidFill>
              </a:rPr>
              <a:t>LORD will bless His people </a:t>
            </a:r>
            <a:r>
              <a:rPr lang="en-US" sz="1900" i="1" dirty="0">
                <a:solidFill>
                  <a:srgbClr val="800000"/>
                </a:solidFill>
              </a:rPr>
              <a:t>with peace. </a:t>
            </a:r>
            <a:r>
              <a:rPr lang="en-US" sz="1900" dirty="0"/>
              <a:t>(</a:t>
            </a:r>
            <a:r>
              <a:rPr lang="en-US" sz="1900" b="1" dirty="0">
                <a:solidFill>
                  <a:srgbClr val="800000"/>
                </a:solidFill>
              </a:rPr>
              <a:t>Psalm 29:1-11</a:t>
            </a:r>
            <a:r>
              <a:rPr lang="en-US" sz="1900" dirty="0"/>
              <a:t>)</a:t>
            </a:r>
          </a:p>
          <a:p>
            <a:r>
              <a:rPr lang="en-US" sz="1900" dirty="0"/>
              <a:t>Thunder associated with God’s voice, judgment, redemption, and answered prayer:  </a:t>
            </a:r>
            <a:r>
              <a:rPr lang="en-US" sz="1900" b="1" u="sng" dirty="0">
                <a:solidFill>
                  <a:srgbClr val="800000"/>
                </a:solidFill>
              </a:rPr>
              <a:t>John 12:27-31</a:t>
            </a:r>
            <a:r>
              <a:rPr lang="en-US" sz="1900" b="1" dirty="0">
                <a:solidFill>
                  <a:srgbClr val="800000"/>
                </a:solidFill>
              </a:rPr>
              <a:t>; 1 Samuel 2:10; </a:t>
            </a:r>
            <a:r>
              <a:rPr lang="en-US" sz="1900" b="1" u="sng" dirty="0">
                <a:solidFill>
                  <a:srgbClr val="800000"/>
                </a:solidFill>
              </a:rPr>
              <a:t>2 Samuel 22:7-21</a:t>
            </a:r>
            <a:r>
              <a:rPr lang="en-US" sz="1900" b="1" dirty="0">
                <a:solidFill>
                  <a:srgbClr val="800000"/>
                </a:solidFill>
              </a:rPr>
              <a:t>; Isaiah 29:6</a:t>
            </a:r>
            <a:r>
              <a:rPr lang="en-US" sz="1900" dirty="0"/>
              <a:t>).</a:t>
            </a:r>
          </a:p>
        </p:txBody>
      </p:sp>
    </p:spTree>
    <p:extLst>
      <p:ext uri="{BB962C8B-B14F-4D97-AF65-F5344CB8AC3E}">
        <p14:creationId xmlns:p14="http://schemas.microsoft.com/office/powerpoint/2010/main" val="12737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Mystery?</a:t>
            </a:r>
          </a:p>
        </p:txBody>
      </p:sp>
      <p:sp>
        <p:nvSpPr>
          <p:cNvPr id="3" name="Content Placeholder 2"/>
          <p:cNvSpPr>
            <a:spLocks noGrp="1"/>
          </p:cNvSpPr>
          <p:nvPr>
            <p:ph sz="quarter" idx="10"/>
          </p:nvPr>
        </p:nvSpPr>
        <p:spPr/>
        <p:txBody>
          <a:bodyPr/>
          <a:lstStyle/>
          <a:p>
            <a:pPr marL="0" lvl="0" indent="0">
              <a:lnSpc>
                <a:spcPct val="93000"/>
              </a:lnSpc>
              <a:spcBef>
                <a:spcPts val="0"/>
              </a:spcBef>
              <a:buNone/>
            </a:pPr>
            <a:r>
              <a:rPr lang="en-US" sz="1800" i="1" dirty="0">
                <a:solidFill>
                  <a:srgbClr val="800000"/>
                </a:solidFill>
              </a:rPr>
              <a:t>The angel whom I saw </a:t>
            </a:r>
            <a:r>
              <a:rPr lang="en-US" sz="1800" b="1" i="1" dirty="0">
                <a:solidFill>
                  <a:srgbClr val="800000"/>
                </a:solidFill>
              </a:rPr>
              <a:t>standing on the sea and on the land </a:t>
            </a:r>
            <a:r>
              <a:rPr lang="en-US" sz="1800" b="1" i="1" u="sng" dirty="0">
                <a:solidFill>
                  <a:srgbClr val="800000"/>
                </a:solidFill>
              </a:rPr>
              <a:t>raised up his hand</a:t>
            </a:r>
            <a:r>
              <a:rPr lang="en-US" sz="1800" b="1" i="1" dirty="0">
                <a:solidFill>
                  <a:srgbClr val="800000"/>
                </a:solidFill>
              </a:rPr>
              <a:t> to heaven and swore by Him </a:t>
            </a:r>
            <a:r>
              <a:rPr lang="en-US" sz="1800" i="1" dirty="0">
                <a:solidFill>
                  <a:srgbClr val="800000"/>
                </a:solidFill>
              </a:rPr>
              <a:t>who lives forever and ever, </a:t>
            </a:r>
            <a:r>
              <a:rPr lang="en-US" sz="1800" b="1" i="1" dirty="0">
                <a:solidFill>
                  <a:srgbClr val="800000"/>
                </a:solidFill>
              </a:rPr>
              <a:t>who created </a:t>
            </a:r>
            <a:r>
              <a:rPr lang="en-US" sz="1800" b="1" i="1" baseline="30000" dirty="0">
                <a:solidFill>
                  <a:srgbClr val="800000"/>
                </a:solidFill>
              </a:rPr>
              <a:t>1</a:t>
            </a:r>
            <a:r>
              <a:rPr lang="en-US" sz="1800" b="1" i="1" dirty="0">
                <a:solidFill>
                  <a:srgbClr val="800000"/>
                </a:solidFill>
              </a:rPr>
              <a:t>heaven </a:t>
            </a:r>
            <a:r>
              <a:rPr lang="en-US" sz="1800" i="1" dirty="0">
                <a:solidFill>
                  <a:srgbClr val="800000"/>
                </a:solidFill>
              </a:rPr>
              <a:t>and the things that are in it, the </a:t>
            </a:r>
            <a:r>
              <a:rPr lang="en-US" sz="1800" b="1" i="1" baseline="30000" dirty="0">
                <a:solidFill>
                  <a:srgbClr val="800000"/>
                </a:solidFill>
              </a:rPr>
              <a:t>2</a:t>
            </a:r>
            <a:r>
              <a:rPr lang="en-US" sz="1800" b="1" i="1" dirty="0">
                <a:solidFill>
                  <a:srgbClr val="800000"/>
                </a:solidFill>
              </a:rPr>
              <a:t>earth</a:t>
            </a:r>
            <a:r>
              <a:rPr lang="en-US" sz="1800" i="1" dirty="0">
                <a:solidFill>
                  <a:srgbClr val="800000"/>
                </a:solidFill>
              </a:rPr>
              <a:t> and the things that are in it, and the </a:t>
            </a:r>
            <a:r>
              <a:rPr lang="en-US" sz="1800" b="1" i="1" baseline="30000" dirty="0">
                <a:solidFill>
                  <a:srgbClr val="800000"/>
                </a:solidFill>
              </a:rPr>
              <a:t>3</a:t>
            </a:r>
            <a:r>
              <a:rPr lang="en-US" sz="1800" b="1" i="1" dirty="0">
                <a:solidFill>
                  <a:srgbClr val="800000"/>
                </a:solidFill>
              </a:rPr>
              <a:t>sea</a:t>
            </a:r>
            <a:r>
              <a:rPr lang="en-US" sz="1800" i="1" dirty="0">
                <a:solidFill>
                  <a:srgbClr val="800000"/>
                </a:solidFill>
              </a:rPr>
              <a:t> and the things that are in it, </a:t>
            </a:r>
            <a:r>
              <a:rPr lang="en-US" sz="1800" b="1" i="1" dirty="0">
                <a:solidFill>
                  <a:srgbClr val="800000"/>
                </a:solidFill>
              </a:rPr>
              <a:t>that there should be delay no longer, but </a:t>
            </a:r>
            <a:r>
              <a:rPr lang="en-US" sz="1800" b="1" i="1" u="sng" dirty="0">
                <a:solidFill>
                  <a:srgbClr val="800000"/>
                </a:solidFill>
              </a:rPr>
              <a:t>in the days of the sounding of the seventh angel</a:t>
            </a:r>
            <a:r>
              <a:rPr lang="en-US" sz="1800" i="1" dirty="0">
                <a:solidFill>
                  <a:srgbClr val="800000"/>
                </a:solidFill>
              </a:rPr>
              <a:t>, when he is about to sound, </a:t>
            </a:r>
            <a:r>
              <a:rPr lang="en-US" sz="1800" b="1" i="1" u="sng" dirty="0">
                <a:solidFill>
                  <a:srgbClr val="800000"/>
                </a:solidFill>
              </a:rPr>
              <a:t>the mystery of God would be finished</a:t>
            </a:r>
            <a:r>
              <a:rPr lang="en-US" sz="1800" b="1" i="1" dirty="0">
                <a:solidFill>
                  <a:srgbClr val="800000"/>
                </a:solidFill>
              </a:rPr>
              <a:t>, as He declared to His servants the prophets</a:t>
            </a:r>
            <a:r>
              <a:rPr lang="en-US" sz="1800" i="1" dirty="0">
                <a:solidFill>
                  <a:srgbClr val="800000"/>
                </a:solidFill>
              </a:rPr>
              <a:t>. </a:t>
            </a:r>
            <a:r>
              <a:rPr lang="en-US" sz="1800" dirty="0"/>
              <a:t>(</a:t>
            </a:r>
            <a:r>
              <a:rPr lang="en-US" sz="1800" b="1" dirty="0">
                <a:solidFill>
                  <a:srgbClr val="800000"/>
                </a:solidFill>
              </a:rPr>
              <a:t>10:5-7</a:t>
            </a:r>
            <a:r>
              <a:rPr lang="en-US" sz="1800" dirty="0"/>
              <a:t>)</a:t>
            </a:r>
          </a:p>
          <a:p>
            <a:pPr marL="346075" lvl="0" indent="-346075">
              <a:lnSpc>
                <a:spcPct val="93000"/>
              </a:lnSpc>
              <a:spcBef>
                <a:spcPts val="0"/>
              </a:spcBef>
              <a:buFont typeface="+mj-lt"/>
              <a:buAutoNum type="arabicPeriod" startAt="5"/>
            </a:pPr>
            <a:r>
              <a:rPr lang="en-US" sz="1800" dirty="0"/>
              <a:t>What is this </a:t>
            </a:r>
            <a:r>
              <a:rPr lang="en-US" sz="1800" i="1" dirty="0">
                <a:solidFill>
                  <a:srgbClr val="800000"/>
                </a:solidFill>
              </a:rPr>
              <a:t>“mystery”</a:t>
            </a:r>
            <a:r>
              <a:rPr lang="en-US" sz="1800" dirty="0"/>
              <a:t>?  The Messiah dying on the cross?  Unification of Jews and Gentiles?</a:t>
            </a:r>
          </a:p>
          <a:p>
            <a:pPr marL="0" lvl="0" indent="0">
              <a:lnSpc>
                <a:spcPct val="93000"/>
              </a:lnSpc>
              <a:spcBef>
                <a:spcPts val="0"/>
              </a:spcBef>
              <a:buNone/>
            </a:pPr>
            <a:r>
              <a:rPr lang="en-US" sz="1800" i="1" dirty="0">
                <a:solidFill>
                  <a:srgbClr val="800000"/>
                </a:solidFill>
              </a:rPr>
              <a:t>how that by revelation He made known to me the mystery (as I have briefly written already, by which, when you read, </a:t>
            </a:r>
            <a:r>
              <a:rPr lang="en-US" sz="1800" b="1" i="1" dirty="0">
                <a:solidFill>
                  <a:srgbClr val="800000"/>
                </a:solidFill>
              </a:rPr>
              <a:t>you may </a:t>
            </a:r>
            <a:r>
              <a:rPr lang="en-US" sz="1800" b="1" i="1" u="sng" dirty="0">
                <a:solidFill>
                  <a:srgbClr val="800000"/>
                </a:solidFill>
              </a:rPr>
              <a:t>understand</a:t>
            </a:r>
            <a:r>
              <a:rPr lang="en-US" sz="1800" b="1" i="1" dirty="0">
                <a:solidFill>
                  <a:srgbClr val="800000"/>
                </a:solidFill>
              </a:rPr>
              <a:t> my knowledge in </a:t>
            </a:r>
            <a:r>
              <a:rPr lang="en-US" sz="1800" b="1" i="1" u="sng" dirty="0">
                <a:solidFill>
                  <a:srgbClr val="800000"/>
                </a:solidFill>
              </a:rPr>
              <a:t>the mystery of Christ</a:t>
            </a:r>
            <a:r>
              <a:rPr lang="en-US" sz="1800" i="1" dirty="0">
                <a:solidFill>
                  <a:srgbClr val="800000"/>
                </a:solidFill>
              </a:rPr>
              <a:t>), which in other ages was not made known to the sons of men, </a:t>
            </a:r>
            <a:r>
              <a:rPr lang="en-US" sz="1800" b="1" i="1" dirty="0">
                <a:solidFill>
                  <a:srgbClr val="800000"/>
                </a:solidFill>
              </a:rPr>
              <a:t>as it has </a:t>
            </a:r>
            <a:r>
              <a:rPr lang="en-US" sz="1800" b="1" i="1" u="sng" dirty="0">
                <a:solidFill>
                  <a:srgbClr val="800000"/>
                </a:solidFill>
              </a:rPr>
              <a:t>now been revealed</a:t>
            </a:r>
            <a:r>
              <a:rPr lang="en-US" sz="1800" b="1" i="1" dirty="0">
                <a:solidFill>
                  <a:srgbClr val="800000"/>
                </a:solidFill>
              </a:rPr>
              <a:t> by the Spirit to His holy apostles and prophets</a:t>
            </a:r>
            <a:r>
              <a:rPr lang="en-US" sz="1800" i="1" dirty="0">
                <a:solidFill>
                  <a:srgbClr val="800000"/>
                </a:solidFill>
              </a:rPr>
              <a:t>: that </a:t>
            </a:r>
            <a:r>
              <a:rPr lang="en-US" sz="1800" b="1" i="1" dirty="0">
                <a:solidFill>
                  <a:srgbClr val="800000"/>
                </a:solidFill>
              </a:rPr>
              <a:t>the Gentiles should be fellow heirs</a:t>
            </a:r>
            <a:r>
              <a:rPr lang="en-US" sz="1800" i="1" dirty="0">
                <a:solidFill>
                  <a:srgbClr val="800000"/>
                </a:solidFill>
              </a:rPr>
              <a:t>, of the same body, and partakers of His promise in Christ through the gospel, …</a:t>
            </a:r>
            <a:r>
              <a:rPr lang="en-US" sz="1800" b="1" i="1" dirty="0">
                <a:solidFill>
                  <a:srgbClr val="800000"/>
                </a:solidFill>
              </a:rPr>
              <a:t>to make </a:t>
            </a:r>
            <a:r>
              <a:rPr lang="en-US" sz="1800" b="1" i="1" u="sng" dirty="0">
                <a:solidFill>
                  <a:srgbClr val="800000"/>
                </a:solidFill>
              </a:rPr>
              <a:t>all see</a:t>
            </a:r>
            <a:r>
              <a:rPr lang="en-US" sz="1800" b="1" i="1" dirty="0">
                <a:solidFill>
                  <a:srgbClr val="800000"/>
                </a:solidFill>
              </a:rPr>
              <a:t> what is the fellowship of the </a:t>
            </a:r>
            <a:r>
              <a:rPr lang="en-US" sz="1800" b="1" i="1" u="sng" dirty="0">
                <a:solidFill>
                  <a:srgbClr val="800000"/>
                </a:solidFill>
              </a:rPr>
              <a:t>mystery</a:t>
            </a:r>
            <a:r>
              <a:rPr lang="en-US" sz="1800" i="1" dirty="0">
                <a:solidFill>
                  <a:srgbClr val="800000"/>
                </a:solidFill>
              </a:rPr>
              <a:t>, which from the beginning of the ages has been hidden in God who created all things through Jesus Christ; to the intent </a:t>
            </a:r>
            <a:r>
              <a:rPr lang="en-US" sz="1800" b="1" i="1" dirty="0">
                <a:solidFill>
                  <a:srgbClr val="800000"/>
                </a:solidFill>
              </a:rPr>
              <a:t>that</a:t>
            </a:r>
            <a:r>
              <a:rPr lang="en-US" sz="1800" i="1" dirty="0">
                <a:solidFill>
                  <a:srgbClr val="800000"/>
                </a:solidFill>
              </a:rPr>
              <a:t> </a:t>
            </a:r>
            <a:r>
              <a:rPr lang="en-US" sz="1800" b="1" i="1" u="sng" dirty="0">
                <a:solidFill>
                  <a:srgbClr val="800000"/>
                </a:solidFill>
              </a:rPr>
              <a:t>now</a:t>
            </a:r>
            <a:r>
              <a:rPr lang="en-US" sz="1800" b="1" i="1" dirty="0">
                <a:solidFill>
                  <a:srgbClr val="800000"/>
                </a:solidFill>
              </a:rPr>
              <a:t> the manifold wisdom of God might be </a:t>
            </a:r>
            <a:r>
              <a:rPr lang="en-US" sz="1800" b="1" i="1" u="sng" dirty="0">
                <a:solidFill>
                  <a:srgbClr val="800000"/>
                </a:solidFill>
              </a:rPr>
              <a:t>made known</a:t>
            </a:r>
            <a:r>
              <a:rPr lang="en-US" sz="1800" b="1" i="1" dirty="0">
                <a:solidFill>
                  <a:srgbClr val="800000"/>
                </a:solidFill>
              </a:rPr>
              <a:t> </a:t>
            </a:r>
            <a:r>
              <a:rPr lang="en-US" sz="1800" i="1" dirty="0">
                <a:solidFill>
                  <a:srgbClr val="800000"/>
                </a:solidFill>
              </a:rPr>
              <a:t>by the church to the principalities and powers in the heavenly places, </a:t>
            </a:r>
            <a:r>
              <a:rPr lang="en-US" sz="1800" dirty="0"/>
              <a:t>(</a:t>
            </a:r>
            <a:r>
              <a:rPr lang="en-US" sz="1800" b="1" dirty="0">
                <a:solidFill>
                  <a:srgbClr val="800000"/>
                </a:solidFill>
              </a:rPr>
              <a:t>Ephesians 3:3-10</a:t>
            </a:r>
            <a:r>
              <a:rPr lang="en-US" sz="1800" dirty="0"/>
              <a:t>)</a:t>
            </a:r>
          </a:p>
          <a:p>
            <a:pPr>
              <a:lnSpc>
                <a:spcPct val="93000"/>
              </a:lnSpc>
              <a:spcBef>
                <a:spcPts val="0"/>
              </a:spcBef>
            </a:pPr>
            <a:r>
              <a:rPr lang="en-US" sz="1800" dirty="0"/>
              <a:t>That mystery is already </a:t>
            </a:r>
            <a:r>
              <a:rPr lang="en-US" sz="1800" i="1" dirty="0">
                <a:solidFill>
                  <a:srgbClr val="800000"/>
                </a:solidFill>
              </a:rPr>
              <a:t>“made known”</a:t>
            </a:r>
            <a:r>
              <a:rPr lang="en-US" sz="1800" dirty="0"/>
              <a:t>, </a:t>
            </a:r>
            <a:r>
              <a:rPr lang="en-US" sz="1800" i="1" dirty="0">
                <a:solidFill>
                  <a:srgbClr val="800000"/>
                </a:solidFill>
              </a:rPr>
              <a:t>“revealed”</a:t>
            </a:r>
            <a:r>
              <a:rPr lang="en-US" sz="1800" dirty="0"/>
              <a:t>.  This </a:t>
            </a:r>
            <a:r>
              <a:rPr lang="en-US" sz="1800" i="1" dirty="0">
                <a:solidFill>
                  <a:srgbClr val="800000"/>
                </a:solidFill>
              </a:rPr>
              <a:t>“mystery”</a:t>
            </a:r>
            <a:r>
              <a:rPr lang="en-US" sz="1800" dirty="0">
                <a:solidFill>
                  <a:srgbClr val="800000"/>
                </a:solidFill>
              </a:rPr>
              <a:t> </a:t>
            </a:r>
            <a:r>
              <a:rPr lang="en-US" sz="1800" dirty="0"/>
              <a:t>is something else …</a:t>
            </a:r>
          </a:p>
        </p:txBody>
      </p:sp>
    </p:spTree>
    <p:extLst>
      <p:ext uri="{BB962C8B-B14F-4D97-AF65-F5344CB8AC3E}">
        <p14:creationId xmlns:p14="http://schemas.microsoft.com/office/powerpoint/2010/main" val="17295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“Delay No Longer”</a:t>
            </a:r>
          </a:p>
        </p:txBody>
      </p:sp>
      <p:sp>
        <p:nvSpPr>
          <p:cNvPr id="3" name="Content Placeholder 2"/>
          <p:cNvSpPr>
            <a:spLocks noGrp="1"/>
          </p:cNvSpPr>
          <p:nvPr>
            <p:ph sz="quarter" idx="10"/>
          </p:nvPr>
        </p:nvSpPr>
        <p:spPr/>
        <p:txBody>
          <a:bodyPr/>
          <a:lstStyle/>
          <a:p>
            <a:pPr marL="0" lvl="0" indent="0">
              <a:spcBef>
                <a:spcPts val="100"/>
              </a:spcBef>
              <a:buNone/>
            </a:pPr>
            <a:r>
              <a:rPr lang="en-US" sz="2000" i="1" dirty="0">
                <a:solidFill>
                  <a:srgbClr val="800000"/>
                </a:solidFill>
              </a:rPr>
              <a:t>The angel whom I saw </a:t>
            </a:r>
            <a:r>
              <a:rPr lang="en-US" sz="2000" b="1" i="1" dirty="0">
                <a:solidFill>
                  <a:srgbClr val="800000"/>
                </a:solidFill>
              </a:rPr>
              <a:t>standing on the sea and on the land </a:t>
            </a:r>
            <a:r>
              <a:rPr lang="en-US" sz="2000" b="1" i="1" u="sng" dirty="0">
                <a:solidFill>
                  <a:srgbClr val="800000"/>
                </a:solidFill>
              </a:rPr>
              <a:t>raised up his hand</a:t>
            </a:r>
            <a:r>
              <a:rPr lang="en-US" sz="2000" b="1" i="1" dirty="0">
                <a:solidFill>
                  <a:srgbClr val="800000"/>
                </a:solidFill>
              </a:rPr>
              <a:t> to heaven and </a:t>
            </a:r>
            <a:r>
              <a:rPr lang="en-US" sz="2000" b="1" i="1" u="sng" dirty="0">
                <a:solidFill>
                  <a:srgbClr val="800000"/>
                </a:solidFill>
              </a:rPr>
              <a:t>swore</a:t>
            </a:r>
            <a:r>
              <a:rPr lang="en-US" sz="2000" b="1" i="1" dirty="0">
                <a:solidFill>
                  <a:srgbClr val="800000"/>
                </a:solidFill>
              </a:rPr>
              <a:t> by Him </a:t>
            </a:r>
            <a:r>
              <a:rPr lang="en-US" sz="2000" i="1" dirty="0">
                <a:solidFill>
                  <a:srgbClr val="800000"/>
                </a:solidFill>
              </a:rPr>
              <a:t>who lives forever and ever, </a:t>
            </a:r>
            <a:r>
              <a:rPr lang="en-US" sz="2000" b="1" i="1" dirty="0">
                <a:solidFill>
                  <a:srgbClr val="800000"/>
                </a:solidFill>
              </a:rPr>
              <a:t>who created </a:t>
            </a:r>
            <a:r>
              <a:rPr lang="en-US" sz="2000" b="1" i="1" baseline="30000" dirty="0">
                <a:solidFill>
                  <a:srgbClr val="800000"/>
                </a:solidFill>
              </a:rPr>
              <a:t>1</a:t>
            </a:r>
            <a:r>
              <a:rPr lang="en-US" sz="2000" b="1" i="1" dirty="0">
                <a:solidFill>
                  <a:srgbClr val="800000"/>
                </a:solidFill>
              </a:rPr>
              <a:t>heaven </a:t>
            </a:r>
            <a:r>
              <a:rPr lang="en-US" sz="2000" i="1" dirty="0">
                <a:solidFill>
                  <a:srgbClr val="800000"/>
                </a:solidFill>
              </a:rPr>
              <a:t>and the things that are in it, the </a:t>
            </a:r>
            <a:r>
              <a:rPr lang="en-US" sz="2000" b="1" i="1" baseline="30000" dirty="0">
                <a:solidFill>
                  <a:srgbClr val="800000"/>
                </a:solidFill>
              </a:rPr>
              <a:t>2</a:t>
            </a:r>
            <a:r>
              <a:rPr lang="en-US" sz="2000" b="1" i="1" dirty="0">
                <a:solidFill>
                  <a:srgbClr val="800000"/>
                </a:solidFill>
              </a:rPr>
              <a:t>earth</a:t>
            </a:r>
            <a:r>
              <a:rPr lang="en-US" sz="2000" i="1" dirty="0">
                <a:solidFill>
                  <a:srgbClr val="800000"/>
                </a:solidFill>
              </a:rPr>
              <a:t> and the things that are in it, and the </a:t>
            </a:r>
            <a:r>
              <a:rPr lang="en-US" sz="2000" i="1" baseline="30000" dirty="0">
                <a:solidFill>
                  <a:srgbClr val="800000"/>
                </a:solidFill>
              </a:rPr>
              <a:t>3</a:t>
            </a:r>
            <a:r>
              <a:rPr lang="en-US" sz="2000" b="1" i="1" dirty="0">
                <a:solidFill>
                  <a:srgbClr val="800000"/>
                </a:solidFill>
              </a:rPr>
              <a:t>sea</a:t>
            </a:r>
            <a:r>
              <a:rPr lang="en-US" sz="2000" i="1" dirty="0">
                <a:solidFill>
                  <a:srgbClr val="800000"/>
                </a:solidFill>
              </a:rPr>
              <a:t> and the things that are in it, </a:t>
            </a:r>
            <a:r>
              <a:rPr lang="en-US" sz="2000" b="1" i="1" dirty="0">
                <a:solidFill>
                  <a:srgbClr val="800000"/>
                </a:solidFill>
              </a:rPr>
              <a:t>that there should be </a:t>
            </a:r>
            <a:r>
              <a:rPr lang="en-US" sz="2000" b="1" i="1" u="sng" dirty="0">
                <a:solidFill>
                  <a:srgbClr val="800000"/>
                </a:solidFill>
              </a:rPr>
              <a:t>delay no longer</a:t>
            </a:r>
            <a:r>
              <a:rPr lang="en-US" sz="2000" b="1" i="1" dirty="0">
                <a:solidFill>
                  <a:srgbClr val="800000"/>
                </a:solidFill>
              </a:rPr>
              <a:t>, but </a:t>
            </a:r>
            <a:r>
              <a:rPr lang="en-US" sz="2000" b="1" i="1" u="sng" dirty="0">
                <a:solidFill>
                  <a:srgbClr val="800000"/>
                </a:solidFill>
              </a:rPr>
              <a:t>in the days</a:t>
            </a:r>
            <a:r>
              <a:rPr lang="en-US" sz="2000" b="1" i="1" dirty="0">
                <a:solidFill>
                  <a:srgbClr val="800000"/>
                </a:solidFill>
              </a:rPr>
              <a:t> of the sounding of the seventh angel</a:t>
            </a:r>
            <a:r>
              <a:rPr lang="en-US" sz="2000" i="1" dirty="0">
                <a:solidFill>
                  <a:srgbClr val="800000"/>
                </a:solidFill>
              </a:rPr>
              <a:t>, when he is about to sound, </a:t>
            </a:r>
            <a:r>
              <a:rPr lang="en-US" sz="2000" b="1" i="1" dirty="0">
                <a:solidFill>
                  <a:srgbClr val="800000"/>
                </a:solidFill>
              </a:rPr>
              <a:t>the mystery of God </a:t>
            </a:r>
            <a:r>
              <a:rPr lang="en-US" sz="2000" b="1" i="1" u="sng" dirty="0">
                <a:solidFill>
                  <a:srgbClr val="800000"/>
                </a:solidFill>
              </a:rPr>
              <a:t>would be finished</a:t>
            </a:r>
            <a:r>
              <a:rPr lang="en-US" sz="2000" b="1" i="1" dirty="0">
                <a:solidFill>
                  <a:srgbClr val="800000"/>
                </a:solidFill>
              </a:rPr>
              <a:t>, as He </a:t>
            </a:r>
            <a:r>
              <a:rPr lang="en-US" sz="2000" b="1" i="1" u="sng" dirty="0">
                <a:solidFill>
                  <a:srgbClr val="800000"/>
                </a:solidFill>
              </a:rPr>
              <a:t>declared to His servants the prophets</a:t>
            </a:r>
            <a:r>
              <a:rPr lang="en-US" sz="2000" i="1" dirty="0">
                <a:solidFill>
                  <a:srgbClr val="800000"/>
                </a:solidFill>
              </a:rPr>
              <a:t>. </a:t>
            </a:r>
            <a:r>
              <a:rPr lang="en-US" sz="2000" dirty="0"/>
              <a:t>(</a:t>
            </a:r>
            <a:r>
              <a:rPr lang="en-US" sz="2000" b="1" dirty="0">
                <a:solidFill>
                  <a:srgbClr val="800000"/>
                </a:solidFill>
              </a:rPr>
              <a:t>10:5-7</a:t>
            </a:r>
            <a:r>
              <a:rPr lang="en-US" sz="2000" dirty="0"/>
              <a:t>)</a:t>
            </a:r>
          </a:p>
          <a:p>
            <a:pPr marL="346075" lvl="0" indent="-346075">
              <a:spcBef>
                <a:spcPts val="100"/>
              </a:spcBef>
              <a:buFont typeface="+mj-lt"/>
              <a:buAutoNum type="arabicPeriod" startAt="5"/>
            </a:pPr>
            <a:r>
              <a:rPr lang="en-US" sz="2000" dirty="0"/>
              <a:t>What exactly is no longer delayed?  What can we conclude from learning that </a:t>
            </a:r>
            <a:r>
              <a:rPr lang="en-US" sz="2000" i="1" dirty="0">
                <a:solidFill>
                  <a:srgbClr val="800000"/>
                </a:solidFill>
              </a:rPr>
              <a:t>“in the days of the sounding of the seventh angel … the mystery of God would be finished, as He declared to His servants the prophets”</a:t>
            </a:r>
            <a:r>
              <a:rPr lang="en-US" sz="2000" dirty="0"/>
              <a:t> regarding the applicability of the OT?</a:t>
            </a:r>
          </a:p>
          <a:p>
            <a:pPr>
              <a:spcBef>
                <a:spcPts val="100"/>
              </a:spcBef>
            </a:pPr>
            <a:r>
              <a:rPr lang="en-US" sz="2000" dirty="0"/>
              <a:t>End of time for patience, mercy, warning – only unavoidable destruction remains (</a:t>
            </a:r>
            <a:r>
              <a:rPr lang="en-US" sz="2000" b="1" dirty="0">
                <a:solidFill>
                  <a:srgbClr val="800000"/>
                </a:solidFill>
              </a:rPr>
              <a:t>2 Peter 3:9; 2 Chr. 36:16; 2 Kings 21:6-16; Jeremiah 7:16-20; 11:11-14; 14:10-12</a:t>
            </a:r>
            <a:r>
              <a:rPr lang="en-US" sz="2000" dirty="0"/>
              <a:t>).</a:t>
            </a:r>
          </a:p>
          <a:p>
            <a:pPr>
              <a:spcBef>
                <a:spcPts val="100"/>
              </a:spcBef>
            </a:pPr>
            <a:r>
              <a:rPr lang="en-US" sz="2000" dirty="0"/>
              <a:t>Most far-reaching OT prophecies point to Messiah, establishment of His kingdom.</a:t>
            </a:r>
          </a:p>
        </p:txBody>
      </p:sp>
    </p:spTree>
    <p:extLst>
      <p:ext uri="{BB962C8B-B14F-4D97-AF65-F5344CB8AC3E}">
        <p14:creationId xmlns:p14="http://schemas.microsoft.com/office/powerpoint/2010/main" val="19476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Second Woe</a:t>
            </a:r>
          </a:p>
          <a:p>
            <a:r>
              <a:rPr lang="en-US" dirty="0"/>
              <a:t>(Trumpet #6)</a:t>
            </a:r>
          </a:p>
          <a:p>
            <a:r>
              <a:rPr lang="en-US" dirty="0">
                <a:solidFill>
                  <a:srgbClr val="C00000"/>
                </a:solidFill>
              </a:rPr>
              <a:t>Revelation 9:13-21</a:t>
            </a:r>
          </a:p>
        </p:txBody>
      </p:sp>
    </p:spTree>
    <p:extLst>
      <p:ext uri="{BB962C8B-B14F-4D97-AF65-F5344CB8AC3E}">
        <p14:creationId xmlns:p14="http://schemas.microsoft.com/office/powerpoint/2010/main" val="417645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Angels Bound</a:t>
            </a:r>
          </a:p>
        </p:txBody>
      </p:sp>
      <p:sp>
        <p:nvSpPr>
          <p:cNvPr id="3" name="Content Placeholder 2"/>
          <p:cNvSpPr>
            <a:spLocks noGrp="1"/>
          </p:cNvSpPr>
          <p:nvPr>
            <p:ph sz="quarter" idx="10"/>
          </p:nvPr>
        </p:nvSpPr>
        <p:spPr/>
        <p:txBody>
          <a:bodyPr/>
          <a:lstStyle/>
          <a:p>
            <a:pPr marL="0" indent="0">
              <a:spcBef>
                <a:spcPts val="10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sixth</a:t>
            </a:r>
            <a:r>
              <a:rPr lang="en-US" sz="2000" b="1" i="1" dirty="0">
                <a:solidFill>
                  <a:srgbClr val="800000"/>
                </a:solidFill>
              </a:rPr>
              <a:t> angel </a:t>
            </a:r>
            <a:r>
              <a:rPr lang="en-US" sz="2000" b="1" i="1" u="sng" dirty="0">
                <a:solidFill>
                  <a:srgbClr val="800000"/>
                </a:solidFill>
              </a:rPr>
              <a:t>sounded</a:t>
            </a:r>
            <a:r>
              <a:rPr lang="en-US" sz="2000" i="1" dirty="0">
                <a:solidFill>
                  <a:srgbClr val="800000"/>
                </a:solidFill>
              </a:rPr>
              <a:t>: And I heard </a:t>
            </a:r>
            <a:r>
              <a:rPr lang="en-US" sz="2000" b="1" i="1" dirty="0">
                <a:solidFill>
                  <a:srgbClr val="800000"/>
                </a:solidFill>
              </a:rPr>
              <a:t>a voice from the four horns of </a:t>
            </a:r>
            <a:r>
              <a:rPr lang="en-US" sz="2000" b="1" i="1" u="sng" dirty="0">
                <a:solidFill>
                  <a:srgbClr val="800000"/>
                </a:solidFill>
              </a:rPr>
              <a:t>the golden altar</a:t>
            </a:r>
            <a:r>
              <a:rPr lang="en-US" sz="2000" b="1" i="1" dirty="0">
                <a:solidFill>
                  <a:srgbClr val="800000"/>
                </a:solidFill>
              </a:rPr>
              <a:t> which is before God</a:t>
            </a:r>
            <a:r>
              <a:rPr lang="en-US" sz="2000" i="1" dirty="0">
                <a:solidFill>
                  <a:srgbClr val="800000"/>
                </a:solidFill>
              </a:rPr>
              <a:t>, saying to the sixth angel who had the trumpet, “</a:t>
            </a:r>
            <a:r>
              <a:rPr lang="en-US" sz="2000" b="1" i="1" dirty="0">
                <a:solidFill>
                  <a:srgbClr val="800000"/>
                </a:solidFill>
              </a:rPr>
              <a:t>Release the </a:t>
            </a:r>
            <a:r>
              <a:rPr lang="en-US" sz="2000" b="1" i="1" u="sng" dirty="0">
                <a:solidFill>
                  <a:srgbClr val="800000"/>
                </a:solidFill>
              </a:rPr>
              <a:t>four angels who are bound</a:t>
            </a:r>
            <a:r>
              <a:rPr lang="en-US" sz="2000" b="1" i="1" dirty="0">
                <a:solidFill>
                  <a:srgbClr val="800000"/>
                </a:solidFill>
              </a:rPr>
              <a:t> at the great river Euphrates</a:t>
            </a:r>
            <a:r>
              <a:rPr lang="en-US" sz="2000" i="1" dirty="0">
                <a:solidFill>
                  <a:srgbClr val="800000"/>
                </a:solidFill>
              </a:rPr>
              <a:t>.”  So </a:t>
            </a:r>
            <a:r>
              <a:rPr lang="en-US" sz="2000" b="1" i="1" dirty="0">
                <a:solidFill>
                  <a:srgbClr val="800000"/>
                </a:solidFill>
              </a:rPr>
              <a:t>the </a:t>
            </a:r>
            <a:r>
              <a:rPr lang="en-US" sz="2000" b="1" i="1" u="sng" dirty="0">
                <a:solidFill>
                  <a:srgbClr val="800000"/>
                </a:solidFill>
              </a:rPr>
              <a:t>four angels</a:t>
            </a:r>
            <a:r>
              <a:rPr lang="en-US" sz="2000" b="1" i="1" dirty="0">
                <a:solidFill>
                  <a:srgbClr val="800000"/>
                </a:solidFill>
              </a:rPr>
              <a:t>, who had been </a:t>
            </a:r>
            <a:r>
              <a:rPr lang="en-US" sz="2000" b="1" i="1" u="sng" dirty="0">
                <a:solidFill>
                  <a:srgbClr val="800000"/>
                </a:solidFill>
              </a:rPr>
              <a:t>prepared</a:t>
            </a:r>
            <a:r>
              <a:rPr lang="en-US" sz="2000" b="1" i="1" dirty="0">
                <a:solidFill>
                  <a:srgbClr val="800000"/>
                </a:solidFill>
              </a:rPr>
              <a:t> for the hour and day and month and year, were </a:t>
            </a:r>
            <a:r>
              <a:rPr lang="en-US" sz="2000" b="1" i="1" u="sng" dirty="0">
                <a:solidFill>
                  <a:srgbClr val="800000"/>
                </a:solidFill>
              </a:rPr>
              <a:t>released to kill</a:t>
            </a:r>
            <a:r>
              <a:rPr lang="en-US" sz="2000" b="1" i="1" dirty="0">
                <a:solidFill>
                  <a:srgbClr val="800000"/>
                </a:solidFill>
              </a:rPr>
              <a:t> </a:t>
            </a:r>
            <a:r>
              <a:rPr lang="en-US" sz="2000" i="1" dirty="0">
                <a:solidFill>
                  <a:srgbClr val="800000"/>
                </a:solidFill>
              </a:rPr>
              <a:t>a third of mankind. </a:t>
            </a:r>
            <a:r>
              <a:rPr lang="en-US" sz="2000" dirty="0"/>
              <a:t>(</a:t>
            </a:r>
            <a:r>
              <a:rPr lang="en-US" sz="2000" b="1" dirty="0">
                <a:solidFill>
                  <a:srgbClr val="800000"/>
                </a:solidFill>
              </a:rPr>
              <a:t>9:13-15</a:t>
            </a:r>
            <a:r>
              <a:rPr lang="en-US" sz="2000" dirty="0"/>
              <a:t>)</a:t>
            </a:r>
          </a:p>
          <a:p>
            <a:pPr marL="346075" lvl="0" indent="-346075">
              <a:spcBef>
                <a:spcPts val="100"/>
              </a:spcBef>
              <a:buFont typeface="+mj-lt"/>
              <a:buAutoNum type="arabicPeriod" startAt="8"/>
            </a:pPr>
            <a:r>
              <a:rPr lang="en-US" sz="2000" dirty="0"/>
              <a:t>Do the four angels bound at the Euphrates represent real angels?  Are they good or evil?  What is the significance of these angels having been </a:t>
            </a:r>
            <a:r>
              <a:rPr lang="en-US" sz="2000" i="1" dirty="0">
                <a:solidFill>
                  <a:srgbClr val="800000"/>
                </a:solidFill>
              </a:rPr>
              <a:t>“prepared for the hour and day and month and year”</a:t>
            </a:r>
            <a:r>
              <a:rPr lang="en-US" sz="2000" dirty="0"/>
              <a:t>?  What could these angels represent?</a:t>
            </a:r>
          </a:p>
          <a:p>
            <a:pPr>
              <a:spcBef>
                <a:spcPts val="100"/>
              </a:spcBef>
            </a:pPr>
            <a:r>
              <a:rPr lang="en-US" sz="2000" dirty="0"/>
              <a:t>Providentially, God may </a:t>
            </a:r>
            <a:r>
              <a:rPr lang="en-US" sz="2000" i="1" dirty="0">
                <a:solidFill>
                  <a:srgbClr val="800000"/>
                </a:solidFill>
              </a:rPr>
              <a:t>“prepare”</a:t>
            </a:r>
            <a:r>
              <a:rPr lang="en-US" sz="2000" dirty="0"/>
              <a:t> things for His purpose (</a:t>
            </a:r>
            <a:r>
              <a:rPr lang="en-US" sz="2000" b="1" dirty="0">
                <a:solidFill>
                  <a:srgbClr val="800000"/>
                </a:solidFill>
              </a:rPr>
              <a:t>Jonah 1:17; 4:6-8</a:t>
            </a:r>
            <a:r>
              <a:rPr lang="en-US" sz="2000" dirty="0"/>
              <a:t>).</a:t>
            </a:r>
          </a:p>
          <a:p>
            <a:pPr>
              <a:spcBef>
                <a:spcPts val="100"/>
              </a:spcBef>
            </a:pPr>
            <a:r>
              <a:rPr lang="en-US" sz="2000" dirty="0"/>
              <a:t>Angels over nations fought against other angels &amp; nations (</a:t>
            </a:r>
            <a:r>
              <a:rPr lang="en-US" sz="2000" b="1" dirty="0">
                <a:solidFill>
                  <a:srgbClr val="800000"/>
                </a:solidFill>
              </a:rPr>
              <a:t>Daniel 10:13, 20-11:1</a:t>
            </a:r>
            <a:r>
              <a:rPr lang="en-US" sz="2000" dirty="0"/>
              <a:t>).</a:t>
            </a:r>
          </a:p>
          <a:p>
            <a:pPr>
              <a:spcBef>
                <a:spcPts val="100"/>
              </a:spcBef>
            </a:pPr>
            <a:r>
              <a:rPr lang="en-US" sz="2000" dirty="0"/>
              <a:t>Seems to represent external nations waiting to attack the persecuting empire.</a:t>
            </a:r>
          </a:p>
          <a:p>
            <a:pPr>
              <a:spcBef>
                <a:spcPts val="100"/>
              </a:spcBef>
            </a:pPr>
            <a:r>
              <a:rPr lang="en-US" sz="2000" i="1" dirty="0">
                <a:solidFill>
                  <a:srgbClr val="800000"/>
                </a:solidFill>
              </a:rPr>
              <a:t>“Four”</a:t>
            </a:r>
            <a:r>
              <a:rPr lang="en-US" sz="2000" dirty="0"/>
              <a:t> represents the world, so maybe armies from all over the relevant world?</a:t>
            </a:r>
          </a:p>
          <a:p>
            <a:pPr>
              <a:spcBef>
                <a:spcPts val="100"/>
              </a:spcBef>
            </a:pPr>
            <a:r>
              <a:rPr lang="en-US" sz="2000" dirty="0"/>
              <a:t>Associated again with </a:t>
            </a:r>
            <a:r>
              <a:rPr lang="en-US" sz="2000" i="1" dirty="0">
                <a:solidFill>
                  <a:srgbClr val="800000"/>
                </a:solidFill>
              </a:rPr>
              <a:t>“prayers of the saints”</a:t>
            </a:r>
            <a:r>
              <a:rPr lang="en-US" sz="2000" dirty="0"/>
              <a:t> (</a:t>
            </a:r>
            <a:r>
              <a:rPr lang="en-US" sz="2000" b="1" dirty="0">
                <a:solidFill>
                  <a:srgbClr val="800000"/>
                </a:solidFill>
              </a:rPr>
              <a:t>8:3-5</a:t>
            </a:r>
            <a:r>
              <a:rPr lang="en-US" sz="2000" dirty="0"/>
              <a:t>). Represents answered prayers.</a:t>
            </a:r>
          </a:p>
        </p:txBody>
      </p:sp>
    </p:spTree>
    <p:extLst>
      <p:ext uri="{BB962C8B-B14F-4D97-AF65-F5344CB8AC3E}">
        <p14:creationId xmlns:p14="http://schemas.microsoft.com/office/powerpoint/2010/main" val="41339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7B9C-2F66-8E3D-53BB-F6C4C02E19F2}"/>
              </a:ext>
            </a:extLst>
          </p:cNvPr>
          <p:cNvSpPr>
            <a:spLocks noGrp="1"/>
          </p:cNvSpPr>
          <p:nvPr>
            <p:ph type="title"/>
          </p:nvPr>
        </p:nvSpPr>
        <p:spPr/>
        <p:txBody>
          <a:bodyPr/>
          <a:lstStyle/>
          <a:p>
            <a:r>
              <a:rPr lang="en-US" dirty="0"/>
              <a:t>Significance of Euphrates</a:t>
            </a:r>
          </a:p>
        </p:txBody>
      </p:sp>
      <p:sp>
        <p:nvSpPr>
          <p:cNvPr id="3" name="Content Placeholder 2">
            <a:extLst>
              <a:ext uri="{FF2B5EF4-FFF2-40B4-BE49-F238E27FC236}">
                <a16:creationId xmlns:a16="http://schemas.microsoft.com/office/drawing/2014/main" id="{F6D525CF-42D6-0E46-60BD-1E7F301DB10A}"/>
              </a:ext>
            </a:extLst>
          </p:cNvPr>
          <p:cNvSpPr>
            <a:spLocks noGrp="1"/>
          </p:cNvSpPr>
          <p:nvPr>
            <p:ph sz="quarter" idx="10"/>
          </p:nvPr>
        </p:nvSpPr>
        <p:spPr/>
        <p:txBody>
          <a:bodyPr/>
          <a:lstStyle/>
          <a:p>
            <a:pPr marL="0" indent="0">
              <a:buNone/>
            </a:pPr>
            <a:r>
              <a:rPr lang="en-US" sz="1800" dirty="0" err="1">
                <a:solidFill>
                  <a:srgbClr val="002060"/>
                </a:solidFill>
              </a:rPr>
              <a:t>Caird</a:t>
            </a:r>
            <a:r>
              <a:rPr lang="en-US" sz="1800" dirty="0">
                <a:solidFill>
                  <a:srgbClr val="002060"/>
                </a:solidFill>
              </a:rPr>
              <a:t> has succinctly commented on the use of the Euphrates:</a:t>
            </a:r>
          </a:p>
          <a:p>
            <a:pPr marL="342900" lvl="1" indent="0">
              <a:buNone/>
            </a:pPr>
            <a:r>
              <a:rPr lang="en-US" sz="1700" dirty="0">
                <a:solidFill>
                  <a:srgbClr val="002060"/>
                </a:solidFill>
              </a:rPr>
              <a:t>The threat of invasion by armies from beyond the Euphrates was guaranteed to produce a </a:t>
            </a:r>
            <a:r>
              <a:rPr lang="en-US" sz="1700" dirty="0" err="1">
                <a:solidFill>
                  <a:srgbClr val="002060"/>
                </a:solidFill>
              </a:rPr>
              <a:t>grue</a:t>
            </a:r>
            <a:r>
              <a:rPr lang="en-US" sz="1700" dirty="0">
                <a:solidFill>
                  <a:srgbClr val="002060"/>
                </a:solidFill>
              </a:rPr>
              <a:t> of apprehension in both Roman and Jew.  For beyond the great river lay the empire of Parthia, which superstitious imagination was always ready to people with inexhaustible hordes of barbarian warriors (cf. I Enoch 56:5; 90:13, 16).  The Roman neurosis about Parthia began in 53 B.C. with the defeat of Crassus at </a:t>
            </a:r>
            <a:r>
              <a:rPr lang="en-US" sz="1700" dirty="0" err="1">
                <a:solidFill>
                  <a:srgbClr val="002060"/>
                </a:solidFill>
              </a:rPr>
              <a:t>Carrhae</a:t>
            </a:r>
            <a:r>
              <a:rPr lang="en-US" sz="1700" dirty="0">
                <a:solidFill>
                  <a:srgbClr val="002060"/>
                </a:solidFill>
              </a:rPr>
              <a:t> and the loss of the eagle standards of his legions, was renewed by the disgraceful capitulation of </a:t>
            </a:r>
            <a:r>
              <a:rPr lang="en-US" sz="1700" dirty="0" err="1">
                <a:solidFill>
                  <a:srgbClr val="002060"/>
                </a:solidFill>
              </a:rPr>
              <a:t>Paetus</a:t>
            </a:r>
            <a:r>
              <a:rPr lang="en-US" sz="1700" dirty="0">
                <a:solidFill>
                  <a:srgbClr val="002060"/>
                </a:solidFill>
              </a:rPr>
              <a:t> to </a:t>
            </a:r>
            <a:r>
              <a:rPr lang="en-US" sz="1700" dirty="0" err="1">
                <a:solidFill>
                  <a:srgbClr val="002060"/>
                </a:solidFill>
              </a:rPr>
              <a:t>Vologeses</a:t>
            </a:r>
            <a:r>
              <a:rPr lang="en-US" sz="1700" dirty="0">
                <a:solidFill>
                  <a:srgbClr val="002060"/>
                </a:solidFill>
              </a:rPr>
              <a:t> in A.D. 62, and was not finally exorcised until Trajan earned the title </a:t>
            </a:r>
            <a:r>
              <a:rPr lang="en-US" sz="1700" dirty="0" err="1">
                <a:solidFill>
                  <a:srgbClr val="002060"/>
                </a:solidFill>
              </a:rPr>
              <a:t>Parthicus</a:t>
            </a:r>
            <a:r>
              <a:rPr lang="en-US" sz="1700" dirty="0">
                <a:solidFill>
                  <a:srgbClr val="002060"/>
                </a:solidFill>
              </a:rPr>
              <a:t> by his victories of A. D. 114-116.  To the Roman the Euphrates was the eastern frontier, but to the Jew it was the northern frontier of Palestine, across which Assyrian, Babylonian, and Persian invaders had come to impose their pagan sovereignty on the people of God.  All the Scriptural warnings about a foe from the north, therefore, find their echo in John’s bloodcurdling vision </a:t>
            </a:r>
            <a:r>
              <a:rPr lang="en-US" sz="1700" dirty="0"/>
              <a:t>(</a:t>
            </a:r>
            <a:r>
              <a:rPr lang="en-US" sz="1700" b="1" dirty="0">
                <a:solidFill>
                  <a:srgbClr val="800000"/>
                </a:solidFill>
              </a:rPr>
              <a:t>Isa. 14:31; Jer. 1:14f; 6:1, 22; 10:22; 13:20; 25:9, 26; 46:20, 24; 47:2; Ezek. 26:7; 38:6, 15; 39:2</a:t>
            </a:r>
            <a:r>
              <a:rPr lang="en-US" sz="1700" dirty="0"/>
              <a:t>).</a:t>
            </a:r>
          </a:p>
          <a:p>
            <a:pPr marL="0" indent="0">
              <a:buNone/>
            </a:pPr>
            <a:r>
              <a:rPr lang="en-US" sz="1800" b="1" dirty="0"/>
              <a:t>Jenkins, p. 116:  </a:t>
            </a:r>
            <a:r>
              <a:rPr lang="en-US" sz="1800" baseline="30000" dirty="0">
                <a:solidFill>
                  <a:srgbClr val="002060"/>
                </a:solidFill>
              </a:rPr>
              <a:t>25</a:t>
            </a:r>
            <a:r>
              <a:rPr lang="en-US" sz="1800" dirty="0">
                <a:solidFill>
                  <a:srgbClr val="002060"/>
                </a:solidFill>
              </a:rPr>
              <a:t> </a:t>
            </a:r>
            <a:r>
              <a:rPr lang="en-US" sz="1800" dirty="0" err="1">
                <a:solidFill>
                  <a:srgbClr val="002060"/>
                </a:solidFill>
              </a:rPr>
              <a:t>Caird</a:t>
            </a:r>
            <a:r>
              <a:rPr lang="en-US" sz="1800" dirty="0">
                <a:solidFill>
                  <a:srgbClr val="002060"/>
                </a:solidFill>
              </a:rPr>
              <a:t>, p. 122. See also Beckwith, p. 565 and </a:t>
            </a:r>
            <a:r>
              <a:rPr lang="en-US" sz="1800" dirty="0" err="1">
                <a:solidFill>
                  <a:srgbClr val="002060"/>
                </a:solidFill>
              </a:rPr>
              <a:t>Swete</a:t>
            </a:r>
            <a:r>
              <a:rPr lang="en-US" sz="1800" dirty="0">
                <a:solidFill>
                  <a:srgbClr val="002060"/>
                </a:solidFill>
              </a:rPr>
              <a:t>, p. 121 for the view that Parthia is under consideration here.</a:t>
            </a:r>
          </a:p>
        </p:txBody>
      </p:sp>
    </p:spTree>
    <p:extLst>
      <p:ext uri="{BB962C8B-B14F-4D97-AF65-F5344CB8AC3E}">
        <p14:creationId xmlns:p14="http://schemas.microsoft.com/office/powerpoint/2010/main" val="17962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Unimaginable Army</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9"/>
            </a:pPr>
            <a:r>
              <a:rPr lang="en-US" sz="2000" dirty="0"/>
              <a:t>Describe the army lead by them?  Do they represent good or evil forces?  How can you tell?</a:t>
            </a:r>
          </a:p>
          <a:p>
            <a:pPr marL="0" indent="0">
              <a:lnSpc>
                <a:spcPct val="97000"/>
              </a:lnSpc>
              <a:spcBef>
                <a:spcPts val="0"/>
              </a:spcBef>
              <a:buNone/>
            </a:pPr>
            <a:r>
              <a:rPr lang="en-US" sz="2000" i="1" dirty="0">
                <a:solidFill>
                  <a:srgbClr val="800000"/>
                </a:solidFill>
              </a:rPr>
              <a:t>Now </a:t>
            </a:r>
            <a:r>
              <a:rPr lang="en-US" sz="2000" b="1" i="1" dirty="0">
                <a:solidFill>
                  <a:srgbClr val="800000"/>
                </a:solidFill>
              </a:rPr>
              <a:t>the number of the army of the horsemen was </a:t>
            </a:r>
            <a:r>
              <a:rPr lang="en-US" sz="2000" b="1" i="1" u="sng" dirty="0">
                <a:solidFill>
                  <a:srgbClr val="800000"/>
                </a:solidFill>
              </a:rPr>
              <a:t>two hundred million</a:t>
            </a:r>
            <a:r>
              <a:rPr lang="en-US" sz="2000" i="1" dirty="0">
                <a:solidFill>
                  <a:srgbClr val="800000"/>
                </a:solidFill>
              </a:rPr>
              <a:t>; I heard the number of them.  And thus I saw the horses in the vision: those who sat on them had </a:t>
            </a:r>
            <a:r>
              <a:rPr lang="en-US" sz="2000" b="1" i="1" dirty="0">
                <a:solidFill>
                  <a:srgbClr val="800000"/>
                </a:solidFill>
              </a:rPr>
              <a:t>breastplates of fiery </a:t>
            </a:r>
            <a:r>
              <a:rPr lang="en-US" sz="2000" b="1" i="1" baseline="30000" dirty="0">
                <a:solidFill>
                  <a:srgbClr val="800000"/>
                </a:solidFill>
              </a:rPr>
              <a:t>1</a:t>
            </a:r>
            <a:r>
              <a:rPr lang="en-US" sz="2000" b="1" i="1" u="sng" dirty="0">
                <a:solidFill>
                  <a:srgbClr val="800000"/>
                </a:solidFill>
              </a:rPr>
              <a:t>red</a:t>
            </a:r>
            <a:r>
              <a:rPr lang="en-US" sz="2000" b="1" i="1" dirty="0">
                <a:solidFill>
                  <a:srgbClr val="800000"/>
                </a:solidFill>
              </a:rPr>
              <a:t>, hyacinth </a:t>
            </a:r>
            <a:r>
              <a:rPr lang="en-US" sz="2000" b="1" i="1" baseline="30000" dirty="0">
                <a:solidFill>
                  <a:srgbClr val="800000"/>
                </a:solidFill>
              </a:rPr>
              <a:t>2</a:t>
            </a:r>
            <a:r>
              <a:rPr lang="en-US" sz="2000" b="1" i="1" u="sng" dirty="0">
                <a:solidFill>
                  <a:srgbClr val="800000"/>
                </a:solidFill>
              </a:rPr>
              <a:t>blue</a:t>
            </a:r>
            <a:r>
              <a:rPr lang="en-US" sz="2000" b="1" i="1" dirty="0">
                <a:solidFill>
                  <a:srgbClr val="800000"/>
                </a:solidFill>
              </a:rPr>
              <a:t>, and sulfur </a:t>
            </a:r>
            <a:r>
              <a:rPr lang="en-US" sz="2000" b="1" i="1" baseline="30000" dirty="0">
                <a:solidFill>
                  <a:srgbClr val="800000"/>
                </a:solidFill>
              </a:rPr>
              <a:t>3</a:t>
            </a:r>
            <a:r>
              <a:rPr lang="en-US" sz="2000" b="1" i="1" u="sng" dirty="0">
                <a:solidFill>
                  <a:srgbClr val="800000"/>
                </a:solidFill>
              </a:rPr>
              <a:t>yellow</a:t>
            </a:r>
            <a:r>
              <a:rPr lang="en-US" sz="2000" i="1" dirty="0">
                <a:solidFill>
                  <a:srgbClr val="800000"/>
                </a:solidFill>
              </a:rPr>
              <a:t>; and the </a:t>
            </a:r>
            <a:r>
              <a:rPr lang="en-US" sz="2000" b="1" i="1" dirty="0">
                <a:solidFill>
                  <a:srgbClr val="800000"/>
                </a:solidFill>
              </a:rPr>
              <a:t>heads of the horses were like the </a:t>
            </a:r>
            <a:r>
              <a:rPr lang="en-US" sz="2000" b="1" i="1" u="sng" dirty="0">
                <a:solidFill>
                  <a:srgbClr val="800000"/>
                </a:solidFill>
              </a:rPr>
              <a:t>heads of lions</a:t>
            </a:r>
            <a:r>
              <a:rPr lang="en-US" sz="2000" i="1" dirty="0">
                <a:solidFill>
                  <a:srgbClr val="800000"/>
                </a:solidFill>
              </a:rPr>
              <a:t>; and </a:t>
            </a:r>
            <a:r>
              <a:rPr lang="en-US" sz="2000" b="1" i="1" dirty="0">
                <a:solidFill>
                  <a:srgbClr val="800000"/>
                </a:solidFill>
              </a:rPr>
              <a:t>out of their </a:t>
            </a:r>
            <a:r>
              <a:rPr lang="en-US" sz="2000" b="1" i="1" u="sng" dirty="0">
                <a:solidFill>
                  <a:srgbClr val="800000"/>
                </a:solidFill>
              </a:rPr>
              <a:t>mouths</a:t>
            </a:r>
            <a:r>
              <a:rPr lang="en-US" sz="2000" b="1" i="1" dirty="0">
                <a:solidFill>
                  <a:srgbClr val="800000"/>
                </a:solidFill>
              </a:rPr>
              <a:t> came </a:t>
            </a:r>
            <a:r>
              <a:rPr lang="en-US" sz="2000" b="1" i="1" baseline="30000" dirty="0">
                <a:solidFill>
                  <a:srgbClr val="800000"/>
                </a:solidFill>
              </a:rPr>
              <a:t>1</a:t>
            </a:r>
            <a:r>
              <a:rPr lang="en-US" sz="2000" b="1" i="1" u="sng" dirty="0">
                <a:solidFill>
                  <a:srgbClr val="800000"/>
                </a:solidFill>
              </a:rPr>
              <a:t>fire</a:t>
            </a:r>
            <a:r>
              <a:rPr lang="en-US" sz="2000" b="1" i="1" dirty="0">
                <a:solidFill>
                  <a:srgbClr val="800000"/>
                </a:solidFill>
              </a:rPr>
              <a:t>, </a:t>
            </a:r>
            <a:r>
              <a:rPr lang="en-US" sz="2000" b="1" i="1" baseline="30000" dirty="0">
                <a:solidFill>
                  <a:srgbClr val="800000"/>
                </a:solidFill>
              </a:rPr>
              <a:t>2</a:t>
            </a:r>
            <a:r>
              <a:rPr lang="en-US" sz="2000" b="1" i="1" u="sng" dirty="0">
                <a:solidFill>
                  <a:srgbClr val="800000"/>
                </a:solidFill>
              </a:rPr>
              <a:t>smoke</a:t>
            </a:r>
            <a:r>
              <a:rPr lang="en-US" sz="2000" b="1" i="1" dirty="0">
                <a:solidFill>
                  <a:srgbClr val="800000"/>
                </a:solidFill>
              </a:rPr>
              <a:t>, and </a:t>
            </a:r>
            <a:r>
              <a:rPr lang="en-US" sz="2000" b="1" i="1" baseline="30000" dirty="0">
                <a:solidFill>
                  <a:srgbClr val="800000"/>
                </a:solidFill>
              </a:rPr>
              <a:t>3</a:t>
            </a:r>
            <a:r>
              <a:rPr lang="en-US" sz="2000" b="1" i="1" u="sng" dirty="0">
                <a:solidFill>
                  <a:srgbClr val="800000"/>
                </a:solidFill>
              </a:rPr>
              <a:t>brimstone</a:t>
            </a:r>
            <a:r>
              <a:rPr lang="en-US" sz="2000" i="1" dirty="0">
                <a:solidFill>
                  <a:srgbClr val="800000"/>
                </a:solidFill>
              </a:rPr>
              <a:t>.  </a:t>
            </a:r>
            <a:r>
              <a:rPr lang="en-US" sz="2000" b="1" i="1" dirty="0">
                <a:solidFill>
                  <a:srgbClr val="800000"/>
                </a:solidFill>
              </a:rPr>
              <a:t>By these </a:t>
            </a:r>
            <a:r>
              <a:rPr lang="en-US" sz="2000" b="1" i="1" u="sng" dirty="0">
                <a:solidFill>
                  <a:srgbClr val="800000"/>
                </a:solidFill>
              </a:rPr>
              <a:t>three plagues</a:t>
            </a:r>
            <a:r>
              <a:rPr lang="en-US" sz="2000" b="1" i="1" dirty="0">
                <a:solidFill>
                  <a:srgbClr val="800000"/>
                </a:solidFill>
              </a:rPr>
              <a:t> a third of mankind was killed </a:t>
            </a:r>
            <a:r>
              <a:rPr lang="en-US" sz="2000" i="1" dirty="0">
                <a:solidFill>
                  <a:srgbClr val="800000"/>
                </a:solidFill>
              </a:rPr>
              <a:t>– by the fire and the smoke and the brimstone which came out of their mouths.  For </a:t>
            </a:r>
            <a:r>
              <a:rPr lang="en-US" sz="2000" b="1" i="1" dirty="0">
                <a:solidFill>
                  <a:srgbClr val="800000"/>
                </a:solidFill>
              </a:rPr>
              <a:t>their power is in their mouth </a:t>
            </a:r>
            <a:r>
              <a:rPr lang="en-US" sz="2000" b="1" i="1" u="sng" dirty="0">
                <a:solidFill>
                  <a:srgbClr val="800000"/>
                </a:solidFill>
              </a:rPr>
              <a:t>and in their tails</a:t>
            </a:r>
            <a:r>
              <a:rPr lang="en-US" sz="2000" i="1" dirty="0">
                <a:solidFill>
                  <a:srgbClr val="800000"/>
                </a:solidFill>
              </a:rPr>
              <a:t>; for their </a:t>
            </a:r>
            <a:r>
              <a:rPr lang="en-US" sz="2000" b="1" i="1" dirty="0">
                <a:solidFill>
                  <a:srgbClr val="800000"/>
                </a:solidFill>
              </a:rPr>
              <a:t>tails are like </a:t>
            </a:r>
            <a:r>
              <a:rPr lang="en-US" sz="2000" b="1" i="1" u="sng" dirty="0">
                <a:solidFill>
                  <a:srgbClr val="800000"/>
                </a:solidFill>
              </a:rPr>
              <a:t>serpents</a:t>
            </a:r>
            <a:r>
              <a:rPr lang="en-US" sz="2000" b="1" i="1" dirty="0">
                <a:solidFill>
                  <a:srgbClr val="800000"/>
                </a:solidFill>
              </a:rPr>
              <a:t>, having heads; and with them they do harm</a:t>
            </a:r>
            <a:r>
              <a:rPr lang="en-US" sz="2000" i="1" dirty="0">
                <a:solidFill>
                  <a:srgbClr val="800000"/>
                </a:solidFill>
              </a:rPr>
              <a:t>. </a:t>
            </a:r>
            <a:r>
              <a:rPr lang="en-US" sz="2000" dirty="0"/>
              <a:t>(</a:t>
            </a:r>
            <a:r>
              <a:rPr lang="en-US" sz="2000" b="1" dirty="0">
                <a:solidFill>
                  <a:srgbClr val="800000"/>
                </a:solidFill>
              </a:rPr>
              <a:t>9:16-19</a:t>
            </a:r>
            <a:r>
              <a:rPr lang="en-US" sz="2000" dirty="0"/>
              <a:t>; see also, </a:t>
            </a:r>
            <a:r>
              <a:rPr lang="en-US" sz="2000" b="1" dirty="0">
                <a:solidFill>
                  <a:srgbClr val="800000"/>
                </a:solidFill>
              </a:rPr>
              <a:t>16:12-14</a:t>
            </a:r>
            <a:r>
              <a:rPr lang="en-US" sz="2000" dirty="0"/>
              <a:t>)</a:t>
            </a:r>
          </a:p>
          <a:p>
            <a:pPr>
              <a:lnSpc>
                <a:spcPct val="97000"/>
              </a:lnSpc>
              <a:spcBef>
                <a:spcPts val="0"/>
              </a:spcBef>
            </a:pPr>
            <a:r>
              <a:rPr lang="en-US" sz="2000" dirty="0"/>
              <a:t>Represent a deadly external army (</a:t>
            </a:r>
            <a:r>
              <a:rPr lang="en-US" sz="2000" b="1" dirty="0">
                <a:solidFill>
                  <a:srgbClr val="800000"/>
                </a:solidFill>
              </a:rPr>
              <a:t>Jeremiah 46:1-10</a:t>
            </a:r>
            <a:r>
              <a:rPr lang="en-US" sz="2000" dirty="0"/>
              <a:t>)?  Multiple external armies?</a:t>
            </a:r>
          </a:p>
          <a:p>
            <a:pPr>
              <a:lnSpc>
                <a:spcPct val="97000"/>
              </a:lnSpc>
              <a:spcBef>
                <a:spcPts val="0"/>
              </a:spcBef>
            </a:pPr>
            <a:r>
              <a:rPr lang="en-US" sz="2000" dirty="0"/>
              <a:t>200,000,000 (2 x 10</a:t>
            </a:r>
            <a:r>
              <a:rPr lang="en-US" sz="2000" baseline="30000" dirty="0"/>
              <a:t>8</a:t>
            </a:r>
            <a:r>
              <a:rPr lang="en-US" sz="2000" dirty="0"/>
              <a:t>) – A more than sufficient army, doubled.</a:t>
            </a:r>
          </a:p>
          <a:p>
            <a:pPr>
              <a:lnSpc>
                <a:spcPct val="97000"/>
              </a:lnSpc>
              <a:spcBef>
                <a:spcPts val="0"/>
              </a:spcBef>
            </a:pPr>
            <a:r>
              <a:rPr lang="en-US" sz="2000" dirty="0"/>
              <a:t>Could this also include various </a:t>
            </a:r>
            <a:r>
              <a:rPr lang="en-US" sz="2000" i="1" dirty="0">
                <a:solidFill>
                  <a:srgbClr val="800000"/>
                </a:solidFill>
              </a:rPr>
              <a:t>“plagues”</a:t>
            </a:r>
            <a:r>
              <a:rPr lang="en-US" sz="2000" dirty="0"/>
              <a:t> – natural disasters?</a:t>
            </a:r>
          </a:p>
          <a:p>
            <a:pPr>
              <a:lnSpc>
                <a:spcPct val="97000"/>
              </a:lnSpc>
              <a:spcBef>
                <a:spcPts val="0"/>
              </a:spcBef>
            </a:pPr>
            <a:r>
              <a:rPr lang="en-US" sz="2000" dirty="0"/>
              <a:t>Again limited to affecting only </a:t>
            </a:r>
            <a:r>
              <a:rPr lang="en-US" sz="2000" i="1" dirty="0">
                <a:solidFill>
                  <a:srgbClr val="800000"/>
                </a:solidFill>
              </a:rPr>
              <a:t>“one third of mankind”</a:t>
            </a:r>
            <a:r>
              <a:rPr lang="en-US" sz="2000" dirty="0"/>
              <a:t>, but that’s a lot!</a:t>
            </a:r>
          </a:p>
        </p:txBody>
      </p:sp>
    </p:spTree>
    <p:extLst>
      <p:ext uri="{BB962C8B-B14F-4D97-AF65-F5344CB8AC3E}">
        <p14:creationId xmlns:p14="http://schemas.microsoft.com/office/powerpoint/2010/main" val="13775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of the First Two Woes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0"/>
            </a:pPr>
            <a:r>
              <a:rPr lang="en-US" sz="2000" dirty="0"/>
              <a:t>What was the expected result of these woes and trumpet blasts?  From this, what can we learn about the nature of God and our own human nature?</a:t>
            </a:r>
          </a:p>
          <a:p>
            <a:pPr marL="0" indent="0">
              <a:spcBef>
                <a:spcPts val="0"/>
              </a:spcBef>
              <a:buNone/>
            </a:pPr>
            <a:r>
              <a:rPr lang="en-US" sz="2000" i="1" dirty="0">
                <a:solidFill>
                  <a:srgbClr val="800000"/>
                </a:solidFill>
              </a:rPr>
              <a:t>But </a:t>
            </a:r>
            <a:r>
              <a:rPr lang="en-US" sz="2000" b="1" i="1" dirty="0">
                <a:solidFill>
                  <a:srgbClr val="800000"/>
                </a:solidFill>
              </a:rPr>
              <a:t>the </a:t>
            </a:r>
            <a:r>
              <a:rPr lang="en-US" sz="2000" b="1" i="1" u="sng" dirty="0">
                <a:solidFill>
                  <a:srgbClr val="800000"/>
                </a:solidFill>
              </a:rPr>
              <a:t>rest of mankind</a:t>
            </a:r>
            <a:r>
              <a:rPr lang="en-US" sz="2000" i="1" dirty="0">
                <a:solidFill>
                  <a:srgbClr val="800000"/>
                </a:solidFill>
              </a:rPr>
              <a:t>, who were </a:t>
            </a:r>
            <a:r>
              <a:rPr lang="en-US" sz="2000" b="1" i="1" dirty="0">
                <a:solidFill>
                  <a:srgbClr val="800000"/>
                </a:solidFill>
              </a:rPr>
              <a:t>not killed by these </a:t>
            </a:r>
            <a:r>
              <a:rPr lang="en-US" sz="2000" b="1" i="1" u="sng" dirty="0">
                <a:solidFill>
                  <a:srgbClr val="800000"/>
                </a:solidFill>
              </a:rPr>
              <a:t>plagues</a:t>
            </a:r>
            <a:r>
              <a:rPr lang="en-US" sz="2000" i="1" dirty="0">
                <a:solidFill>
                  <a:srgbClr val="800000"/>
                </a:solidFill>
              </a:rPr>
              <a:t>, </a:t>
            </a:r>
            <a:r>
              <a:rPr lang="en-US" sz="2000" b="1" i="1" dirty="0">
                <a:solidFill>
                  <a:srgbClr val="800000"/>
                </a:solidFill>
              </a:rPr>
              <a:t>did </a:t>
            </a:r>
            <a:r>
              <a:rPr lang="en-US" sz="2000" b="1" i="1" u="sng" dirty="0">
                <a:solidFill>
                  <a:srgbClr val="800000"/>
                </a:solidFill>
              </a:rPr>
              <a:t>not repent</a:t>
            </a:r>
            <a:r>
              <a:rPr lang="en-US" sz="2000" b="1" i="1" dirty="0">
                <a:solidFill>
                  <a:srgbClr val="800000"/>
                </a:solidFill>
              </a:rPr>
              <a:t> of the works of their hands</a:t>
            </a:r>
            <a:r>
              <a:rPr lang="en-US" sz="2000" i="1" dirty="0">
                <a:solidFill>
                  <a:srgbClr val="800000"/>
                </a:solidFill>
              </a:rPr>
              <a:t>, that they should </a:t>
            </a:r>
            <a:r>
              <a:rPr lang="en-US" sz="2000" b="1" i="1" dirty="0">
                <a:solidFill>
                  <a:srgbClr val="800000"/>
                </a:solidFill>
              </a:rPr>
              <a:t>not worship demons, and idols </a:t>
            </a:r>
            <a:r>
              <a:rPr lang="en-US" sz="2000" i="1" dirty="0">
                <a:solidFill>
                  <a:srgbClr val="800000"/>
                </a:solidFill>
              </a:rPr>
              <a:t>of gold, silver, brass, stone, and wood, which can neither see nor hear nor walk.  And </a:t>
            </a:r>
            <a:r>
              <a:rPr lang="en-US" sz="2000" b="1" i="1" dirty="0">
                <a:solidFill>
                  <a:srgbClr val="800000"/>
                </a:solidFill>
              </a:rPr>
              <a:t>they did </a:t>
            </a:r>
            <a:r>
              <a:rPr lang="en-US" sz="2000" b="1" i="1" u="sng" dirty="0">
                <a:solidFill>
                  <a:srgbClr val="800000"/>
                </a:solidFill>
              </a:rPr>
              <a:t>not repent</a:t>
            </a:r>
            <a:r>
              <a:rPr lang="en-US" sz="2000" b="1" i="1" dirty="0">
                <a:solidFill>
                  <a:srgbClr val="800000"/>
                </a:solidFill>
              </a:rPr>
              <a:t> of their murders</a:t>
            </a:r>
            <a:r>
              <a:rPr lang="en-US" sz="2000" i="1" dirty="0">
                <a:solidFill>
                  <a:srgbClr val="800000"/>
                </a:solidFill>
              </a:rPr>
              <a:t> or their </a:t>
            </a:r>
            <a:r>
              <a:rPr lang="en-US" sz="2000" b="1" i="1" dirty="0">
                <a:solidFill>
                  <a:srgbClr val="800000"/>
                </a:solidFill>
              </a:rPr>
              <a:t>sorceries</a:t>
            </a:r>
            <a:r>
              <a:rPr lang="en-US" sz="2000" i="1" dirty="0">
                <a:solidFill>
                  <a:srgbClr val="800000"/>
                </a:solidFill>
              </a:rPr>
              <a:t> or their </a:t>
            </a:r>
            <a:r>
              <a:rPr lang="en-US" sz="2000" b="1" i="1" dirty="0">
                <a:solidFill>
                  <a:srgbClr val="800000"/>
                </a:solidFill>
              </a:rPr>
              <a:t>sexual immorality </a:t>
            </a:r>
            <a:r>
              <a:rPr lang="en-US" sz="2000" i="1" dirty="0">
                <a:solidFill>
                  <a:srgbClr val="800000"/>
                </a:solidFill>
              </a:rPr>
              <a:t>or their </a:t>
            </a:r>
            <a:r>
              <a:rPr lang="en-US" sz="2000" b="1" i="1" dirty="0">
                <a:solidFill>
                  <a:srgbClr val="800000"/>
                </a:solidFill>
              </a:rPr>
              <a:t>thefts</a:t>
            </a:r>
            <a:r>
              <a:rPr lang="en-US" sz="2000" i="1" dirty="0">
                <a:solidFill>
                  <a:srgbClr val="800000"/>
                </a:solidFill>
              </a:rPr>
              <a:t>. </a:t>
            </a:r>
            <a:r>
              <a:rPr lang="en-US" sz="2000" dirty="0"/>
              <a:t>(</a:t>
            </a:r>
            <a:r>
              <a:rPr lang="en-US" sz="2000" b="1" dirty="0">
                <a:solidFill>
                  <a:srgbClr val="800000"/>
                </a:solidFill>
              </a:rPr>
              <a:t>9:20-21</a:t>
            </a:r>
            <a:r>
              <a:rPr lang="en-US" sz="2000" dirty="0"/>
              <a:t>)</a:t>
            </a:r>
          </a:p>
          <a:p>
            <a:pPr>
              <a:spcBef>
                <a:spcPts val="0"/>
              </a:spcBef>
            </a:pPr>
            <a:r>
              <a:rPr lang="en-US" sz="2000" dirty="0"/>
              <a:t>Hope and expectation that they should </a:t>
            </a:r>
            <a:r>
              <a:rPr lang="en-US" sz="2000" b="1" i="1" dirty="0"/>
              <a:t>repent</a:t>
            </a:r>
            <a:r>
              <a:rPr lang="en-US" sz="2000" dirty="0"/>
              <a:t>.</a:t>
            </a:r>
          </a:p>
          <a:p>
            <a:pPr>
              <a:spcBef>
                <a:spcPts val="0"/>
              </a:spcBef>
            </a:pPr>
            <a:r>
              <a:rPr lang="en-US" sz="2000" dirty="0"/>
              <a:t>God does not want anyone to be lost, destroyed (</a:t>
            </a:r>
            <a:r>
              <a:rPr lang="en-US" sz="2000" b="1" dirty="0">
                <a:solidFill>
                  <a:srgbClr val="800000"/>
                </a:solidFill>
              </a:rPr>
              <a:t>2 Peter 3:9; Ezekiel 18:23, 30-32</a:t>
            </a:r>
            <a:r>
              <a:rPr lang="en-US" sz="2000" dirty="0"/>
              <a:t>).</a:t>
            </a:r>
          </a:p>
          <a:p>
            <a:pPr>
              <a:spcBef>
                <a:spcPts val="0"/>
              </a:spcBef>
            </a:pPr>
            <a:r>
              <a:rPr lang="en-US" sz="2000" dirty="0"/>
              <a:t>Multiple opportunities are extended </a:t>
            </a:r>
            <a:r>
              <a:rPr lang="en-US" sz="2000" i="1" dirty="0">
                <a:solidFill>
                  <a:srgbClr val="800000"/>
                </a:solidFill>
              </a:rPr>
              <a:t>“until there is no remedy”</a:t>
            </a:r>
            <a:r>
              <a:rPr lang="en-US" sz="2000" dirty="0"/>
              <a:t> (</a:t>
            </a:r>
            <a:r>
              <a:rPr lang="en-US" sz="2000" b="1" dirty="0">
                <a:solidFill>
                  <a:srgbClr val="800000"/>
                </a:solidFill>
              </a:rPr>
              <a:t>2 Chr. 36:15-16</a:t>
            </a:r>
            <a:r>
              <a:rPr lang="en-US" sz="2000" dirty="0"/>
              <a:t>).</a:t>
            </a:r>
          </a:p>
          <a:p>
            <a:pPr>
              <a:spcBef>
                <a:spcPts val="0"/>
              </a:spcBef>
            </a:pPr>
            <a:r>
              <a:rPr lang="en-US" sz="2000" dirty="0"/>
              <a:t>Generally, men do </a:t>
            </a:r>
            <a:r>
              <a:rPr lang="en-US" sz="2000" b="1" i="1" dirty="0"/>
              <a:t>not</a:t>
            </a:r>
            <a:r>
              <a:rPr lang="en-US" sz="2000" dirty="0"/>
              <a:t> respond to these warnings (</a:t>
            </a:r>
            <a:r>
              <a:rPr lang="en-US" sz="2000" b="1" dirty="0">
                <a:solidFill>
                  <a:srgbClr val="800000"/>
                </a:solidFill>
              </a:rPr>
              <a:t>Matthew 7:13-14</a:t>
            </a:r>
            <a:r>
              <a:rPr lang="en-US" sz="2000" dirty="0"/>
              <a:t>).</a:t>
            </a:r>
          </a:p>
        </p:txBody>
      </p:sp>
    </p:spTree>
    <p:extLst>
      <p:ext uri="{BB962C8B-B14F-4D97-AF65-F5344CB8AC3E}">
        <p14:creationId xmlns:p14="http://schemas.microsoft.com/office/powerpoint/2010/main" val="9628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a:t>Lesson 11 – Proclamation of Delay No Longer</a:t>
            </a:r>
          </a:p>
        </p:txBody>
      </p:sp>
    </p:spTree>
    <p:extLst>
      <p:ext uri="{BB962C8B-B14F-4D97-AF65-F5344CB8AC3E}">
        <p14:creationId xmlns:p14="http://schemas.microsoft.com/office/powerpoint/2010/main" val="25785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Mighty Angel and </a:t>
            </a:r>
          </a:p>
          <a:p>
            <a:r>
              <a:rPr lang="en-US" dirty="0"/>
              <a:t>the Little Book </a:t>
            </a:r>
          </a:p>
          <a:p>
            <a:r>
              <a:rPr lang="en-US" dirty="0">
                <a:solidFill>
                  <a:srgbClr val="C00000"/>
                </a:solidFill>
              </a:rPr>
              <a:t>Revelation 10:1-7</a:t>
            </a:r>
          </a:p>
        </p:txBody>
      </p:sp>
    </p:spTree>
    <p:extLst>
      <p:ext uri="{BB962C8B-B14F-4D97-AF65-F5344CB8AC3E}">
        <p14:creationId xmlns:p14="http://schemas.microsoft.com/office/powerpoint/2010/main" val="342926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Mighty Angel</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a:pPr>
            <a:r>
              <a:rPr lang="en-US" sz="2000" dirty="0"/>
              <a:t>Describe this </a:t>
            </a:r>
            <a:r>
              <a:rPr lang="en-US" sz="2000" i="1" dirty="0">
                <a:solidFill>
                  <a:srgbClr val="800000"/>
                </a:solidFill>
              </a:rPr>
              <a:t>“mighty angel”</a:t>
            </a:r>
            <a:r>
              <a:rPr lang="en-US" sz="2000" dirty="0"/>
              <a:t>?  How does he compare to descriptions of other beings recorded thus far in Revelation? </a:t>
            </a:r>
          </a:p>
          <a:p>
            <a:pPr marL="0" lvl="0" indent="0">
              <a:spcBef>
                <a:spcPts val="100"/>
              </a:spcBef>
              <a:buNone/>
            </a:pPr>
            <a:r>
              <a:rPr lang="en-US" sz="2000" i="1" dirty="0">
                <a:solidFill>
                  <a:srgbClr val="800000"/>
                </a:solidFill>
              </a:rPr>
              <a:t>I saw still </a:t>
            </a:r>
            <a:r>
              <a:rPr lang="en-US" sz="2000" b="1" i="1" u="sng" dirty="0">
                <a:solidFill>
                  <a:srgbClr val="800000"/>
                </a:solidFill>
              </a:rPr>
              <a:t>another mighty</a:t>
            </a:r>
            <a:r>
              <a:rPr lang="en-US" sz="2000" dirty="0"/>
              <a:t> (Gr., </a:t>
            </a:r>
            <a:r>
              <a:rPr lang="en-US" sz="2000" i="1" dirty="0" err="1"/>
              <a:t>ischuros</a:t>
            </a:r>
            <a:r>
              <a:rPr lang="en-US" sz="2000" dirty="0"/>
              <a:t>) </a:t>
            </a:r>
            <a:r>
              <a:rPr lang="en-US" sz="2000" b="1" i="1" u="sng" dirty="0">
                <a:solidFill>
                  <a:srgbClr val="800000"/>
                </a:solidFill>
              </a:rPr>
              <a:t>angel</a:t>
            </a:r>
            <a:r>
              <a:rPr lang="en-US" sz="2000" b="1" i="1" dirty="0">
                <a:solidFill>
                  <a:srgbClr val="800000"/>
                </a:solidFill>
              </a:rPr>
              <a:t> </a:t>
            </a:r>
            <a:r>
              <a:rPr lang="en-US" sz="2000" i="1" dirty="0">
                <a:solidFill>
                  <a:srgbClr val="800000"/>
                </a:solidFill>
              </a:rPr>
              <a:t>coming down from heaven, </a:t>
            </a:r>
            <a:r>
              <a:rPr lang="en-US" sz="2000" b="1" i="1" dirty="0">
                <a:solidFill>
                  <a:srgbClr val="800000"/>
                </a:solidFill>
              </a:rPr>
              <a:t>clothed with a </a:t>
            </a:r>
            <a:r>
              <a:rPr lang="en-US" sz="2000" b="1" i="1" u="sng" dirty="0">
                <a:solidFill>
                  <a:srgbClr val="800000"/>
                </a:solidFill>
              </a:rPr>
              <a:t>cloud</a:t>
            </a:r>
            <a:r>
              <a:rPr lang="en-US" sz="2000" i="1" dirty="0">
                <a:solidFill>
                  <a:srgbClr val="800000"/>
                </a:solidFill>
              </a:rPr>
              <a:t>. And </a:t>
            </a:r>
            <a:r>
              <a:rPr lang="en-US" sz="2000" b="1" i="1" dirty="0">
                <a:solidFill>
                  <a:srgbClr val="800000"/>
                </a:solidFill>
              </a:rPr>
              <a:t>a </a:t>
            </a:r>
            <a:r>
              <a:rPr lang="en-US" sz="2000" b="1" i="1" u="sng" dirty="0">
                <a:solidFill>
                  <a:srgbClr val="800000"/>
                </a:solidFill>
              </a:rPr>
              <a:t>rainbow</a:t>
            </a:r>
            <a:r>
              <a:rPr lang="en-US" sz="2000" b="1" i="1" dirty="0">
                <a:solidFill>
                  <a:srgbClr val="800000"/>
                </a:solidFill>
              </a:rPr>
              <a:t> was on his head</a:t>
            </a:r>
            <a:r>
              <a:rPr lang="en-US" sz="2000" i="1" dirty="0">
                <a:solidFill>
                  <a:srgbClr val="800000"/>
                </a:solidFill>
              </a:rPr>
              <a:t>, </a:t>
            </a:r>
            <a:r>
              <a:rPr lang="en-US" sz="2000" b="1" i="1" dirty="0">
                <a:solidFill>
                  <a:srgbClr val="800000"/>
                </a:solidFill>
              </a:rPr>
              <a:t>his face was </a:t>
            </a:r>
            <a:r>
              <a:rPr lang="en-US" sz="2000" b="1" i="1" u="sng" dirty="0">
                <a:solidFill>
                  <a:srgbClr val="800000"/>
                </a:solidFill>
              </a:rPr>
              <a:t>like the sun</a:t>
            </a:r>
            <a:r>
              <a:rPr lang="en-US" sz="2000" i="1" dirty="0">
                <a:solidFill>
                  <a:srgbClr val="800000"/>
                </a:solidFill>
              </a:rPr>
              <a:t>, and his </a:t>
            </a:r>
            <a:r>
              <a:rPr lang="en-US" sz="2000" b="1" i="1" dirty="0">
                <a:solidFill>
                  <a:srgbClr val="800000"/>
                </a:solidFill>
              </a:rPr>
              <a:t>feet like </a:t>
            </a:r>
            <a:r>
              <a:rPr lang="en-US" sz="2000" b="1" i="1" u="sng" dirty="0">
                <a:solidFill>
                  <a:srgbClr val="800000"/>
                </a:solidFill>
              </a:rPr>
              <a:t>pillars of fire</a:t>
            </a:r>
            <a:r>
              <a:rPr lang="en-US" sz="2000" i="1" dirty="0">
                <a:solidFill>
                  <a:srgbClr val="800000"/>
                </a:solidFill>
              </a:rPr>
              <a:t>. </a:t>
            </a:r>
            <a:r>
              <a:rPr lang="en-US" sz="2000" dirty="0"/>
              <a:t>(</a:t>
            </a:r>
            <a:r>
              <a:rPr lang="en-US" sz="2000" b="1" dirty="0">
                <a:solidFill>
                  <a:srgbClr val="800000"/>
                </a:solidFill>
              </a:rPr>
              <a:t>10:1</a:t>
            </a:r>
            <a:r>
              <a:rPr lang="en-US" sz="2000" dirty="0"/>
              <a:t>)</a:t>
            </a:r>
          </a:p>
          <a:p>
            <a:pPr marL="0" indent="0">
              <a:spcBef>
                <a:spcPts val="100"/>
              </a:spcBef>
              <a:buNone/>
            </a:pPr>
            <a:r>
              <a:rPr lang="en-US" sz="2000" i="1" dirty="0">
                <a:solidFill>
                  <a:srgbClr val="800000"/>
                </a:solidFill>
              </a:rPr>
              <a:t>“Then I saw </a:t>
            </a:r>
            <a:r>
              <a:rPr lang="en-US" sz="2000" b="1" i="1" dirty="0">
                <a:solidFill>
                  <a:srgbClr val="800000"/>
                </a:solidFill>
              </a:rPr>
              <a:t>a </a:t>
            </a:r>
            <a:r>
              <a:rPr lang="en-US" sz="2000" b="1" i="1" u="sng" dirty="0">
                <a:solidFill>
                  <a:srgbClr val="800000"/>
                </a:solidFill>
              </a:rPr>
              <a:t>strong</a:t>
            </a:r>
            <a:r>
              <a:rPr lang="en-US" sz="2000" dirty="0"/>
              <a:t> (Gr., </a:t>
            </a:r>
            <a:r>
              <a:rPr lang="en-US" sz="2000" i="1" dirty="0" err="1"/>
              <a:t>ischuros</a:t>
            </a:r>
            <a:r>
              <a:rPr lang="en-US" sz="2000" dirty="0"/>
              <a:t>) </a:t>
            </a:r>
            <a:r>
              <a:rPr lang="en-US" sz="2000" b="1" i="1" u="sng" dirty="0">
                <a:solidFill>
                  <a:srgbClr val="800000"/>
                </a:solidFill>
              </a:rPr>
              <a:t>angel</a:t>
            </a:r>
            <a:r>
              <a:rPr lang="en-US" sz="2000" b="1" i="1" dirty="0">
                <a:solidFill>
                  <a:srgbClr val="800000"/>
                </a:solidFill>
              </a:rPr>
              <a:t> proclaiming with a </a:t>
            </a:r>
            <a:r>
              <a:rPr lang="en-US" sz="2000" b="1" i="1" u="sng" dirty="0">
                <a:solidFill>
                  <a:srgbClr val="800000"/>
                </a:solidFill>
              </a:rPr>
              <a:t>loud voice</a:t>
            </a:r>
            <a:r>
              <a:rPr lang="en-US" sz="2000" i="1" dirty="0">
                <a:solidFill>
                  <a:srgbClr val="800000"/>
                </a:solidFill>
              </a:rPr>
              <a:t>, “Who is worthy to open the scroll and to </a:t>
            </a:r>
            <a:r>
              <a:rPr lang="en-US" sz="2000" i="1" dirty="0" err="1">
                <a:solidFill>
                  <a:srgbClr val="800000"/>
                </a:solidFill>
              </a:rPr>
              <a:t>loose</a:t>
            </a:r>
            <a:r>
              <a:rPr lang="en-US" sz="2000" i="1" dirty="0">
                <a:solidFill>
                  <a:srgbClr val="800000"/>
                </a:solidFill>
              </a:rPr>
              <a:t> its seals?”</a:t>
            </a:r>
            <a:r>
              <a:rPr lang="en-US" sz="2000" dirty="0"/>
              <a:t> (</a:t>
            </a:r>
            <a:r>
              <a:rPr lang="en-US" sz="2000" b="1" dirty="0">
                <a:solidFill>
                  <a:srgbClr val="800000"/>
                </a:solidFill>
              </a:rPr>
              <a:t>5:2</a:t>
            </a:r>
            <a:r>
              <a:rPr lang="en-US" sz="2000" dirty="0"/>
              <a:t>)</a:t>
            </a:r>
          </a:p>
          <a:p>
            <a:pPr marL="0" indent="0">
              <a:spcBef>
                <a:spcPts val="100"/>
              </a:spcBef>
              <a:buNone/>
            </a:pPr>
            <a:r>
              <a:rPr lang="en-US" sz="2000" i="1" dirty="0">
                <a:solidFill>
                  <a:srgbClr val="800000"/>
                </a:solidFill>
              </a:rPr>
              <a:t>Then I saw </a:t>
            </a:r>
            <a:r>
              <a:rPr lang="en-US" sz="2000" b="1" i="1" u="sng" dirty="0">
                <a:solidFill>
                  <a:srgbClr val="800000"/>
                </a:solidFill>
              </a:rPr>
              <a:t>another angel</a:t>
            </a:r>
            <a:r>
              <a:rPr lang="en-US" sz="2000" b="1" i="1" dirty="0">
                <a:solidFill>
                  <a:srgbClr val="800000"/>
                </a:solidFill>
              </a:rPr>
              <a:t> </a:t>
            </a:r>
            <a:r>
              <a:rPr lang="en-US" sz="2000" i="1" dirty="0">
                <a:solidFill>
                  <a:srgbClr val="800000"/>
                </a:solidFill>
              </a:rPr>
              <a:t>ascending from the east, </a:t>
            </a:r>
            <a:r>
              <a:rPr lang="en-US" sz="2000" b="1" i="1" dirty="0">
                <a:solidFill>
                  <a:srgbClr val="800000"/>
                </a:solidFill>
              </a:rPr>
              <a:t>having the seal of the living God</a:t>
            </a:r>
            <a:r>
              <a:rPr lang="en-US" sz="2000" i="1" dirty="0">
                <a:solidFill>
                  <a:srgbClr val="800000"/>
                </a:solidFill>
              </a:rPr>
              <a:t>. And </a:t>
            </a:r>
            <a:r>
              <a:rPr lang="en-US" sz="2000" b="1" i="1" dirty="0">
                <a:solidFill>
                  <a:srgbClr val="800000"/>
                </a:solidFill>
              </a:rPr>
              <a:t>he cried with a </a:t>
            </a:r>
            <a:r>
              <a:rPr lang="en-US" sz="2000" b="1" i="1" u="sng" dirty="0">
                <a:solidFill>
                  <a:srgbClr val="800000"/>
                </a:solidFill>
              </a:rPr>
              <a:t>loud voice</a:t>
            </a:r>
            <a:r>
              <a:rPr lang="en-US" sz="2000" b="1" i="1" dirty="0">
                <a:solidFill>
                  <a:srgbClr val="800000"/>
                </a:solidFill>
              </a:rPr>
              <a:t> </a:t>
            </a:r>
            <a:r>
              <a:rPr lang="en-US" sz="2000" i="1" dirty="0">
                <a:solidFill>
                  <a:srgbClr val="800000"/>
                </a:solidFill>
              </a:rPr>
              <a:t>to the four angels to whom it was granted to harm the earth and the sea, </a:t>
            </a:r>
            <a:r>
              <a:rPr lang="en-US" sz="2000" dirty="0"/>
              <a:t>(</a:t>
            </a:r>
            <a:r>
              <a:rPr lang="en-US" sz="2000" b="1" dirty="0">
                <a:solidFill>
                  <a:srgbClr val="800000"/>
                </a:solidFill>
              </a:rPr>
              <a:t>7:2</a:t>
            </a:r>
            <a:r>
              <a:rPr lang="en-US" sz="2000" dirty="0"/>
              <a:t>)</a:t>
            </a:r>
          </a:p>
          <a:p>
            <a:pPr>
              <a:spcBef>
                <a:spcPts val="100"/>
              </a:spcBef>
            </a:pPr>
            <a:r>
              <a:rPr lang="en-US" sz="2000" dirty="0"/>
              <a:t>Most powerful one observed thus far.  Cloud associated with divine judgment.</a:t>
            </a:r>
          </a:p>
          <a:p>
            <a:pPr>
              <a:spcBef>
                <a:spcPts val="100"/>
              </a:spcBef>
            </a:pPr>
            <a:r>
              <a:rPr lang="en-US" sz="2000" dirty="0"/>
              <a:t>Description seems to enhance impression of his power (wisdom, glory, power).</a:t>
            </a:r>
          </a:p>
          <a:p>
            <a:pPr>
              <a:spcBef>
                <a:spcPts val="100"/>
              </a:spcBef>
            </a:pPr>
            <a:r>
              <a:rPr lang="en-US" sz="2000" dirty="0"/>
              <a:t>Scale suggests he was giant (compared to cloud, rainbow, sun, and pillars).</a:t>
            </a:r>
          </a:p>
        </p:txBody>
      </p:sp>
    </p:spTree>
    <p:extLst>
      <p:ext uri="{BB962C8B-B14F-4D97-AF65-F5344CB8AC3E}">
        <p14:creationId xmlns:p14="http://schemas.microsoft.com/office/powerpoint/2010/main" val="19185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17892</TotalTime>
  <Words>2409</Words>
  <Application>Microsoft Office PowerPoint</Application>
  <PresentationFormat>On-screen Show (16:9)</PresentationFormat>
  <Paragraphs>80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The Four Angels Bound</vt:lpstr>
      <vt:lpstr>Significance of Euphrates</vt:lpstr>
      <vt:lpstr>An Unimaginable Army</vt:lpstr>
      <vt:lpstr>Result of the First Two Woes</vt:lpstr>
      <vt:lpstr>Revelation Trust God</vt:lpstr>
      <vt:lpstr>PowerPoint Presentation</vt:lpstr>
      <vt:lpstr>The Mighty Angel</vt:lpstr>
      <vt:lpstr>Is the “Mighty Angel” Jesus?</vt:lpstr>
      <vt:lpstr>Standing on the Sea and Land</vt:lpstr>
      <vt:lpstr>Sealing the Seven Thunders’ Words</vt:lpstr>
      <vt:lpstr>Thunderous Voice of God</vt:lpstr>
      <vt:lpstr>Which Mystery?</vt:lpstr>
      <vt:lpstr>“Delay No Longer”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1387</cp:revision>
  <dcterms:created xsi:type="dcterms:W3CDTF">2017-04-01T00:42:32Z</dcterms:created>
  <dcterms:modified xsi:type="dcterms:W3CDTF">2023-02-16T03:31:27Z</dcterms:modified>
</cp:coreProperties>
</file>