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86" r:id="rId2"/>
    <p:sldId id="895" r:id="rId3"/>
    <p:sldId id="505" r:id="rId4"/>
    <p:sldId id="506" r:id="rId5"/>
    <p:sldId id="507" r:id="rId6"/>
    <p:sldId id="508" r:id="rId7"/>
    <p:sldId id="509" r:id="rId8"/>
    <p:sldId id="510" r:id="rId9"/>
    <p:sldId id="511" r:id="rId10"/>
    <p:sldId id="512" r:id="rId11"/>
    <p:sldId id="513" r:id="rId12"/>
    <p:sldId id="514" r:id="rId13"/>
    <p:sldId id="515" r:id="rId14"/>
    <p:sldId id="516" r:id="rId15"/>
    <p:sldId id="517" r:id="rId16"/>
    <p:sldId id="518" r:id="rId17"/>
    <p:sldId id="904" r:id="rId18"/>
    <p:sldId id="905" r:id="rId19"/>
    <p:sldId id="906" r:id="rId20"/>
    <p:sldId id="519" r:id="rId21"/>
    <p:sldId id="520" r:id="rId22"/>
    <p:sldId id="521" r:id="rId23"/>
    <p:sldId id="522" r:id="rId24"/>
    <p:sldId id="523" r:id="rId2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snapToObjects="1">
      <p:cViewPr varScale="1">
        <p:scale>
          <a:sx n="141" d="100"/>
          <a:sy n="141" d="100"/>
        </p:scale>
        <p:origin x="138" y="15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3/5/2023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12 – Two Witnesses and the Seventh Trumpet</a:t>
            </a:r>
          </a:p>
        </p:txBody>
      </p:sp>
    </p:spTree>
    <p:extLst>
      <p:ext uri="{BB962C8B-B14F-4D97-AF65-F5344CB8AC3E}">
        <p14:creationId xmlns:p14="http://schemas.microsoft.com/office/powerpoint/2010/main" val="85969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Male Child</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p>
          <a:p>
            <a:r>
              <a:rPr lang="en-US" sz="2000" dirty="0"/>
              <a:t>Refers to an ancient conflict that began in the Garden of Eden</a:t>
            </a:r>
            <a:r>
              <a:rPr lang="en-US" sz="2000" i="1" dirty="0">
                <a:solidFill>
                  <a:srgbClr val="800000"/>
                </a:solidFill>
              </a:rPr>
              <a:t> </a:t>
            </a:r>
            <a:r>
              <a:rPr lang="en-US" sz="2000" dirty="0"/>
              <a:t>(</a:t>
            </a:r>
            <a:r>
              <a:rPr lang="en-US" sz="2000" b="1" dirty="0">
                <a:solidFill>
                  <a:srgbClr val="800000"/>
                </a:solidFill>
              </a:rPr>
              <a:t>Gen. 3:13-15</a:t>
            </a:r>
            <a:r>
              <a:rPr lang="en-US" sz="2000" dirty="0"/>
              <a:t>).</a:t>
            </a:r>
          </a:p>
          <a:p>
            <a:r>
              <a:rPr lang="en-US" sz="2000" dirty="0"/>
              <a:t>Splendor of woman and 12 indicates all of God’s people at any time (</a:t>
            </a:r>
            <a:r>
              <a:rPr lang="en-US" sz="2000" b="1" dirty="0">
                <a:solidFill>
                  <a:srgbClr val="800000"/>
                </a:solidFill>
              </a:rPr>
              <a:t>Gen. 37:9-10</a:t>
            </a:r>
            <a:r>
              <a:rPr lang="en-US" sz="2000" dirty="0"/>
              <a:t>):</a:t>
            </a:r>
          </a:p>
          <a:p>
            <a:r>
              <a:rPr lang="en-US" sz="2000" b="1" dirty="0">
                <a:solidFill>
                  <a:srgbClr val="800000"/>
                </a:solidFill>
              </a:rPr>
              <a:t>Micah 4:10-5:2 </a:t>
            </a:r>
            <a:r>
              <a:rPr lang="en-US" sz="2000" dirty="0"/>
              <a:t>emphasizes faithful remnant of Israel laboring until Messiah came.</a:t>
            </a:r>
          </a:p>
          <a:p>
            <a:r>
              <a:rPr lang="en-US" sz="2000" b="1" dirty="0">
                <a:solidFill>
                  <a:srgbClr val="800000"/>
                </a:solidFill>
              </a:rPr>
              <a:t>Isaiah 66:7-9 </a:t>
            </a:r>
            <a:r>
              <a:rPr lang="en-US" sz="2000" dirty="0"/>
              <a:t>emphasizes the nation born to her in a day in addition to male child.</a:t>
            </a:r>
          </a:p>
          <a:p>
            <a:r>
              <a:rPr lang="en-US" sz="2000" dirty="0"/>
              <a:t>The </a:t>
            </a:r>
            <a:r>
              <a:rPr lang="en-US" sz="2000" i="1" dirty="0">
                <a:solidFill>
                  <a:srgbClr val="800000"/>
                </a:solidFill>
              </a:rPr>
              <a:t>“Male Child”</a:t>
            </a:r>
            <a:r>
              <a:rPr lang="en-US" sz="2000" dirty="0"/>
              <a:t> is obviously the Christ born from the faithful remnant of Israel:</a:t>
            </a:r>
          </a:p>
          <a:p>
            <a:pPr marL="0" lvl="0" indent="0">
              <a:spcBef>
                <a:spcPts val="0"/>
              </a:spcBef>
              <a:buNone/>
            </a:pPr>
            <a:r>
              <a:rPr lang="en-US" sz="2000" i="1" dirty="0">
                <a:solidFill>
                  <a:srgbClr val="800000"/>
                </a:solidFill>
              </a:rPr>
              <a:t>Why do the nations rage, And the people plot a vain thing?  The </a:t>
            </a:r>
            <a:r>
              <a:rPr lang="en-US" sz="2000" b="1" i="1" dirty="0">
                <a:solidFill>
                  <a:srgbClr val="800000"/>
                </a:solidFill>
              </a:rPr>
              <a:t>kings of the earth set themselves</a:t>
            </a:r>
            <a:r>
              <a:rPr lang="en-US" sz="2000" i="1" dirty="0">
                <a:solidFill>
                  <a:srgbClr val="800000"/>
                </a:solidFill>
              </a:rPr>
              <a:t>, And </a:t>
            </a:r>
            <a:r>
              <a:rPr lang="en-US" sz="2000" b="1" i="1" dirty="0">
                <a:solidFill>
                  <a:srgbClr val="800000"/>
                </a:solidFill>
              </a:rPr>
              <a:t>the rulers take counsel together</a:t>
            </a:r>
            <a:r>
              <a:rPr lang="en-US" sz="2000" i="1" dirty="0">
                <a:solidFill>
                  <a:srgbClr val="800000"/>
                </a:solidFill>
              </a:rPr>
              <a:t>, </a:t>
            </a:r>
            <a:r>
              <a:rPr lang="en-US" sz="2000" b="1" i="1" u="sng" dirty="0">
                <a:solidFill>
                  <a:srgbClr val="800000"/>
                </a:solidFill>
              </a:rPr>
              <a:t>Against the LORD</a:t>
            </a:r>
            <a:r>
              <a:rPr lang="en-US" sz="2000" b="1" i="1" dirty="0">
                <a:solidFill>
                  <a:srgbClr val="800000"/>
                </a:solidFill>
              </a:rPr>
              <a:t> and </a:t>
            </a:r>
            <a:r>
              <a:rPr lang="en-US" sz="2000" b="1" i="1" u="sng" dirty="0">
                <a:solidFill>
                  <a:srgbClr val="800000"/>
                </a:solidFill>
              </a:rPr>
              <a:t>against His Anointed</a:t>
            </a:r>
            <a:r>
              <a:rPr lang="en-US" sz="2000" i="1" dirty="0">
                <a:solidFill>
                  <a:srgbClr val="800000"/>
                </a:solidFill>
              </a:rPr>
              <a:t>, ... “Yet I have set </a:t>
            </a:r>
            <a:r>
              <a:rPr lang="en-US" sz="2000" b="1" i="1" dirty="0">
                <a:solidFill>
                  <a:srgbClr val="800000"/>
                </a:solidFill>
              </a:rPr>
              <a:t>My King On My holy hill of </a:t>
            </a:r>
            <a:r>
              <a:rPr lang="en-US" sz="2000" b="1" i="1" u="sng" dirty="0">
                <a:solidFill>
                  <a:srgbClr val="800000"/>
                </a:solidFill>
              </a:rPr>
              <a:t>Zion</a:t>
            </a:r>
            <a:r>
              <a:rPr lang="en-US" sz="2000" i="1" dirty="0">
                <a:solidFill>
                  <a:srgbClr val="800000"/>
                </a:solidFill>
              </a:rPr>
              <a:t>. … You shall </a:t>
            </a:r>
            <a:r>
              <a:rPr lang="en-US" sz="2000" b="1" i="1" dirty="0">
                <a:solidFill>
                  <a:srgbClr val="800000"/>
                </a:solidFill>
              </a:rPr>
              <a:t>break them with a </a:t>
            </a:r>
            <a:r>
              <a:rPr lang="en-US" sz="2000" b="1" i="1" u="sng" dirty="0">
                <a:solidFill>
                  <a:srgbClr val="800000"/>
                </a:solidFill>
              </a:rPr>
              <a:t>rod of iron</a:t>
            </a:r>
            <a:r>
              <a:rPr lang="en-US" sz="2000" i="1" dirty="0">
                <a:solidFill>
                  <a:srgbClr val="800000"/>
                </a:solidFill>
              </a:rPr>
              <a:t>; You shall dash them to pieces like a potter’s vessel.” </a:t>
            </a:r>
            <a:r>
              <a:rPr lang="en-US" sz="2000" dirty="0"/>
              <a:t>(</a:t>
            </a:r>
            <a:r>
              <a:rPr lang="en-US" sz="2000" b="1" dirty="0">
                <a:solidFill>
                  <a:srgbClr val="800000"/>
                </a:solidFill>
              </a:rPr>
              <a:t>Psalm 2:1-9</a:t>
            </a:r>
            <a:r>
              <a:rPr lang="en-US" sz="2000" dirty="0"/>
              <a:t>).</a:t>
            </a:r>
          </a:p>
          <a:p>
            <a:pPr>
              <a:spcBef>
                <a:spcPts val="0"/>
              </a:spcBef>
            </a:pPr>
            <a:r>
              <a:rPr lang="en-US" sz="2000" dirty="0"/>
              <a:t>See also:  </a:t>
            </a:r>
            <a:r>
              <a:rPr lang="en-US" sz="2000" b="1" dirty="0">
                <a:solidFill>
                  <a:srgbClr val="800000"/>
                </a:solidFill>
              </a:rPr>
              <a:t>2:26-27; 19:15-16; Psalm 110:1-5</a:t>
            </a:r>
          </a:p>
        </p:txBody>
      </p:sp>
    </p:spTree>
    <p:extLst>
      <p:ext uri="{BB962C8B-B14F-4D97-AF65-F5344CB8AC3E}">
        <p14:creationId xmlns:p14="http://schemas.microsoft.com/office/powerpoint/2010/main" val="31797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Dragon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p>
          <a:p>
            <a:r>
              <a:rPr lang="en-US" sz="2000" dirty="0"/>
              <a:t>Refers to a conflict that began in the Garden of Eden:</a:t>
            </a:r>
          </a:p>
          <a:p>
            <a:r>
              <a:rPr lang="en-US" sz="2000" dirty="0"/>
              <a:t>Splendor of woman and 12 indicates all of God’s people at any time (</a:t>
            </a:r>
            <a:r>
              <a:rPr lang="en-US" sz="2000" b="1" dirty="0">
                <a:solidFill>
                  <a:srgbClr val="800000"/>
                </a:solidFill>
              </a:rPr>
              <a:t>Gen. 37:9-10</a:t>
            </a:r>
            <a:r>
              <a:rPr lang="en-US" sz="2000" dirty="0"/>
              <a:t>):</a:t>
            </a:r>
          </a:p>
          <a:p>
            <a:r>
              <a:rPr lang="en-US" sz="2000" b="1" dirty="0">
                <a:solidFill>
                  <a:srgbClr val="800000"/>
                </a:solidFill>
              </a:rPr>
              <a:t>Micah 4:10-5:2 </a:t>
            </a:r>
            <a:r>
              <a:rPr lang="en-US" sz="2000" dirty="0"/>
              <a:t>emphasizes faithful remnant of Israel laboring until Messiah came.</a:t>
            </a:r>
          </a:p>
          <a:p>
            <a:r>
              <a:rPr lang="en-US" sz="2000" b="1" dirty="0">
                <a:solidFill>
                  <a:srgbClr val="800000"/>
                </a:solidFill>
              </a:rPr>
              <a:t>Isaiah 66:7-9 </a:t>
            </a:r>
            <a:r>
              <a:rPr lang="en-US" sz="2000" dirty="0"/>
              <a:t>emphasizes the nation born to her in a day in addition to male child.</a:t>
            </a:r>
          </a:p>
          <a:p>
            <a:r>
              <a:rPr lang="en-US" sz="2000" dirty="0"/>
              <a:t>The </a:t>
            </a:r>
            <a:r>
              <a:rPr lang="en-US" sz="2000" i="1" dirty="0">
                <a:solidFill>
                  <a:srgbClr val="800000"/>
                </a:solidFill>
              </a:rPr>
              <a:t>“Male Child”</a:t>
            </a:r>
            <a:r>
              <a:rPr lang="en-US" sz="2000" dirty="0"/>
              <a:t> is obviously the Christ born from the faithful remnant of Israel.</a:t>
            </a:r>
          </a:p>
          <a:p>
            <a:r>
              <a:rPr lang="en-US" sz="2000" dirty="0"/>
              <a:t>The Dragon is directly identified as </a:t>
            </a:r>
            <a:r>
              <a:rPr lang="en-US" sz="2000" i="1" dirty="0">
                <a:solidFill>
                  <a:srgbClr val="800000"/>
                </a:solidFill>
              </a:rPr>
              <a:t>“that </a:t>
            </a:r>
            <a:r>
              <a:rPr lang="en-US" sz="2000" b="1" i="1" dirty="0">
                <a:solidFill>
                  <a:srgbClr val="800000"/>
                </a:solidFill>
              </a:rPr>
              <a:t>serpent of old</a:t>
            </a:r>
            <a:r>
              <a:rPr lang="en-US" sz="2000" i="1" dirty="0">
                <a:solidFill>
                  <a:srgbClr val="800000"/>
                </a:solidFill>
              </a:rPr>
              <a:t>, called </a:t>
            </a:r>
            <a:r>
              <a:rPr lang="en-US" sz="2000" b="1" i="1" dirty="0">
                <a:solidFill>
                  <a:srgbClr val="800000"/>
                </a:solidFill>
              </a:rPr>
              <a:t>the Devil </a:t>
            </a:r>
            <a:r>
              <a:rPr lang="en-US" sz="2000" i="1" dirty="0">
                <a:solidFill>
                  <a:srgbClr val="800000"/>
                </a:solidFill>
              </a:rPr>
              <a:t>and </a:t>
            </a:r>
            <a:r>
              <a:rPr lang="en-US" sz="2000" b="1" i="1" dirty="0">
                <a:solidFill>
                  <a:srgbClr val="800000"/>
                </a:solidFill>
              </a:rPr>
              <a:t>Satan</a:t>
            </a:r>
            <a:r>
              <a:rPr lang="en-US" sz="2000" i="1" dirty="0">
                <a:solidFill>
                  <a:srgbClr val="800000"/>
                </a:solidFill>
              </a:rPr>
              <a:t>”</a:t>
            </a:r>
            <a:r>
              <a:rPr lang="en-US" sz="2000" dirty="0"/>
              <a:t> (</a:t>
            </a:r>
            <a:r>
              <a:rPr lang="en-US" sz="2000" b="1" dirty="0">
                <a:solidFill>
                  <a:srgbClr val="800000"/>
                </a:solidFill>
              </a:rPr>
              <a:t>12:9; Genesis 3:1, 13-14</a:t>
            </a:r>
            <a:r>
              <a:rPr lang="en-US" sz="2000" dirty="0"/>
              <a:t>)</a:t>
            </a:r>
          </a:p>
        </p:txBody>
      </p:sp>
    </p:spTree>
    <p:extLst>
      <p:ext uri="{BB962C8B-B14F-4D97-AF65-F5344CB8AC3E}">
        <p14:creationId xmlns:p14="http://schemas.microsoft.com/office/powerpoint/2010/main" val="272795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Dragon’s Power</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And another sign appeared in heaven: behold, a great, fiery red dragon having </a:t>
            </a:r>
            <a:r>
              <a:rPr lang="en-US" sz="2000" b="1" i="1" dirty="0">
                <a:solidFill>
                  <a:srgbClr val="800000"/>
                </a:solidFill>
              </a:rPr>
              <a:t>seven heads</a:t>
            </a:r>
            <a:r>
              <a:rPr lang="en-US" sz="2000" i="1" dirty="0">
                <a:solidFill>
                  <a:srgbClr val="800000"/>
                </a:solidFill>
              </a:rPr>
              <a:t> and </a:t>
            </a:r>
            <a:r>
              <a:rPr lang="en-US" sz="2000" b="1" i="1" dirty="0">
                <a:solidFill>
                  <a:srgbClr val="800000"/>
                </a:solidFill>
              </a:rPr>
              <a:t>ten horns</a:t>
            </a:r>
            <a:r>
              <a:rPr lang="en-US" sz="2000" i="1" dirty="0">
                <a:solidFill>
                  <a:srgbClr val="800000"/>
                </a:solidFill>
              </a:rPr>
              <a:t>, and </a:t>
            </a:r>
            <a:r>
              <a:rPr lang="en-US" sz="2000" b="1" i="1" dirty="0">
                <a:solidFill>
                  <a:srgbClr val="800000"/>
                </a:solidFill>
              </a:rPr>
              <a:t>seven diadems on his heads</a:t>
            </a:r>
            <a:r>
              <a:rPr lang="en-US" sz="2000" i="1" dirty="0">
                <a:solidFill>
                  <a:srgbClr val="800000"/>
                </a:solidFill>
              </a:rPr>
              <a:t>. His </a:t>
            </a:r>
            <a:r>
              <a:rPr lang="en-US" sz="2000" b="1" i="1" dirty="0">
                <a:solidFill>
                  <a:srgbClr val="800000"/>
                </a:solidFill>
              </a:rPr>
              <a:t>tail drew a third of the stars of heaven and threw them to the earth</a:t>
            </a:r>
            <a:r>
              <a:rPr lang="en-US" sz="2000" i="1" dirty="0">
                <a:solidFill>
                  <a:srgbClr val="800000"/>
                </a:solidFill>
              </a:rPr>
              <a:t>. And the dragon stood before the woman who was ready to give birth, to devour her Child as soon as it was born.</a:t>
            </a:r>
            <a:r>
              <a:rPr lang="en-US" sz="2000" dirty="0"/>
              <a:t> (</a:t>
            </a:r>
            <a:r>
              <a:rPr lang="en-US" sz="2000" b="1" dirty="0">
                <a:solidFill>
                  <a:srgbClr val="800000"/>
                </a:solidFill>
              </a:rPr>
              <a:t>12:3-4</a:t>
            </a:r>
            <a:r>
              <a:rPr lang="en-US" sz="2000" dirty="0"/>
              <a:t>)</a:t>
            </a:r>
          </a:p>
          <a:p>
            <a:pPr marL="346075" lvl="0" indent="-346075">
              <a:buFont typeface="+mj-lt"/>
              <a:buAutoNum type="arabicPeriod" startAt="2"/>
            </a:pPr>
            <a:r>
              <a:rPr lang="en-US" sz="2000" dirty="0"/>
              <a:t>What is the significance of the dragon having 7 heads, 10 horns, and 7 crowns?  What does it mean that he used his tail to knock down one third of the stars of heaven?</a:t>
            </a:r>
          </a:p>
          <a:p>
            <a:r>
              <a:rPr lang="en-US" sz="2000" dirty="0"/>
              <a:t>Seven Heads – Complete intelligence, maximum intelligence gifted by God</a:t>
            </a:r>
          </a:p>
          <a:p>
            <a:r>
              <a:rPr lang="en-US" sz="2000" dirty="0"/>
              <a:t>Ten Horns – Complete power, exercises maximum power of mankind</a:t>
            </a:r>
          </a:p>
          <a:p>
            <a:r>
              <a:rPr lang="en-US" sz="2000" dirty="0"/>
              <a:t>Seven Diadems – Complete authority within his realm (</a:t>
            </a:r>
            <a:r>
              <a:rPr lang="en-US" sz="2000" b="1" dirty="0">
                <a:solidFill>
                  <a:srgbClr val="800000"/>
                </a:solidFill>
              </a:rPr>
              <a:t>9:11; Eph. 2:2; Mat. 4:8-9</a:t>
            </a:r>
            <a:r>
              <a:rPr lang="en-US" sz="2000" dirty="0"/>
              <a:t>)</a:t>
            </a:r>
          </a:p>
          <a:p>
            <a:r>
              <a:rPr lang="en-US" sz="2000" dirty="0"/>
              <a:t>Drawing and casting a third of stars to earth.  Could refer to:</a:t>
            </a:r>
          </a:p>
          <a:p>
            <a:pPr lvl="1"/>
            <a:r>
              <a:rPr lang="en-US" sz="1600" dirty="0"/>
              <a:t>His rebellion and leading to the fall of many </a:t>
            </a:r>
            <a:r>
              <a:rPr lang="en-US" sz="1600" b="1" i="1" dirty="0"/>
              <a:t>angels</a:t>
            </a:r>
            <a:r>
              <a:rPr lang="en-US" sz="1600" dirty="0"/>
              <a:t> to also rebel (</a:t>
            </a:r>
            <a:r>
              <a:rPr lang="en-US" sz="1600" b="1" dirty="0">
                <a:solidFill>
                  <a:srgbClr val="800000"/>
                </a:solidFill>
              </a:rPr>
              <a:t>2 Peter 2:4; Jude 6</a:t>
            </a:r>
            <a:r>
              <a:rPr lang="en-US" sz="1600" dirty="0"/>
              <a:t>).</a:t>
            </a:r>
          </a:p>
          <a:p>
            <a:pPr lvl="1"/>
            <a:r>
              <a:rPr lang="en-US" sz="1600" dirty="0"/>
              <a:t>His deceiving many </a:t>
            </a:r>
            <a:r>
              <a:rPr lang="en-US" sz="1600" b="1" i="1" dirty="0"/>
              <a:t>leaders</a:t>
            </a:r>
            <a:r>
              <a:rPr lang="en-US" sz="1600" dirty="0"/>
              <a:t> and </a:t>
            </a:r>
            <a:r>
              <a:rPr lang="en-US" sz="1600" b="1" i="1" dirty="0"/>
              <a:t>rulers</a:t>
            </a:r>
            <a:r>
              <a:rPr lang="en-US" sz="1600" dirty="0"/>
              <a:t> to do his will, maybe saints (</a:t>
            </a:r>
            <a:r>
              <a:rPr lang="en-US" sz="1600" b="1" dirty="0">
                <a:solidFill>
                  <a:srgbClr val="800000"/>
                </a:solidFill>
              </a:rPr>
              <a:t>Daniel 8:10, 24</a:t>
            </a:r>
            <a:r>
              <a:rPr lang="en-US" sz="1600" dirty="0"/>
              <a:t>).</a:t>
            </a:r>
          </a:p>
        </p:txBody>
      </p:sp>
    </p:spTree>
    <p:extLst>
      <p:ext uri="{BB962C8B-B14F-4D97-AF65-F5344CB8AC3E}">
        <p14:creationId xmlns:p14="http://schemas.microsoft.com/office/powerpoint/2010/main" val="9386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Male Child’s Victory</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3"/>
            </a:pPr>
            <a:r>
              <a:rPr lang="en-US" sz="2000" dirty="0"/>
              <a:t>What was the dragon’s intention?  Why did he not succeed?</a:t>
            </a:r>
          </a:p>
          <a:p>
            <a:pPr marL="0" lvl="0" indent="0">
              <a:spcBef>
                <a:spcPts val="0"/>
              </a:spcBef>
              <a:buNone/>
            </a:pPr>
            <a:r>
              <a:rPr lang="en-US" sz="2000" i="1" dirty="0">
                <a:solidFill>
                  <a:srgbClr val="800000"/>
                </a:solidFill>
              </a:rPr>
              <a:t>His tail drew a third of the stars of heaven and threw them to the earth. And the dragon stood before the woman who was ready to give birth, </a:t>
            </a:r>
            <a:r>
              <a:rPr lang="en-US" sz="2000" b="1" i="1" dirty="0">
                <a:solidFill>
                  <a:srgbClr val="800000"/>
                </a:solidFill>
              </a:rPr>
              <a:t>to </a:t>
            </a:r>
            <a:r>
              <a:rPr lang="en-US" sz="2000" b="1" i="1" u="sng" dirty="0">
                <a:solidFill>
                  <a:srgbClr val="800000"/>
                </a:solidFill>
              </a:rPr>
              <a:t>devour</a:t>
            </a:r>
            <a:r>
              <a:rPr lang="en-US" sz="2000" b="1" i="1" dirty="0">
                <a:solidFill>
                  <a:srgbClr val="800000"/>
                </a:solidFill>
              </a:rPr>
              <a:t> her Child as soon as it was born</a:t>
            </a:r>
            <a:r>
              <a:rPr lang="en-US" sz="2000" i="1" dirty="0">
                <a:solidFill>
                  <a:srgbClr val="800000"/>
                </a:solidFill>
              </a:rPr>
              <a:t>.  She bore a male Child who was to rule all nations with a rod of iron. And </a:t>
            </a:r>
            <a:r>
              <a:rPr lang="en-US" sz="2000" b="1" i="1" dirty="0">
                <a:solidFill>
                  <a:srgbClr val="800000"/>
                </a:solidFill>
              </a:rPr>
              <a:t>her Child was </a:t>
            </a:r>
            <a:r>
              <a:rPr lang="en-US" sz="2000" b="1" i="1" u="sng" dirty="0">
                <a:solidFill>
                  <a:srgbClr val="800000"/>
                </a:solidFill>
              </a:rPr>
              <a:t>caught up to God</a:t>
            </a:r>
            <a:r>
              <a:rPr lang="en-US" sz="2000" b="1" i="1" dirty="0">
                <a:solidFill>
                  <a:srgbClr val="800000"/>
                </a:solidFill>
              </a:rPr>
              <a:t> and His throne</a:t>
            </a:r>
            <a:r>
              <a:rPr lang="en-US" sz="2000" i="1" dirty="0">
                <a:solidFill>
                  <a:srgbClr val="800000"/>
                </a:solidFill>
              </a:rPr>
              <a:t>.  </a:t>
            </a:r>
            <a:r>
              <a:rPr lang="en-US" sz="2000" dirty="0"/>
              <a:t>(</a:t>
            </a:r>
            <a:r>
              <a:rPr lang="en-US" sz="2000" b="1" dirty="0">
                <a:solidFill>
                  <a:srgbClr val="800000"/>
                </a:solidFill>
              </a:rPr>
              <a:t>12:4-5</a:t>
            </a:r>
            <a:r>
              <a:rPr lang="en-US" sz="2000" dirty="0"/>
              <a:t>)</a:t>
            </a:r>
          </a:p>
          <a:p>
            <a:pPr>
              <a:spcBef>
                <a:spcPts val="0"/>
              </a:spcBef>
            </a:pPr>
            <a:r>
              <a:rPr lang="en-US" sz="2000" dirty="0"/>
              <a:t>Summarizes birth, ministry, death, burial, resurrection, and ascension of Jesus in one statement.</a:t>
            </a:r>
          </a:p>
          <a:p>
            <a:pPr>
              <a:spcBef>
                <a:spcPts val="0"/>
              </a:spcBef>
            </a:pPr>
            <a:r>
              <a:rPr lang="en-US" sz="2000" dirty="0"/>
              <a:t>Emphasizes not that Jesus escaped, but that He </a:t>
            </a:r>
            <a:r>
              <a:rPr lang="en-US" sz="2000" b="1" i="1" dirty="0"/>
              <a:t>succeeded</a:t>
            </a:r>
            <a:r>
              <a:rPr lang="en-US" sz="2000" dirty="0"/>
              <a:t> in defeating the Dragon.</a:t>
            </a:r>
          </a:p>
          <a:p>
            <a:pPr>
              <a:spcBef>
                <a:spcPts val="0"/>
              </a:spcBef>
            </a:pPr>
            <a:r>
              <a:rPr lang="en-US" sz="2000" dirty="0"/>
              <a:t>… and the dragon no longer had the opportunity to attack Jesus, at least not directly.</a:t>
            </a:r>
          </a:p>
          <a:p>
            <a:pPr marL="0" indent="0">
              <a:spcBef>
                <a:spcPts val="0"/>
              </a:spcBef>
              <a:buNone/>
            </a:pPr>
            <a:endParaRPr lang="en-US" sz="2000" dirty="0"/>
          </a:p>
        </p:txBody>
      </p:sp>
    </p:spTree>
    <p:extLst>
      <p:ext uri="{BB962C8B-B14F-4D97-AF65-F5344CB8AC3E}">
        <p14:creationId xmlns:p14="http://schemas.microsoft.com/office/powerpoint/2010/main" val="118031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Woman Escapes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a:t>What happened to the woman?  What does this signify?</a:t>
            </a:r>
          </a:p>
          <a:p>
            <a:pPr marL="0" indent="0">
              <a:spcBef>
                <a:spcPts val="0"/>
              </a:spcBef>
              <a:buNone/>
            </a:pPr>
            <a:r>
              <a:rPr lang="en-US" sz="2000" i="1" dirty="0">
                <a:solidFill>
                  <a:srgbClr val="800000"/>
                </a:solidFill>
              </a:rPr>
              <a:t>Then the woman </a:t>
            </a:r>
            <a:r>
              <a:rPr lang="en-US" sz="2000" b="1" i="1" dirty="0">
                <a:solidFill>
                  <a:srgbClr val="800000"/>
                </a:solidFill>
              </a:rPr>
              <a:t>fled into the wilderness</a:t>
            </a:r>
            <a:r>
              <a:rPr lang="en-US" sz="2000" i="1" dirty="0">
                <a:solidFill>
                  <a:srgbClr val="800000"/>
                </a:solidFill>
              </a:rPr>
              <a:t>, where she has </a:t>
            </a:r>
            <a:r>
              <a:rPr lang="en-US" sz="2000" b="1" i="1" dirty="0">
                <a:solidFill>
                  <a:srgbClr val="800000"/>
                </a:solidFill>
              </a:rPr>
              <a:t>a place prepared by God</a:t>
            </a:r>
            <a:r>
              <a:rPr lang="en-US" sz="2000" i="1" dirty="0">
                <a:solidFill>
                  <a:srgbClr val="800000"/>
                </a:solidFill>
              </a:rPr>
              <a:t>, that they should </a:t>
            </a:r>
            <a:r>
              <a:rPr lang="en-US" sz="2000" b="1" i="1" dirty="0">
                <a:solidFill>
                  <a:srgbClr val="800000"/>
                </a:solidFill>
              </a:rPr>
              <a:t>feed her there one thousand two hundred and sixty days</a:t>
            </a:r>
            <a:r>
              <a:rPr lang="en-US" sz="2000" i="1" dirty="0">
                <a:solidFill>
                  <a:srgbClr val="800000"/>
                </a:solidFill>
              </a:rPr>
              <a:t>.</a:t>
            </a:r>
            <a:r>
              <a:rPr lang="en-US" sz="2000" dirty="0"/>
              <a:t> (</a:t>
            </a:r>
            <a:r>
              <a:rPr lang="en-US" sz="2000" b="1" dirty="0">
                <a:solidFill>
                  <a:srgbClr val="800000"/>
                </a:solidFill>
              </a:rPr>
              <a:t>12:6</a:t>
            </a:r>
            <a:r>
              <a:rPr lang="en-US" sz="2000" dirty="0"/>
              <a:t>).</a:t>
            </a:r>
          </a:p>
          <a:p>
            <a:pPr>
              <a:spcBef>
                <a:spcPts val="0"/>
              </a:spcBef>
            </a:pPr>
            <a:r>
              <a:rPr lang="en-US" sz="2000" dirty="0"/>
              <a:t>Similar to Elijah fleeing to wilderness where God cared for him (</a:t>
            </a:r>
            <a:r>
              <a:rPr lang="en-US" sz="2000" b="1" dirty="0">
                <a:solidFill>
                  <a:srgbClr val="800000"/>
                </a:solidFill>
              </a:rPr>
              <a:t>1 Kings 17:1-6</a:t>
            </a:r>
            <a:r>
              <a:rPr lang="en-US" sz="2000" dirty="0"/>
              <a:t>).</a:t>
            </a:r>
          </a:p>
          <a:p>
            <a:pPr>
              <a:spcBef>
                <a:spcPts val="0"/>
              </a:spcBef>
            </a:pPr>
            <a:r>
              <a:rPr lang="en-US" sz="2000" dirty="0"/>
              <a:t>Israelites being fed with manna in the wilderness (</a:t>
            </a:r>
            <a:r>
              <a:rPr lang="en-US" sz="2000" b="1" dirty="0">
                <a:solidFill>
                  <a:srgbClr val="800000"/>
                </a:solidFill>
              </a:rPr>
              <a:t>Exodus 16</a:t>
            </a:r>
            <a:r>
              <a:rPr lang="en-US" sz="2000" dirty="0"/>
              <a:t>).</a:t>
            </a:r>
          </a:p>
          <a:p>
            <a:pPr>
              <a:spcBef>
                <a:spcPts val="0"/>
              </a:spcBef>
            </a:pPr>
            <a:r>
              <a:rPr lang="en-US" sz="2000" dirty="0"/>
              <a:t>Could be reference to spiritual provisions and ultimate salvation from both God and the Male Child (</a:t>
            </a:r>
            <a:r>
              <a:rPr lang="en-US" sz="2000" b="1" dirty="0">
                <a:solidFill>
                  <a:srgbClr val="800000"/>
                </a:solidFill>
              </a:rPr>
              <a:t>John 6:31-58</a:t>
            </a:r>
            <a:r>
              <a:rPr lang="en-US" sz="2000" dirty="0"/>
              <a:t>).</a:t>
            </a:r>
          </a:p>
          <a:p>
            <a:pPr>
              <a:spcBef>
                <a:spcPts val="0"/>
              </a:spcBef>
            </a:pPr>
            <a:r>
              <a:rPr lang="en-US" sz="2000" dirty="0"/>
              <a:t>Essentially, </a:t>
            </a:r>
            <a:r>
              <a:rPr lang="en-US" sz="2000" i="1" dirty="0">
                <a:solidFill>
                  <a:srgbClr val="800000"/>
                </a:solidFill>
              </a:rPr>
              <a:t>“the woman”</a:t>
            </a:r>
            <a:r>
              <a:rPr lang="en-US" sz="2000" dirty="0"/>
              <a:t> will be secured.  Dragon cannot access her.</a:t>
            </a:r>
          </a:p>
          <a:p>
            <a:pPr>
              <a:spcBef>
                <a:spcPts val="0"/>
              </a:spcBef>
            </a:pPr>
            <a:r>
              <a:rPr lang="en-US" sz="2000" dirty="0"/>
              <a:t>1260 days = 42 months = 3 ½ years = </a:t>
            </a:r>
            <a:r>
              <a:rPr lang="en-US" sz="2000" i="1" dirty="0">
                <a:solidFill>
                  <a:srgbClr val="800000"/>
                </a:solidFill>
              </a:rPr>
              <a:t>“time and times and half a time”</a:t>
            </a:r>
          </a:p>
          <a:p>
            <a:pPr>
              <a:spcBef>
                <a:spcPts val="0"/>
              </a:spcBef>
            </a:pPr>
            <a:r>
              <a:rPr lang="en-US" sz="2000" dirty="0"/>
              <a:t>Established symbol for an indefinite, interrupted period of intense persecution:</a:t>
            </a:r>
          </a:p>
          <a:p>
            <a:pPr marL="0" indent="0">
              <a:spcBef>
                <a:spcPts val="0"/>
              </a:spcBef>
              <a:buNone/>
            </a:pPr>
            <a:r>
              <a:rPr lang="en-US" sz="2000" i="1" dirty="0">
                <a:solidFill>
                  <a:srgbClr val="800000"/>
                </a:solidFill>
              </a:rPr>
              <a:t>He shall speak pompous words against the Most High, Shall </a:t>
            </a:r>
            <a:r>
              <a:rPr lang="en-US" sz="2000" b="1" i="1" dirty="0">
                <a:solidFill>
                  <a:srgbClr val="800000"/>
                </a:solidFill>
              </a:rPr>
              <a:t>persecute the saints of the Most High</a:t>
            </a:r>
            <a:r>
              <a:rPr lang="en-US" sz="2000" i="1" dirty="0">
                <a:solidFill>
                  <a:srgbClr val="800000"/>
                </a:solidFill>
              </a:rPr>
              <a:t>, And shall intend to change times and law. Then </a:t>
            </a:r>
            <a:r>
              <a:rPr lang="en-US" sz="2000" b="1" i="1" dirty="0">
                <a:solidFill>
                  <a:srgbClr val="800000"/>
                </a:solidFill>
              </a:rPr>
              <a:t>the saints shall be given into his hand For </a:t>
            </a:r>
            <a:r>
              <a:rPr lang="en-US" sz="2000" b="1" i="1" u="sng" dirty="0">
                <a:solidFill>
                  <a:srgbClr val="800000"/>
                </a:solidFill>
              </a:rPr>
              <a:t>a time and times and half a time</a:t>
            </a:r>
            <a:r>
              <a:rPr lang="en-US" sz="2000" i="1" dirty="0">
                <a:solidFill>
                  <a:srgbClr val="800000"/>
                </a:solidFill>
              </a:rPr>
              <a:t>. </a:t>
            </a:r>
            <a:r>
              <a:rPr lang="en-US" sz="2000" dirty="0"/>
              <a:t>(</a:t>
            </a:r>
            <a:r>
              <a:rPr lang="en-US" sz="2000" b="1" dirty="0">
                <a:solidFill>
                  <a:srgbClr val="800000"/>
                </a:solidFill>
              </a:rPr>
              <a:t>Daniel 7:25</a:t>
            </a:r>
            <a:r>
              <a:rPr lang="en-US" sz="2000" dirty="0"/>
              <a:t>)</a:t>
            </a:r>
          </a:p>
          <a:p>
            <a:pPr>
              <a:spcBef>
                <a:spcPts val="0"/>
              </a:spcBef>
            </a:pPr>
            <a:endParaRPr lang="en-US" sz="2000" dirty="0"/>
          </a:p>
        </p:txBody>
      </p:sp>
    </p:spTree>
    <p:extLst>
      <p:ext uri="{BB962C8B-B14F-4D97-AF65-F5344CB8AC3E}">
        <p14:creationId xmlns:p14="http://schemas.microsoft.com/office/powerpoint/2010/main" val="208018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Woman Escapes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a:t>What happened to the woman?  What does this signify?</a:t>
            </a:r>
          </a:p>
          <a:p>
            <a:pPr marL="0" indent="0">
              <a:spcBef>
                <a:spcPts val="0"/>
              </a:spcBef>
              <a:buNone/>
            </a:pPr>
            <a:r>
              <a:rPr lang="en-US" sz="2000" i="1" dirty="0">
                <a:solidFill>
                  <a:srgbClr val="800000"/>
                </a:solidFill>
              </a:rPr>
              <a:t>Then the woman </a:t>
            </a:r>
            <a:r>
              <a:rPr lang="en-US" sz="2000" b="1" i="1" dirty="0">
                <a:solidFill>
                  <a:srgbClr val="800000"/>
                </a:solidFill>
              </a:rPr>
              <a:t>fled into the wilderness</a:t>
            </a:r>
            <a:r>
              <a:rPr lang="en-US" sz="2000" i="1" dirty="0">
                <a:solidFill>
                  <a:srgbClr val="800000"/>
                </a:solidFill>
              </a:rPr>
              <a:t>, where she has </a:t>
            </a:r>
            <a:r>
              <a:rPr lang="en-US" sz="2000" b="1" i="1" dirty="0">
                <a:solidFill>
                  <a:srgbClr val="800000"/>
                </a:solidFill>
              </a:rPr>
              <a:t>a place prepared by God</a:t>
            </a:r>
            <a:r>
              <a:rPr lang="en-US" sz="2000" i="1" dirty="0">
                <a:solidFill>
                  <a:srgbClr val="800000"/>
                </a:solidFill>
              </a:rPr>
              <a:t>, that they should </a:t>
            </a:r>
            <a:r>
              <a:rPr lang="en-US" sz="2000" b="1" i="1" dirty="0">
                <a:solidFill>
                  <a:srgbClr val="800000"/>
                </a:solidFill>
              </a:rPr>
              <a:t>feed her there one thousand two hundred and sixty days</a:t>
            </a:r>
            <a:r>
              <a:rPr lang="en-US" sz="2000" i="1" dirty="0">
                <a:solidFill>
                  <a:srgbClr val="800000"/>
                </a:solidFill>
              </a:rPr>
              <a:t>.</a:t>
            </a:r>
            <a:r>
              <a:rPr lang="en-US" sz="2000" dirty="0"/>
              <a:t> (</a:t>
            </a:r>
            <a:r>
              <a:rPr lang="en-US" sz="2000" b="1" dirty="0">
                <a:solidFill>
                  <a:srgbClr val="800000"/>
                </a:solidFill>
              </a:rPr>
              <a:t>12:6</a:t>
            </a:r>
            <a:r>
              <a:rPr lang="en-US" sz="2000" dirty="0"/>
              <a:t>).</a:t>
            </a:r>
          </a:p>
          <a:p>
            <a:pPr>
              <a:spcBef>
                <a:spcPts val="0"/>
              </a:spcBef>
            </a:pPr>
            <a:r>
              <a:rPr lang="en-US" sz="2000" dirty="0"/>
              <a:t>Similar to Elijah fleeing to wilderness where God cared for him (</a:t>
            </a:r>
            <a:r>
              <a:rPr lang="en-US" sz="2000" b="1" dirty="0">
                <a:solidFill>
                  <a:srgbClr val="800000"/>
                </a:solidFill>
              </a:rPr>
              <a:t>1 Kings 17:1-6</a:t>
            </a:r>
            <a:r>
              <a:rPr lang="en-US" sz="2000" dirty="0"/>
              <a:t>).</a:t>
            </a:r>
          </a:p>
          <a:p>
            <a:pPr>
              <a:spcBef>
                <a:spcPts val="0"/>
              </a:spcBef>
            </a:pPr>
            <a:r>
              <a:rPr lang="en-US" sz="2000" dirty="0"/>
              <a:t>Israelites being fed with manna in the wilderness (</a:t>
            </a:r>
            <a:r>
              <a:rPr lang="en-US" sz="2000" b="1" dirty="0">
                <a:solidFill>
                  <a:srgbClr val="800000"/>
                </a:solidFill>
              </a:rPr>
              <a:t>Exodus 16</a:t>
            </a:r>
            <a:r>
              <a:rPr lang="en-US" sz="2000" dirty="0"/>
              <a:t>).</a:t>
            </a:r>
          </a:p>
          <a:p>
            <a:pPr>
              <a:spcBef>
                <a:spcPts val="0"/>
              </a:spcBef>
            </a:pPr>
            <a:r>
              <a:rPr lang="en-US" sz="2000" dirty="0"/>
              <a:t>Could be reference to spiritual provisions and ultimate salvation from both God and the Male Child (</a:t>
            </a:r>
            <a:r>
              <a:rPr lang="en-US" sz="2000" b="1" dirty="0">
                <a:solidFill>
                  <a:srgbClr val="800000"/>
                </a:solidFill>
              </a:rPr>
              <a:t>John 6:31-58</a:t>
            </a:r>
            <a:r>
              <a:rPr lang="en-US" sz="2000" dirty="0"/>
              <a:t>).</a:t>
            </a:r>
          </a:p>
          <a:p>
            <a:pPr>
              <a:spcBef>
                <a:spcPts val="0"/>
              </a:spcBef>
            </a:pPr>
            <a:r>
              <a:rPr lang="en-US" sz="2000" dirty="0"/>
              <a:t>Essentially, </a:t>
            </a:r>
            <a:r>
              <a:rPr lang="en-US" sz="2000" i="1" dirty="0">
                <a:solidFill>
                  <a:srgbClr val="800000"/>
                </a:solidFill>
              </a:rPr>
              <a:t>“the woman”</a:t>
            </a:r>
            <a:r>
              <a:rPr lang="en-US" sz="2000" dirty="0"/>
              <a:t> will be secured.  Dragon cannot access her.</a:t>
            </a:r>
          </a:p>
          <a:p>
            <a:pPr>
              <a:spcBef>
                <a:spcPts val="0"/>
              </a:spcBef>
            </a:pPr>
            <a:r>
              <a:rPr lang="en-US" sz="2000" dirty="0"/>
              <a:t>1260 days = 42 months = 3 ½ years = </a:t>
            </a:r>
            <a:r>
              <a:rPr lang="en-US" sz="2000" i="1" dirty="0">
                <a:solidFill>
                  <a:srgbClr val="800000"/>
                </a:solidFill>
              </a:rPr>
              <a:t>“time and times and half a time”</a:t>
            </a:r>
          </a:p>
          <a:p>
            <a:pPr>
              <a:spcBef>
                <a:spcPts val="0"/>
              </a:spcBef>
            </a:pPr>
            <a:r>
              <a:rPr lang="en-US" sz="2000" dirty="0"/>
              <a:t>Established symbol for an indefinite, interrupted period of intense persecution:</a:t>
            </a:r>
          </a:p>
          <a:p>
            <a:pPr marL="0" indent="0">
              <a:lnSpc>
                <a:spcPct val="90000"/>
              </a:lnSpc>
              <a:spcBef>
                <a:spcPts val="0"/>
              </a:spcBef>
              <a:buNone/>
            </a:pPr>
            <a:r>
              <a:rPr lang="en-US" sz="2000" i="1" dirty="0">
                <a:solidFill>
                  <a:srgbClr val="800000"/>
                </a:solidFill>
              </a:rPr>
              <a:t>Then I heard the man clothed in linen, who was above the waters of the river, when he held up his right hand and his left hand to heaven, and swore by Him who lives forever, that </a:t>
            </a:r>
            <a:r>
              <a:rPr lang="en-US" sz="2000" b="1" i="1" dirty="0">
                <a:solidFill>
                  <a:srgbClr val="800000"/>
                </a:solidFill>
              </a:rPr>
              <a:t>it shall be for </a:t>
            </a:r>
            <a:r>
              <a:rPr lang="en-US" sz="2000" b="1" i="1" u="sng" dirty="0">
                <a:solidFill>
                  <a:srgbClr val="800000"/>
                </a:solidFill>
              </a:rPr>
              <a:t>a time, times, and half a time</a:t>
            </a:r>
            <a:r>
              <a:rPr lang="en-US" sz="2000" i="1" dirty="0">
                <a:solidFill>
                  <a:srgbClr val="800000"/>
                </a:solidFill>
              </a:rPr>
              <a:t>; and when </a:t>
            </a:r>
            <a:r>
              <a:rPr lang="en-US" sz="2000" b="1" i="1" dirty="0">
                <a:solidFill>
                  <a:srgbClr val="800000"/>
                </a:solidFill>
              </a:rPr>
              <a:t>the power of the holy people has been completely shattered</a:t>
            </a:r>
            <a:r>
              <a:rPr lang="en-US" sz="2000" i="1" dirty="0">
                <a:solidFill>
                  <a:srgbClr val="800000"/>
                </a:solidFill>
              </a:rPr>
              <a:t>, all these things shall be finished. </a:t>
            </a:r>
            <a:r>
              <a:rPr lang="en-US" sz="2000" dirty="0"/>
              <a:t>(</a:t>
            </a:r>
            <a:r>
              <a:rPr lang="en-US" sz="2000" b="1" dirty="0">
                <a:solidFill>
                  <a:srgbClr val="800000"/>
                </a:solidFill>
              </a:rPr>
              <a:t>Daniel 12:7</a:t>
            </a:r>
            <a:r>
              <a:rPr lang="en-US" sz="2000" dirty="0"/>
              <a:t>)</a:t>
            </a:r>
          </a:p>
          <a:p>
            <a:pPr>
              <a:spcBef>
                <a:spcPts val="0"/>
              </a:spcBef>
            </a:pPr>
            <a:endParaRPr lang="en-US" sz="2000" dirty="0"/>
          </a:p>
        </p:txBody>
      </p:sp>
    </p:spTree>
    <p:extLst>
      <p:ext uri="{BB962C8B-B14F-4D97-AF65-F5344CB8AC3E}">
        <p14:creationId xmlns:p14="http://schemas.microsoft.com/office/powerpoint/2010/main" val="277014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Woman Escapes</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a:t>What happened to the woman?  What does this signify?</a:t>
            </a:r>
          </a:p>
          <a:p>
            <a:pPr marL="0" indent="0">
              <a:spcBef>
                <a:spcPts val="0"/>
              </a:spcBef>
              <a:buNone/>
            </a:pPr>
            <a:r>
              <a:rPr lang="en-US" sz="2000" i="1" dirty="0">
                <a:solidFill>
                  <a:srgbClr val="800000"/>
                </a:solidFill>
              </a:rPr>
              <a:t>Then the woman </a:t>
            </a:r>
            <a:r>
              <a:rPr lang="en-US" sz="2000" b="1" i="1" dirty="0">
                <a:solidFill>
                  <a:srgbClr val="800000"/>
                </a:solidFill>
              </a:rPr>
              <a:t>fled into the wilderness</a:t>
            </a:r>
            <a:r>
              <a:rPr lang="en-US" sz="2000" i="1" dirty="0">
                <a:solidFill>
                  <a:srgbClr val="800000"/>
                </a:solidFill>
              </a:rPr>
              <a:t>, where she has </a:t>
            </a:r>
            <a:r>
              <a:rPr lang="en-US" sz="2000" b="1" i="1" dirty="0">
                <a:solidFill>
                  <a:srgbClr val="800000"/>
                </a:solidFill>
              </a:rPr>
              <a:t>a place prepared by God</a:t>
            </a:r>
            <a:r>
              <a:rPr lang="en-US" sz="2000" i="1" dirty="0">
                <a:solidFill>
                  <a:srgbClr val="800000"/>
                </a:solidFill>
              </a:rPr>
              <a:t>, that they should </a:t>
            </a:r>
            <a:r>
              <a:rPr lang="en-US" sz="2000" b="1" i="1" dirty="0">
                <a:solidFill>
                  <a:srgbClr val="800000"/>
                </a:solidFill>
              </a:rPr>
              <a:t>feed her there one thousand two hundred and sixty days</a:t>
            </a:r>
            <a:r>
              <a:rPr lang="en-US" sz="2000" i="1" dirty="0">
                <a:solidFill>
                  <a:srgbClr val="800000"/>
                </a:solidFill>
              </a:rPr>
              <a:t>.</a:t>
            </a:r>
            <a:r>
              <a:rPr lang="en-US" sz="2000" dirty="0"/>
              <a:t> (</a:t>
            </a:r>
            <a:r>
              <a:rPr lang="en-US" sz="2000" b="1" dirty="0">
                <a:solidFill>
                  <a:srgbClr val="800000"/>
                </a:solidFill>
              </a:rPr>
              <a:t>12:6</a:t>
            </a:r>
            <a:r>
              <a:rPr lang="en-US" sz="2000" dirty="0"/>
              <a:t>).</a:t>
            </a:r>
          </a:p>
          <a:p>
            <a:pPr>
              <a:spcBef>
                <a:spcPts val="0"/>
              </a:spcBef>
            </a:pPr>
            <a:r>
              <a:rPr lang="en-US" sz="2000" dirty="0"/>
              <a:t>Similar to Elijah fleeing to wilderness where God cared for him (</a:t>
            </a:r>
            <a:r>
              <a:rPr lang="en-US" sz="2000" b="1" dirty="0">
                <a:solidFill>
                  <a:srgbClr val="800000"/>
                </a:solidFill>
              </a:rPr>
              <a:t>1 Kings 17:1-6</a:t>
            </a:r>
            <a:r>
              <a:rPr lang="en-US" sz="2000" dirty="0"/>
              <a:t>).</a:t>
            </a:r>
          </a:p>
          <a:p>
            <a:pPr>
              <a:spcBef>
                <a:spcPts val="0"/>
              </a:spcBef>
            </a:pPr>
            <a:r>
              <a:rPr lang="en-US" sz="2000" dirty="0"/>
              <a:t>Israelites being fed with manna in the wilderness (</a:t>
            </a:r>
            <a:r>
              <a:rPr lang="en-US" sz="2000" b="1" dirty="0">
                <a:solidFill>
                  <a:srgbClr val="800000"/>
                </a:solidFill>
              </a:rPr>
              <a:t>Exodus 16</a:t>
            </a:r>
            <a:r>
              <a:rPr lang="en-US" sz="2000" dirty="0"/>
              <a:t>).</a:t>
            </a:r>
          </a:p>
          <a:p>
            <a:pPr>
              <a:spcBef>
                <a:spcPts val="0"/>
              </a:spcBef>
            </a:pPr>
            <a:r>
              <a:rPr lang="en-US" sz="2000" dirty="0"/>
              <a:t>Could be reference to spiritual provisions and ultimate salvation from both God and the Male Child (</a:t>
            </a:r>
            <a:r>
              <a:rPr lang="en-US" sz="2000" b="1" dirty="0">
                <a:solidFill>
                  <a:srgbClr val="800000"/>
                </a:solidFill>
              </a:rPr>
              <a:t>John 6:31-58</a:t>
            </a:r>
            <a:r>
              <a:rPr lang="en-US" sz="2000" dirty="0"/>
              <a:t>).</a:t>
            </a:r>
          </a:p>
          <a:p>
            <a:pPr>
              <a:spcBef>
                <a:spcPts val="0"/>
              </a:spcBef>
            </a:pPr>
            <a:r>
              <a:rPr lang="en-US" sz="2000" dirty="0"/>
              <a:t>Essentially, </a:t>
            </a:r>
            <a:r>
              <a:rPr lang="en-US" sz="2000" i="1" dirty="0">
                <a:solidFill>
                  <a:srgbClr val="800000"/>
                </a:solidFill>
              </a:rPr>
              <a:t>“the woman”</a:t>
            </a:r>
            <a:r>
              <a:rPr lang="en-US" sz="2000" dirty="0"/>
              <a:t> will be secured.  Dragon cannot access her.</a:t>
            </a:r>
          </a:p>
          <a:p>
            <a:pPr>
              <a:spcBef>
                <a:spcPts val="0"/>
              </a:spcBef>
            </a:pPr>
            <a:r>
              <a:rPr lang="en-US" sz="2000" dirty="0"/>
              <a:t>1260 days = 42 months = 3 ½ years = </a:t>
            </a:r>
            <a:r>
              <a:rPr lang="en-US" sz="2000" i="1" dirty="0">
                <a:solidFill>
                  <a:srgbClr val="800000"/>
                </a:solidFill>
              </a:rPr>
              <a:t>“time and times and half a time”</a:t>
            </a:r>
          </a:p>
          <a:p>
            <a:pPr>
              <a:spcBef>
                <a:spcPts val="0"/>
              </a:spcBef>
            </a:pPr>
            <a:r>
              <a:rPr lang="en-US" sz="2000" dirty="0"/>
              <a:t>Established symbol for an indefinite, interrupted period of intense persecution:</a:t>
            </a:r>
          </a:p>
          <a:p>
            <a:pPr lvl="1">
              <a:spcBef>
                <a:spcPts val="0"/>
              </a:spcBef>
            </a:pPr>
            <a:r>
              <a:rPr lang="en-US" sz="1600" dirty="0"/>
              <a:t>Period of time that woman is persecuted but nurtured in wilderness (</a:t>
            </a:r>
            <a:r>
              <a:rPr lang="en-US" sz="1600" b="1" dirty="0">
                <a:solidFill>
                  <a:srgbClr val="800000"/>
                </a:solidFill>
              </a:rPr>
              <a:t>12:6, 14</a:t>
            </a:r>
            <a:r>
              <a:rPr lang="en-US" sz="1600" dirty="0"/>
              <a:t>).</a:t>
            </a:r>
          </a:p>
          <a:p>
            <a:pPr lvl="1">
              <a:spcBef>
                <a:spcPts val="0"/>
              </a:spcBef>
            </a:pPr>
            <a:r>
              <a:rPr lang="en-US" sz="1600" dirty="0"/>
              <a:t>Period of time that the witnesses testified until testimony was done, while city trodden (</a:t>
            </a:r>
            <a:r>
              <a:rPr lang="en-US" sz="1600" b="1" dirty="0">
                <a:solidFill>
                  <a:srgbClr val="800000"/>
                </a:solidFill>
              </a:rPr>
              <a:t>11:2-3</a:t>
            </a:r>
            <a:r>
              <a:rPr lang="en-US" sz="1600" dirty="0"/>
              <a:t>).</a:t>
            </a:r>
          </a:p>
          <a:p>
            <a:pPr lvl="1">
              <a:spcBef>
                <a:spcPts val="0"/>
              </a:spcBef>
            </a:pPr>
            <a:r>
              <a:rPr lang="en-US" sz="1600" dirty="0"/>
              <a:t>Period of time that the beast will blaspheme (</a:t>
            </a:r>
            <a:r>
              <a:rPr lang="en-US" sz="1600" b="1" dirty="0">
                <a:solidFill>
                  <a:srgbClr val="800000"/>
                </a:solidFill>
              </a:rPr>
              <a:t>13:5</a:t>
            </a:r>
            <a:r>
              <a:rPr lang="en-US" sz="1600" dirty="0"/>
              <a:t>).</a:t>
            </a:r>
          </a:p>
          <a:p>
            <a:pPr lvl="1">
              <a:spcBef>
                <a:spcPts val="0"/>
              </a:spcBef>
            </a:pPr>
            <a:r>
              <a:rPr lang="en-US" sz="1600" dirty="0"/>
              <a:t>Period of time that the beast will wage war against the saints (</a:t>
            </a:r>
            <a:r>
              <a:rPr lang="en-US" sz="1600" b="1" dirty="0">
                <a:solidFill>
                  <a:srgbClr val="800000"/>
                </a:solidFill>
              </a:rPr>
              <a:t>Daniel 7:25</a:t>
            </a:r>
            <a:r>
              <a:rPr lang="en-US" sz="1600" dirty="0"/>
              <a:t>).</a:t>
            </a:r>
          </a:p>
          <a:p>
            <a:pPr lvl="1">
              <a:spcBef>
                <a:spcPts val="0"/>
              </a:spcBef>
            </a:pPr>
            <a:endParaRPr lang="en-US" sz="2000" dirty="0"/>
          </a:p>
        </p:txBody>
      </p:sp>
    </p:spTree>
    <p:extLst>
      <p:ext uri="{BB962C8B-B14F-4D97-AF65-F5344CB8AC3E}">
        <p14:creationId xmlns:p14="http://schemas.microsoft.com/office/powerpoint/2010/main" val="419957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A176-56F5-A431-6983-9B5266B7A845}"/>
              </a:ext>
            </a:extLst>
          </p:cNvPr>
          <p:cNvSpPr>
            <a:spLocks noGrp="1"/>
          </p:cNvSpPr>
          <p:nvPr>
            <p:ph type="title"/>
          </p:nvPr>
        </p:nvSpPr>
        <p:spPr/>
        <p:txBody>
          <a:bodyPr/>
          <a:lstStyle/>
          <a:p>
            <a:r>
              <a:rPr lang="en-US" dirty="0"/>
              <a:t>Who Exactly Is “The Woman”?</a:t>
            </a:r>
          </a:p>
        </p:txBody>
      </p:sp>
      <p:sp>
        <p:nvSpPr>
          <p:cNvPr id="3" name="Content Placeholder 2">
            <a:extLst>
              <a:ext uri="{FF2B5EF4-FFF2-40B4-BE49-F238E27FC236}">
                <a16:creationId xmlns:a16="http://schemas.microsoft.com/office/drawing/2014/main" id="{6CFEBC1E-BC43-7133-3A35-F8DA89DD3F45}"/>
              </a:ext>
            </a:extLst>
          </p:cNvPr>
          <p:cNvSpPr>
            <a:spLocks noGrp="1"/>
          </p:cNvSpPr>
          <p:nvPr>
            <p:ph sz="quarter" idx="10"/>
          </p:nvPr>
        </p:nvSpPr>
        <p:spPr/>
        <p:txBody>
          <a:bodyPr/>
          <a:lstStyle/>
          <a:p>
            <a:r>
              <a:rPr lang="en-US" sz="2000" i="1" dirty="0">
                <a:solidFill>
                  <a:srgbClr val="800000"/>
                </a:solidFill>
              </a:rPr>
              <a:t>“Daughter of”</a:t>
            </a:r>
            <a:r>
              <a:rPr lang="en-US" sz="2000" dirty="0"/>
              <a:t> </a:t>
            </a:r>
            <a:r>
              <a:rPr lang="en-US" sz="2000" b="1" i="1" dirty="0"/>
              <a:t>any</a:t>
            </a:r>
            <a:r>
              <a:rPr lang="en-US" sz="2000" dirty="0"/>
              <a:t> nation represents the </a:t>
            </a:r>
            <a:r>
              <a:rPr lang="en-US" sz="2000" b="1" i="1" dirty="0"/>
              <a:t>feminine</a:t>
            </a:r>
            <a:r>
              <a:rPr lang="en-US" sz="2000" dirty="0"/>
              <a:t> aspects of its core, collective people:</a:t>
            </a:r>
          </a:p>
          <a:p>
            <a:pPr lvl="1"/>
            <a:r>
              <a:rPr lang="en-US" sz="1600" i="1" dirty="0">
                <a:solidFill>
                  <a:srgbClr val="800000"/>
                </a:solidFill>
              </a:rPr>
              <a:t>“virgin”</a:t>
            </a:r>
            <a:r>
              <a:rPr lang="en-US" sz="1600" dirty="0"/>
              <a:t>: never invaded, conquered (</a:t>
            </a:r>
            <a:r>
              <a:rPr lang="en-US" sz="1600" b="1" dirty="0">
                <a:solidFill>
                  <a:srgbClr val="800000"/>
                </a:solidFill>
              </a:rPr>
              <a:t>2 Kings 19:21-22; Isa. 22:4; 37:22; 47:1-3; Jer. 14:17-18; 46:11-26; Lam. 1:10</a:t>
            </a:r>
            <a:r>
              <a:rPr lang="en-US" sz="1600" dirty="0"/>
              <a:t>).</a:t>
            </a:r>
          </a:p>
          <a:p>
            <a:pPr lvl="1"/>
            <a:r>
              <a:rPr lang="en-US" sz="1600" dirty="0"/>
              <a:t>Produce many </a:t>
            </a:r>
            <a:r>
              <a:rPr lang="en-US" sz="1600" i="1" dirty="0">
                <a:solidFill>
                  <a:srgbClr val="800000"/>
                </a:solidFill>
              </a:rPr>
              <a:t>“children”</a:t>
            </a:r>
            <a:r>
              <a:rPr lang="en-US" sz="1600" dirty="0"/>
              <a:t> (</a:t>
            </a:r>
            <a:r>
              <a:rPr lang="en-US" sz="1600" b="1" dirty="0">
                <a:solidFill>
                  <a:srgbClr val="800000"/>
                </a:solidFill>
              </a:rPr>
              <a:t>Lamentations 1:5-16; Galatians 4:23-31</a:t>
            </a:r>
            <a:r>
              <a:rPr lang="en-US" sz="1600" dirty="0"/>
              <a:t>).</a:t>
            </a:r>
          </a:p>
          <a:p>
            <a:pPr lvl="1"/>
            <a:r>
              <a:rPr lang="en-US" sz="1600" i="1" dirty="0">
                <a:solidFill>
                  <a:srgbClr val="800000"/>
                </a:solidFill>
              </a:rPr>
              <a:t>“sons, children”</a:t>
            </a:r>
            <a:r>
              <a:rPr lang="en-US" sz="1600" dirty="0"/>
              <a:t> may be killed by an invading army (</a:t>
            </a:r>
            <a:r>
              <a:rPr lang="en-US" sz="1600" b="1" dirty="0">
                <a:solidFill>
                  <a:srgbClr val="800000"/>
                </a:solidFill>
              </a:rPr>
              <a:t>Isaiah 47:8-9; 51:17-20; Lam. 1:5-16</a:t>
            </a:r>
            <a:r>
              <a:rPr lang="en-US" sz="1600" dirty="0"/>
              <a:t>).</a:t>
            </a:r>
          </a:p>
          <a:p>
            <a:pPr lvl="1"/>
            <a:r>
              <a:rPr lang="en-US" sz="1600" dirty="0"/>
              <a:t>Exalted as a </a:t>
            </a:r>
            <a:r>
              <a:rPr lang="en-US" sz="1600" i="1" dirty="0">
                <a:solidFill>
                  <a:srgbClr val="800000"/>
                </a:solidFill>
              </a:rPr>
              <a:t>“lady” </a:t>
            </a:r>
            <a:r>
              <a:rPr lang="en-US" sz="1600" dirty="0"/>
              <a:t>by ruling over other kingdoms (</a:t>
            </a:r>
            <a:r>
              <a:rPr lang="en-US" sz="1600" b="1" dirty="0">
                <a:solidFill>
                  <a:srgbClr val="800000"/>
                </a:solidFill>
              </a:rPr>
              <a:t>Isaiah 47:5-10</a:t>
            </a:r>
            <a:r>
              <a:rPr lang="en-US" sz="1600" dirty="0"/>
              <a:t>).</a:t>
            </a:r>
          </a:p>
          <a:p>
            <a:pPr lvl="1"/>
            <a:r>
              <a:rPr lang="en-US" sz="1600" dirty="0"/>
              <a:t>Exalted as a </a:t>
            </a:r>
            <a:r>
              <a:rPr lang="en-US" sz="1600" i="1" dirty="0">
                <a:solidFill>
                  <a:srgbClr val="800000"/>
                </a:solidFill>
              </a:rPr>
              <a:t>“princess”</a:t>
            </a:r>
            <a:r>
              <a:rPr lang="en-US" sz="1600" dirty="0"/>
              <a:t> over other daughters by her father, the King (</a:t>
            </a:r>
            <a:r>
              <a:rPr lang="en-US" sz="1600" b="1" dirty="0">
                <a:solidFill>
                  <a:srgbClr val="800000"/>
                </a:solidFill>
              </a:rPr>
              <a:t>Lam. 1:1</a:t>
            </a:r>
            <a:r>
              <a:rPr lang="en-US" sz="1600" dirty="0"/>
              <a:t>).</a:t>
            </a:r>
          </a:p>
          <a:p>
            <a:pPr lvl="1"/>
            <a:r>
              <a:rPr lang="en-US" sz="1600" dirty="0"/>
              <a:t>Commit </a:t>
            </a:r>
            <a:r>
              <a:rPr lang="en-US" sz="1600" i="1" dirty="0">
                <a:solidFill>
                  <a:srgbClr val="800000"/>
                </a:solidFill>
              </a:rPr>
              <a:t>“adultery”</a:t>
            </a:r>
            <a:r>
              <a:rPr lang="en-US" sz="1600" dirty="0"/>
              <a:t>, become a </a:t>
            </a:r>
            <a:r>
              <a:rPr lang="en-US" sz="1600" i="1" dirty="0">
                <a:solidFill>
                  <a:srgbClr val="800000"/>
                </a:solidFill>
              </a:rPr>
              <a:t>“harlot”</a:t>
            </a:r>
            <a:r>
              <a:rPr lang="en-US" sz="1600" dirty="0"/>
              <a:t>, by abandoning her </a:t>
            </a:r>
            <a:r>
              <a:rPr lang="en-US" sz="1600" i="1" dirty="0">
                <a:solidFill>
                  <a:srgbClr val="800000"/>
                </a:solidFill>
              </a:rPr>
              <a:t>“husband”</a:t>
            </a:r>
            <a:r>
              <a:rPr lang="en-US" sz="1600" dirty="0"/>
              <a:t> (</a:t>
            </a:r>
            <a:r>
              <a:rPr lang="en-US" sz="1600" b="1" dirty="0">
                <a:solidFill>
                  <a:srgbClr val="800000"/>
                </a:solidFill>
              </a:rPr>
              <a:t>Isaiah 1:21; 23:15-18; Jer. 2:20; 3:1-20; 13:27; Lam. 1:8-9; Ezekiel 16:1-63; 23:1-49; Hosea 1-6, 9; Micah 1:3-7</a:t>
            </a:r>
            <a:r>
              <a:rPr lang="en-US" sz="1600" dirty="0"/>
              <a:t>).</a:t>
            </a:r>
          </a:p>
          <a:p>
            <a:pPr lvl="1"/>
            <a:r>
              <a:rPr lang="en-US" sz="1600" i="1" dirty="0">
                <a:solidFill>
                  <a:srgbClr val="800000"/>
                </a:solidFill>
              </a:rPr>
              <a:t>“widowed”</a:t>
            </a:r>
            <a:r>
              <a:rPr lang="en-US" sz="1600" dirty="0"/>
              <a:t> by the execution of her gods, without protector (</a:t>
            </a:r>
            <a:r>
              <a:rPr lang="en-US" sz="1600" b="1" dirty="0">
                <a:solidFill>
                  <a:srgbClr val="800000"/>
                </a:solidFill>
              </a:rPr>
              <a:t>Jdg. 11:24; Isa. 46:1-2; 47:9-15; Lam. 1:1</a:t>
            </a:r>
            <a:r>
              <a:rPr lang="en-US" sz="1600" dirty="0"/>
              <a:t>).</a:t>
            </a:r>
            <a:endParaRPr lang="en-US" sz="2000" dirty="0"/>
          </a:p>
        </p:txBody>
      </p:sp>
    </p:spTree>
    <p:extLst>
      <p:ext uri="{BB962C8B-B14F-4D97-AF65-F5344CB8AC3E}">
        <p14:creationId xmlns:p14="http://schemas.microsoft.com/office/powerpoint/2010/main" val="13094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A176-56F5-A431-6983-9B5266B7A845}"/>
              </a:ext>
            </a:extLst>
          </p:cNvPr>
          <p:cNvSpPr>
            <a:spLocks noGrp="1"/>
          </p:cNvSpPr>
          <p:nvPr>
            <p:ph type="title"/>
          </p:nvPr>
        </p:nvSpPr>
        <p:spPr/>
        <p:txBody>
          <a:bodyPr/>
          <a:lstStyle/>
          <a:p>
            <a:r>
              <a:rPr lang="en-US" dirty="0"/>
              <a:t>Who Exactly Is “The Woman”?</a:t>
            </a:r>
          </a:p>
        </p:txBody>
      </p:sp>
      <p:sp>
        <p:nvSpPr>
          <p:cNvPr id="3" name="Content Placeholder 2">
            <a:extLst>
              <a:ext uri="{FF2B5EF4-FFF2-40B4-BE49-F238E27FC236}">
                <a16:creationId xmlns:a16="http://schemas.microsoft.com/office/drawing/2014/main" id="{6CFEBC1E-BC43-7133-3A35-F8DA89DD3F45}"/>
              </a:ext>
            </a:extLst>
          </p:cNvPr>
          <p:cNvSpPr>
            <a:spLocks noGrp="1"/>
          </p:cNvSpPr>
          <p:nvPr>
            <p:ph sz="quarter" idx="10"/>
          </p:nvPr>
        </p:nvSpPr>
        <p:spPr/>
        <p:txBody>
          <a:bodyPr/>
          <a:lstStyle/>
          <a:p>
            <a:r>
              <a:rPr lang="en-US" sz="2000" dirty="0"/>
              <a:t>Often associated with a city, especially a nation’s capital, stronghold (</a:t>
            </a:r>
            <a:r>
              <a:rPr lang="en-US" sz="2000" b="1" dirty="0">
                <a:solidFill>
                  <a:srgbClr val="800000"/>
                </a:solidFill>
              </a:rPr>
              <a:t>Isa. 1:4-8; 10:30-32; 23:7-14</a:t>
            </a:r>
            <a:r>
              <a:rPr lang="en-US" sz="2000" dirty="0"/>
              <a:t>):</a:t>
            </a:r>
          </a:p>
          <a:p>
            <a:pPr lvl="1"/>
            <a:r>
              <a:rPr lang="en-US" sz="1600" dirty="0"/>
              <a:t>Jerusalem, Zion (</a:t>
            </a:r>
            <a:r>
              <a:rPr lang="en-US" sz="1600" b="1" dirty="0">
                <a:solidFill>
                  <a:srgbClr val="800000"/>
                </a:solidFill>
              </a:rPr>
              <a:t>Psalm 9:14; Isaiah 1:4-8; 10:30-32; 16:1; 22:4; 37:22; 52:1-9; 62:11-12; Jer. 4:11, 31; 6:2, 23, 26; 8:11-22; 9:1, 7; 14:17-18; Lamentations 1:1-16; 2:1-18; 3:48; 4:3-22; Micah 1:13; 4:8-5:1; Zephaniah 3:1-14; Zechariah 2:4-10; 9:9</a:t>
            </a:r>
            <a:r>
              <a:rPr lang="en-US" sz="1600" dirty="0"/>
              <a:t>)</a:t>
            </a:r>
          </a:p>
          <a:p>
            <a:pPr lvl="1"/>
            <a:r>
              <a:rPr lang="en-US" sz="1600" dirty="0"/>
              <a:t>Babylon (</a:t>
            </a:r>
            <a:r>
              <a:rPr lang="en-US" sz="1600" b="1" dirty="0">
                <a:solidFill>
                  <a:srgbClr val="800000"/>
                </a:solidFill>
              </a:rPr>
              <a:t>Psalm 137:8; Isaiah 47:1-15; Jeremiah 50:42; 51:33; Zechariah 2:7</a:t>
            </a:r>
            <a:r>
              <a:rPr lang="en-US" sz="1600" dirty="0"/>
              <a:t>)</a:t>
            </a:r>
          </a:p>
          <a:p>
            <a:pPr lvl="1"/>
            <a:r>
              <a:rPr lang="en-US" sz="1600" dirty="0"/>
              <a:t>Edom (</a:t>
            </a:r>
            <a:r>
              <a:rPr lang="en-US" sz="1600" b="1" dirty="0">
                <a:solidFill>
                  <a:srgbClr val="800000"/>
                </a:solidFill>
              </a:rPr>
              <a:t>Lamentations 4:21-22</a:t>
            </a:r>
            <a:r>
              <a:rPr lang="en-US" sz="1600" dirty="0"/>
              <a:t>)</a:t>
            </a:r>
          </a:p>
          <a:p>
            <a:pPr lvl="1"/>
            <a:r>
              <a:rPr lang="en-US" sz="1600" dirty="0"/>
              <a:t>Egypt (</a:t>
            </a:r>
            <a:r>
              <a:rPr lang="en-US" sz="1600" b="1" dirty="0">
                <a:solidFill>
                  <a:srgbClr val="800000"/>
                </a:solidFill>
              </a:rPr>
              <a:t>Jeremiah 46:11-26; Nahum 3:8-10</a:t>
            </a:r>
            <a:r>
              <a:rPr lang="en-US" sz="1600" dirty="0"/>
              <a:t>)</a:t>
            </a:r>
          </a:p>
          <a:p>
            <a:pPr lvl="1"/>
            <a:r>
              <a:rPr lang="en-US" sz="1600" dirty="0"/>
              <a:t>Nineveh (</a:t>
            </a:r>
            <a:r>
              <a:rPr lang="en-US" sz="1600" b="1" dirty="0">
                <a:solidFill>
                  <a:srgbClr val="800000"/>
                </a:solidFill>
              </a:rPr>
              <a:t>Nahum 3:1-7</a:t>
            </a:r>
            <a:r>
              <a:rPr lang="en-US" sz="1600" dirty="0"/>
              <a:t>)</a:t>
            </a:r>
          </a:p>
          <a:p>
            <a:pPr lvl="1"/>
            <a:r>
              <a:rPr lang="en-US" sz="1600" dirty="0" err="1"/>
              <a:t>Tyre</a:t>
            </a:r>
            <a:r>
              <a:rPr lang="en-US" sz="1600" dirty="0"/>
              <a:t>, Sidon, Tarshish (</a:t>
            </a:r>
            <a:r>
              <a:rPr lang="en-US" sz="1600" b="1" dirty="0">
                <a:solidFill>
                  <a:srgbClr val="800000"/>
                </a:solidFill>
              </a:rPr>
              <a:t>Isaiah 23:7-14</a:t>
            </a:r>
            <a:r>
              <a:rPr lang="en-US" sz="1600" dirty="0"/>
              <a:t>)</a:t>
            </a:r>
          </a:p>
          <a:p>
            <a:pPr lvl="1"/>
            <a:endParaRPr lang="en-US" sz="2000" dirty="0"/>
          </a:p>
        </p:txBody>
      </p:sp>
    </p:spTree>
    <p:extLst>
      <p:ext uri="{BB962C8B-B14F-4D97-AF65-F5344CB8AC3E}">
        <p14:creationId xmlns:p14="http://schemas.microsoft.com/office/powerpoint/2010/main" val="29678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A176-56F5-A431-6983-9B5266B7A845}"/>
              </a:ext>
            </a:extLst>
          </p:cNvPr>
          <p:cNvSpPr>
            <a:spLocks noGrp="1"/>
          </p:cNvSpPr>
          <p:nvPr>
            <p:ph type="title"/>
          </p:nvPr>
        </p:nvSpPr>
        <p:spPr/>
        <p:txBody>
          <a:bodyPr/>
          <a:lstStyle/>
          <a:p>
            <a:r>
              <a:rPr lang="en-US" dirty="0"/>
              <a:t>Who Exactly Is “The Woman”?</a:t>
            </a:r>
          </a:p>
        </p:txBody>
      </p:sp>
      <p:sp>
        <p:nvSpPr>
          <p:cNvPr id="3" name="Content Placeholder 2">
            <a:extLst>
              <a:ext uri="{FF2B5EF4-FFF2-40B4-BE49-F238E27FC236}">
                <a16:creationId xmlns:a16="http://schemas.microsoft.com/office/drawing/2014/main" id="{6CFEBC1E-BC43-7133-3A35-F8DA89DD3F45}"/>
              </a:ext>
            </a:extLst>
          </p:cNvPr>
          <p:cNvSpPr>
            <a:spLocks noGrp="1"/>
          </p:cNvSpPr>
          <p:nvPr>
            <p:ph sz="quarter" idx="10"/>
          </p:nvPr>
        </p:nvSpPr>
        <p:spPr/>
        <p:txBody>
          <a:bodyPr/>
          <a:lstStyle/>
          <a:p>
            <a:r>
              <a:rPr lang="en-US" sz="2000" dirty="0"/>
              <a:t>The</a:t>
            </a:r>
            <a:r>
              <a:rPr lang="en-US" sz="2000" i="1" dirty="0">
                <a:solidFill>
                  <a:srgbClr val="800000"/>
                </a:solidFill>
              </a:rPr>
              <a:t> “daughter of </a:t>
            </a:r>
            <a:r>
              <a:rPr lang="en-US" sz="2000" b="1" i="1" dirty="0">
                <a:solidFill>
                  <a:srgbClr val="800000"/>
                </a:solidFill>
              </a:rPr>
              <a:t>Zion</a:t>
            </a:r>
            <a:r>
              <a:rPr lang="en-US" sz="2000" i="1" dirty="0">
                <a:solidFill>
                  <a:srgbClr val="800000"/>
                </a:solidFill>
              </a:rPr>
              <a:t>”</a:t>
            </a:r>
            <a:r>
              <a:rPr lang="en-US" sz="2000" dirty="0"/>
              <a:t> carries an extra level of meaning, representing true faithful people of God within Israel (</a:t>
            </a:r>
            <a:r>
              <a:rPr lang="en-US" sz="2000" b="1" dirty="0">
                <a:solidFill>
                  <a:srgbClr val="800000"/>
                </a:solidFill>
              </a:rPr>
              <a:t>Romans 9:6</a:t>
            </a:r>
            <a:r>
              <a:rPr lang="en-US" sz="2000" dirty="0"/>
              <a:t>), the </a:t>
            </a:r>
            <a:r>
              <a:rPr lang="en-US" sz="2000" i="1" dirty="0">
                <a:solidFill>
                  <a:srgbClr val="800000"/>
                </a:solidFill>
              </a:rPr>
              <a:t>“remnant”</a:t>
            </a:r>
            <a:r>
              <a:rPr lang="en-US" sz="2000" dirty="0"/>
              <a:t> (</a:t>
            </a:r>
            <a:r>
              <a:rPr lang="en-US" sz="2000" b="1" dirty="0">
                <a:solidFill>
                  <a:srgbClr val="800000"/>
                </a:solidFill>
              </a:rPr>
              <a:t>Malachi 3:16; Luke 1:5-7; 2:21-38</a:t>
            </a:r>
            <a:r>
              <a:rPr lang="en-US" sz="2000" dirty="0"/>
              <a:t>) through whom Jesus came </a:t>
            </a:r>
            <a:r>
              <a:rPr lang="en-US" sz="2000" i="1" dirty="0">
                <a:solidFill>
                  <a:srgbClr val="800000"/>
                </a:solidFill>
              </a:rPr>
              <a:t>“according to the flesh”</a:t>
            </a:r>
            <a:r>
              <a:rPr lang="en-US" sz="2000" dirty="0"/>
              <a:t> (</a:t>
            </a:r>
            <a:r>
              <a:rPr lang="en-US" sz="2000" b="1" dirty="0">
                <a:solidFill>
                  <a:srgbClr val="800000"/>
                </a:solidFill>
              </a:rPr>
              <a:t>Rom. 9:5</a:t>
            </a:r>
            <a:r>
              <a:rPr lang="en-US" sz="2000" dirty="0"/>
              <a:t>).</a:t>
            </a:r>
          </a:p>
          <a:p>
            <a:r>
              <a:rPr lang="en-US" sz="2000" dirty="0"/>
              <a:t>This same remnant would respond to the gospel, becoming the church, which would continue to represent God’s true, faithful people on earth.</a:t>
            </a:r>
          </a:p>
          <a:p>
            <a:r>
              <a:rPr lang="en-US" sz="2000" b="1" i="1" dirty="0"/>
              <a:t>Meaning of Woman’s Preservation and Children’s War:</a:t>
            </a:r>
          </a:p>
          <a:p>
            <a:r>
              <a:rPr lang="en-US" sz="2000" dirty="0"/>
              <a:t>The church would be protected as a </a:t>
            </a:r>
            <a:r>
              <a:rPr lang="en-US" sz="2000" b="1" i="1" dirty="0"/>
              <a:t>collective</a:t>
            </a:r>
            <a:r>
              <a:rPr lang="en-US" sz="2000" dirty="0"/>
              <a:t> </a:t>
            </a:r>
            <a:r>
              <a:rPr lang="en-US" sz="2000" b="1" i="1" dirty="0"/>
              <a:t>institution</a:t>
            </a:r>
            <a:r>
              <a:rPr lang="en-US" sz="2000" dirty="0"/>
              <a:t> during this intense persecution (</a:t>
            </a:r>
            <a:r>
              <a:rPr lang="en-US" sz="2000" b="1" dirty="0">
                <a:solidFill>
                  <a:srgbClr val="800000"/>
                </a:solidFill>
              </a:rPr>
              <a:t>Matthew 16:18</a:t>
            </a:r>
            <a:r>
              <a:rPr lang="en-US" sz="2000" dirty="0"/>
              <a:t>), but her </a:t>
            </a:r>
            <a:r>
              <a:rPr lang="en-US" sz="2000" i="1" dirty="0">
                <a:solidFill>
                  <a:srgbClr val="800000"/>
                </a:solidFill>
              </a:rPr>
              <a:t>“children”</a:t>
            </a:r>
            <a:r>
              <a:rPr lang="en-US" sz="2000" dirty="0"/>
              <a:t>, the </a:t>
            </a:r>
            <a:r>
              <a:rPr lang="en-US" sz="2000" b="1" i="1" dirty="0"/>
              <a:t>individual saints</a:t>
            </a:r>
            <a:r>
              <a:rPr lang="en-US" sz="2000" dirty="0"/>
              <a:t>, would face suffering and death (</a:t>
            </a:r>
            <a:r>
              <a:rPr lang="en-US" sz="2000" b="1" dirty="0">
                <a:solidFill>
                  <a:srgbClr val="800000"/>
                </a:solidFill>
              </a:rPr>
              <a:t>12:17</a:t>
            </a:r>
            <a:r>
              <a:rPr lang="en-US" sz="2000" dirty="0"/>
              <a:t>).</a:t>
            </a:r>
          </a:p>
        </p:txBody>
      </p:sp>
    </p:spTree>
    <p:extLst>
      <p:ext uri="{BB962C8B-B14F-4D97-AF65-F5344CB8AC3E}">
        <p14:creationId xmlns:p14="http://schemas.microsoft.com/office/powerpoint/2010/main" val="426612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69E3-B73E-ECED-C543-DEDF44840E16}"/>
              </a:ext>
            </a:extLst>
          </p:cNvPr>
          <p:cNvSpPr>
            <a:spLocks noGrp="1"/>
          </p:cNvSpPr>
          <p:nvPr>
            <p:ph type="title"/>
          </p:nvPr>
        </p:nvSpPr>
        <p:spPr/>
        <p:txBody>
          <a:bodyPr/>
          <a:lstStyle/>
          <a:p>
            <a:r>
              <a:rPr lang="en-US" dirty="0"/>
              <a:t>Big, Open, Remaining Questions</a:t>
            </a:r>
          </a:p>
        </p:txBody>
      </p:sp>
      <p:sp>
        <p:nvSpPr>
          <p:cNvPr id="3" name="Content Placeholder 2">
            <a:extLst>
              <a:ext uri="{FF2B5EF4-FFF2-40B4-BE49-F238E27FC236}">
                <a16:creationId xmlns:a16="http://schemas.microsoft.com/office/drawing/2014/main" id="{9A2A8CC9-9DD2-1924-05CE-50FF4C0A1128}"/>
              </a:ext>
            </a:extLst>
          </p:cNvPr>
          <p:cNvSpPr>
            <a:spLocks noGrp="1"/>
          </p:cNvSpPr>
          <p:nvPr>
            <p:ph sz="quarter" idx="10"/>
          </p:nvPr>
        </p:nvSpPr>
        <p:spPr/>
        <p:txBody>
          <a:bodyPr/>
          <a:lstStyle/>
          <a:p>
            <a:r>
              <a:rPr lang="en-US" dirty="0"/>
              <a:t>Who or what is the </a:t>
            </a:r>
            <a:r>
              <a:rPr lang="en-US" i="1" dirty="0">
                <a:solidFill>
                  <a:srgbClr val="800000"/>
                </a:solidFill>
              </a:rPr>
              <a:t>“beast out of the bottomless pit”</a:t>
            </a:r>
            <a:r>
              <a:rPr lang="en-US" dirty="0"/>
              <a:t> (</a:t>
            </a:r>
            <a:r>
              <a:rPr lang="en-US" b="1" dirty="0">
                <a:solidFill>
                  <a:srgbClr val="800000"/>
                </a:solidFill>
              </a:rPr>
              <a:t>11:7</a:t>
            </a:r>
            <a:r>
              <a:rPr lang="en-US" dirty="0"/>
              <a:t>)?</a:t>
            </a:r>
          </a:p>
          <a:p>
            <a:r>
              <a:rPr lang="en-US" dirty="0"/>
              <a:t>Related to the </a:t>
            </a:r>
            <a:r>
              <a:rPr lang="en-US" i="1" dirty="0">
                <a:solidFill>
                  <a:srgbClr val="800000"/>
                </a:solidFill>
              </a:rPr>
              <a:t>“king”</a:t>
            </a:r>
            <a:r>
              <a:rPr lang="en-US" dirty="0"/>
              <a:t> over </a:t>
            </a:r>
            <a:r>
              <a:rPr lang="en-US" i="1" dirty="0">
                <a:solidFill>
                  <a:srgbClr val="800000"/>
                </a:solidFill>
              </a:rPr>
              <a:t>“locusts from the bottomless pit”</a:t>
            </a:r>
            <a:r>
              <a:rPr lang="en-US" dirty="0"/>
              <a:t> (</a:t>
            </a:r>
            <a:r>
              <a:rPr lang="en-US" b="1" dirty="0">
                <a:solidFill>
                  <a:srgbClr val="800000"/>
                </a:solidFill>
              </a:rPr>
              <a:t>9:1-11</a:t>
            </a:r>
            <a:r>
              <a:rPr lang="en-US" dirty="0"/>
              <a:t>)?</a:t>
            </a:r>
          </a:p>
          <a:p>
            <a:r>
              <a:rPr lang="en-US" dirty="0"/>
              <a:t>Why is he </a:t>
            </a:r>
            <a:r>
              <a:rPr lang="en-US" i="1" dirty="0">
                <a:solidFill>
                  <a:srgbClr val="800000"/>
                </a:solidFill>
              </a:rPr>
              <a:t>“warring against the saints”</a:t>
            </a:r>
            <a:r>
              <a:rPr lang="en-US" dirty="0"/>
              <a:t> (</a:t>
            </a:r>
            <a:r>
              <a:rPr lang="en-US" b="1" dirty="0">
                <a:solidFill>
                  <a:srgbClr val="800000"/>
                </a:solidFill>
              </a:rPr>
              <a:t>11:7; Daniel 7:21</a:t>
            </a:r>
            <a:r>
              <a:rPr lang="en-US" dirty="0"/>
              <a:t>)?</a:t>
            </a:r>
          </a:p>
          <a:p>
            <a:r>
              <a:rPr lang="en-US" dirty="0"/>
              <a:t>How can the saints </a:t>
            </a:r>
            <a:r>
              <a:rPr lang="en-US" i="1" dirty="0">
                <a:solidFill>
                  <a:srgbClr val="800000"/>
                </a:solidFill>
              </a:rPr>
              <a:t>“overcome” </a:t>
            </a:r>
            <a:r>
              <a:rPr lang="en-US" dirty="0"/>
              <a:t>him in this war (</a:t>
            </a:r>
            <a:r>
              <a:rPr lang="en-US" b="1" dirty="0">
                <a:solidFill>
                  <a:srgbClr val="800000"/>
                </a:solidFill>
              </a:rPr>
              <a:t>2:1-3:22</a:t>
            </a:r>
            <a:r>
              <a:rPr lang="en-US" dirty="0"/>
              <a:t>)?</a:t>
            </a:r>
          </a:p>
          <a:p>
            <a:r>
              <a:rPr lang="en-US" dirty="0"/>
              <a:t>What all is happening during period of </a:t>
            </a:r>
            <a:r>
              <a:rPr lang="en-US" i="1" dirty="0">
                <a:solidFill>
                  <a:srgbClr val="800000"/>
                </a:solidFill>
              </a:rPr>
              <a:t>“forty-two months”</a:t>
            </a:r>
            <a:r>
              <a:rPr lang="en-US" dirty="0"/>
              <a:t> (</a:t>
            </a:r>
            <a:r>
              <a:rPr lang="en-US" b="1" dirty="0">
                <a:solidFill>
                  <a:srgbClr val="800000"/>
                </a:solidFill>
              </a:rPr>
              <a:t>11:2</a:t>
            </a:r>
            <a:r>
              <a:rPr lang="en-US" dirty="0"/>
              <a:t>)?</a:t>
            </a:r>
          </a:p>
          <a:p>
            <a:r>
              <a:rPr lang="en-US" i="1" dirty="0">
                <a:solidFill>
                  <a:srgbClr val="800000"/>
                </a:solidFill>
              </a:rPr>
              <a:t>“How long until You judge and avenge?”</a:t>
            </a:r>
          </a:p>
          <a:p>
            <a:r>
              <a:rPr lang="en-US" dirty="0"/>
              <a:t>What happens after God’s judgment &amp; avenging (</a:t>
            </a:r>
            <a:r>
              <a:rPr lang="en-US" b="1" dirty="0">
                <a:solidFill>
                  <a:srgbClr val="800000"/>
                </a:solidFill>
              </a:rPr>
              <a:t>Daniel 7:22-27</a:t>
            </a:r>
            <a:r>
              <a:rPr lang="en-US" dirty="0"/>
              <a:t>)?</a:t>
            </a:r>
          </a:p>
          <a:p>
            <a:r>
              <a:rPr lang="en-US" dirty="0"/>
              <a:t>Then, what will be conditions of God’s people on earth?</a:t>
            </a:r>
          </a:p>
          <a:p>
            <a:r>
              <a:rPr lang="en-US" dirty="0"/>
              <a:t>What is the conclusion?  How will it </a:t>
            </a:r>
            <a:r>
              <a:rPr lang="en-US" b="1" i="1" dirty="0"/>
              <a:t>all</a:t>
            </a:r>
            <a:r>
              <a:rPr lang="en-US" dirty="0"/>
              <a:t> end (</a:t>
            </a:r>
            <a:r>
              <a:rPr lang="en-US" b="1" dirty="0">
                <a:solidFill>
                  <a:srgbClr val="800000"/>
                </a:solidFill>
              </a:rPr>
              <a:t>Mat. 24:3; Dan. 12:8</a:t>
            </a:r>
            <a:r>
              <a:rPr lang="en-US" dirty="0"/>
              <a:t>)?</a:t>
            </a:r>
          </a:p>
          <a:p>
            <a:r>
              <a:rPr lang="en-US" i="1" dirty="0"/>
              <a:t>Must first take a step back, enlarge our view, see a bigger picture …</a:t>
            </a:r>
          </a:p>
        </p:txBody>
      </p:sp>
    </p:spTree>
    <p:extLst>
      <p:ext uri="{BB962C8B-B14F-4D97-AF65-F5344CB8AC3E}">
        <p14:creationId xmlns:p14="http://schemas.microsoft.com/office/powerpoint/2010/main" val="401926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War in Heaven</a:t>
            </a:r>
          </a:p>
          <a:p>
            <a:r>
              <a:rPr lang="en-US" dirty="0">
                <a:solidFill>
                  <a:srgbClr val="C00000"/>
                </a:solidFill>
              </a:rPr>
              <a:t>Revelation 12:7-11</a:t>
            </a:r>
          </a:p>
        </p:txBody>
      </p:sp>
    </p:spTree>
    <p:extLst>
      <p:ext uri="{BB962C8B-B14F-4D97-AF65-F5344CB8AC3E}">
        <p14:creationId xmlns:p14="http://schemas.microsoft.com/office/powerpoint/2010/main" val="878594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“War Breaks Out in Heaven”</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2000" dirty="0"/>
              <a:t>What happened in heaven?  Do you think this represents a literal war?  What changed for the Devil after these events?</a:t>
            </a:r>
          </a:p>
          <a:p>
            <a:pPr marL="0" lvl="0" indent="0">
              <a:spcBef>
                <a:spcPts val="0"/>
              </a:spcBef>
              <a:buNone/>
            </a:pPr>
            <a:r>
              <a:rPr lang="en-US" sz="2000" i="1" dirty="0">
                <a:solidFill>
                  <a:srgbClr val="800000"/>
                </a:solidFill>
              </a:rPr>
              <a:t>And </a:t>
            </a:r>
            <a:r>
              <a:rPr lang="en-US" sz="2000" b="1" i="1" dirty="0">
                <a:solidFill>
                  <a:srgbClr val="800000"/>
                </a:solidFill>
              </a:rPr>
              <a:t>war broke out in heaven</a:t>
            </a:r>
            <a:r>
              <a:rPr lang="en-US" sz="2000" i="1" dirty="0">
                <a:solidFill>
                  <a:srgbClr val="800000"/>
                </a:solidFill>
              </a:rPr>
              <a:t>: </a:t>
            </a:r>
            <a:r>
              <a:rPr lang="en-US" sz="2000" b="1" i="1" dirty="0">
                <a:solidFill>
                  <a:srgbClr val="800000"/>
                </a:solidFill>
              </a:rPr>
              <a:t>Michael and his angels fought with the dragon</a:t>
            </a:r>
            <a:r>
              <a:rPr lang="en-US" sz="2000" i="1" dirty="0">
                <a:solidFill>
                  <a:srgbClr val="800000"/>
                </a:solidFill>
              </a:rPr>
              <a:t>; and the </a:t>
            </a:r>
            <a:r>
              <a:rPr lang="en-US" sz="2000" b="1" i="1" dirty="0">
                <a:solidFill>
                  <a:srgbClr val="800000"/>
                </a:solidFill>
              </a:rPr>
              <a:t>dragon and his angels fought</a:t>
            </a:r>
            <a:r>
              <a:rPr lang="en-US" sz="2000" i="1" dirty="0">
                <a:solidFill>
                  <a:srgbClr val="800000"/>
                </a:solidFill>
              </a:rPr>
              <a:t>, but </a:t>
            </a:r>
            <a:r>
              <a:rPr lang="en-US" sz="2000" b="1" i="1" dirty="0">
                <a:solidFill>
                  <a:srgbClr val="800000"/>
                </a:solidFill>
              </a:rPr>
              <a:t>they did not prevail, </a:t>
            </a:r>
            <a:r>
              <a:rPr lang="en-US" sz="2000" b="1" i="1" u="sng" dirty="0">
                <a:solidFill>
                  <a:srgbClr val="800000"/>
                </a:solidFill>
              </a:rPr>
              <a:t>nor was a place found for them in heaven any longer</a:t>
            </a:r>
            <a:r>
              <a:rPr lang="en-US" sz="2000" i="1" dirty="0">
                <a:solidFill>
                  <a:srgbClr val="800000"/>
                </a:solidFill>
              </a:rPr>
              <a:t>. So </a:t>
            </a:r>
            <a:r>
              <a:rPr lang="en-US" sz="2000" b="1" i="1" dirty="0">
                <a:solidFill>
                  <a:srgbClr val="800000"/>
                </a:solidFill>
              </a:rPr>
              <a:t>the great dragon was cast out</a:t>
            </a:r>
            <a:r>
              <a:rPr lang="en-US" sz="2000" i="1" dirty="0">
                <a:solidFill>
                  <a:srgbClr val="800000"/>
                </a:solidFill>
              </a:rPr>
              <a:t>, that serpent of old, called the Devil and Satan, who deceives the whole world; he was </a:t>
            </a:r>
            <a:r>
              <a:rPr lang="en-US" sz="2000" b="1" i="1" dirty="0">
                <a:solidFill>
                  <a:srgbClr val="800000"/>
                </a:solidFill>
              </a:rPr>
              <a:t>cast to the earth, and his angels were cast out with him</a:t>
            </a:r>
            <a:r>
              <a:rPr lang="en-US" sz="2000" i="1" dirty="0">
                <a:solidFill>
                  <a:srgbClr val="800000"/>
                </a:solidFill>
              </a:rPr>
              <a:t>. Then I heard a loud voice saying in heaven, “Now salvation, and strength, and the kingdom of our God, and the power of His Christ have come, for </a:t>
            </a:r>
            <a:r>
              <a:rPr lang="en-US" sz="2000" b="1" i="1" u="sng" dirty="0">
                <a:solidFill>
                  <a:srgbClr val="800000"/>
                </a:solidFill>
              </a:rPr>
              <a:t>the accuser</a:t>
            </a:r>
            <a:r>
              <a:rPr lang="en-US" sz="2000" b="1" i="1" dirty="0">
                <a:solidFill>
                  <a:srgbClr val="800000"/>
                </a:solidFill>
              </a:rPr>
              <a:t> of our brethren</a:t>
            </a:r>
            <a:r>
              <a:rPr lang="en-US" sz="2000" i="1" dirty="0">
                <a:solidFill>
                  <a:srgbClr val="800000"/>
                </a:solidFill>
              </a:rPr>
              <a:t>, who </a:t>
            </a:r>
            <a:r>
              <a:rPr lang="en-US" sz="2000" b="1" i="1" u="sng" dirty="0">
                <a:solidFill>
                  <a:srgbClr val="800000"/>
                </a:solidFill>
              </a:rPr>
              <a:t>accused</a:t>
            </a:r>
            <a:r>
              <a:rPr lang="en-US" sz="2000" b="1" i="1" dirty="0">
                <a:solidFill>
                  <a:srgbClr val="800000"/>
                </a:solidFill>
              </a:rPr>
              <a:t> them before our God day and night, has been </a:t>
            </a:r>
            <a:r>
              <a:rPr lang="en-US" sz="2000" b="1" i="1" u="sng" dirty="0">
                <a:solidFill>
                  <a:srgbClr val="800000"/>
                </a:solidFill>
              </a:rPr>
              <a:t>cast down</a:t>
            </a:r>
            <a:r>
              <a:rPr lang="en-US" sz="2000" i="1" dirty="0">
                <a:solidFill>
                  <a:srgbClr val="800000"/>
                </a:solidFill>
              </a:rPr>
              <a:t>.” </a:t>
            </a:r>
            <a:r>
              <a:rPr lang="en-US" sz="2000" dirty="0"/>
              <a:t>(</a:t>
            </a:r>
            <a:r>
              <a:rPr lang="en-US" sz="2000" b="1" dirty="0">
                <a:solidFill>
                  <a:srgbClr val="800000"/>
                </a:solidFill>
              </a:rPr>
              <a:t>12:7-10</a:t>
            </a:r>
            <a:r>
              <a:rPr lang="en-US" sz="2000" dirty="0"/>
              <a:t>)</a:t>
            </a:r>
          </a:p>
          <a:p>
            <a:pPr>
              <a:spcBef>
                <a:spcPts val="0"/>
              </a:spcBef>
            </a:pPr>
            <a:r>
              <a:rPr lang="en-US" sz="2000" dirty="0"/>
              <a:t>He and his angels started a war in heaven, but were defeated by Michael and angels.</a:t>
            </a:r>
          </a:p>
          <a:p>
            <a:pPr>
              <a:spcBef>
                <a:spcPts val="0"/>
              </a:spcBef>
            </a:pPr>
            <a:r>
              <a:rPr lang="en-US" sz="2000" dirty="0"/>
              <a:t>Not literal any more than woman &amp; other </a:t>
            </a:r>
            <a:r>
              <a:rPr lang="en-US" sz="2000" i="1" dirty="0">
                <a:solidFill>
                  <a:srgbClr val="800000"/>
                </a:solidFill>
              </a:rPr>
              <a:t>“signs”</a:t>
            </a:r>
            <a:r>
              <a:rPr lang="en-US" sz="2000" dirty="0">
                <a:solidFill>
                  <a:srgbClr val="800000"/>
                </a:solidFill>
              </a:rPr>
              <a:t> </a:t>
            </a:r>
            <a:r>
              <a:rPr lang="en-US" sz="2000" dirty="0"/>
              <a:t>are literal (</a:t>
            </a:r>
            <a:r>
              <a:rPr lang="en-US" sz="2000" b="1" dirty="0">
                <a:solidFill>
                  <a:srgbClr val="800000"/>
                </a:solidFill>
              </a:rPr>
              <a:t>Eph.6:10-19; Jude 9</a:t>
            </a:r>
            <a:r>
              <a:rPr lang="en-US" sz="2000" dirty="0"/>
              <a:t>).</a:t>
            </a:r>
          </a:p>
          <a:p>
            <a:pPr>
              <a:spcBef>
                <a:spcPts val="0"/>
              </a:spcBef>
            </a:pPr>
            <a:r>
              <a:rPr lang="en-US" sz="2000" dirty="0"/>
              <a:t>The Devil lost his legal right to </a:t>
            </a:r>
            <a:r>
              <a:rPr lang="en-US" sz="2000" b="1" i="1" dirty="0"/>
              <a:t>accuse</a:t>
            </a:r>
            <a:r>
              <a:rPr lang="en-US" sz="2000" dirty="0"/>
              <a:t> God and His people (</a:t>
            </a:r>
            <a:r>
              <a:rPr lang="en-US" sz="2000" b="1" dirty="0">
                <a:solidFill>
                  <a:srgbClr val="800000"/>
                </a:solidFill>
              </a:rPr>
              <a:t>Job 1-2; Zechariah 3</a:t>
            </a:r>
            <a:r>
              <a:rPr lang="en-US" sz="2000" dirty="0"/>
              <a:t>).</a:t>
            </a:r>
          </a:p>
          <a:p>
            <a:pPr marL="0" indent="0">
              <a:spcBef>
                <a:spcPts val="0"/>
              </a:spcBef>
              <a:buNone/>
            </a:pPr>
            <a:endParaRPr lang="en-US" sz="2000" dirty="0"/>
          </a:p>
          <a:p>
            <a:pPr>
              <a:spcBef>
                <a:spcPts val="0"/>
              </a:spcBef>
            </a:pPr>
            <a:endParaRPr lang="en-US" sz="2000" dirty="0"/>
          </a:p>
        </p:txBody>
      </p:sp>
    </p:spTree>
    <p:extLst>
      <p:ext uri="{BB962C8B-B14F-4D97-AF65-F5344CB8AC3E}">
        <p14:creationId xmlns:p14="http://schemas.microsoft.com/office/powerpoint/2010/main" val="127291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When Judged</a:t>
            </a:r>
          </a:p>
        </p:txBody>
      </p:sp>
      <p:sp>
        <p:nvSpPr>
          <p:cNvPr id="3" name="Content Placeholder 2"/>
          <p:cNvSpPr>
            <a:spLocks noGrp="1"/>
          </p:cNvSpPr>
          <p:nvPr>
            <p:ph sz="quarter" idx="10"/>
          </p:nvPr>
        </p:nvSpPr>
        <p:spPr/>
        <p:txBody>
          <a:bodyPr/>
          <a:lstStyle/>
          <a:p>
            <a:pPr marL="0" lvl="0" indent="0">
              <a:lnSpc>
                <a:spcPct val="97000"/>
              </a:lnSpc>
              <a:spcBef>
                <a:spcPts val="0"/>
              </a:spcBef>
              <a:buNone/>
            </a:pPr>
            <a:r>
              <a:rPr lang="en-US" sz="2000" i="1" dirty="0">
                <a:solidFill>
                  <a:srgbClr val="800000"/>
                </a:solidFill>
              </a:rPr>
              <a:t>For what if some did not believe? Will their unbelief make the faithfulness of God without effect?  Certainly not! Indeed, </a:t>
            </a:r>
            <a:r>
              <a:rPr lang="en-US" sz="2000" b="1" i="1" dirty="0">
                <a:solidFill>
                  <a:srgbClr val="800000"/>
                </a:solidFill>
              </a:rPr>
              <a:t>let God be true but every man a liar</a:t>
            </a:r>
            <a:r>
              <a:rPr lang="en-US" sz="2000" i="1" dirty="0">
                <a:solidFill>
                  <a:srgbClr val="800000"/>
                </a:solidFill>
              </a:rPr>
              <a:t>. As it is written: “</a:t>
            </a:r>
            <a:r>
              <a:rPr lang="en-US" sz="2000" b="1" i="1" dirty="0">
                <a:solidFill>
                  <a:srgbClr val="800000"/>
                </a:solidFill>
              </a:rPr>
              <a:t>That You may be </a:t>
            </a:r>
            <a:r>
              <a:rPr lang="en-US" sz="2000" b="1" i="1" u="sng" dirty="0">
                <a:solidFill>
                  <a:srgbClr val="800000"/>
                </a:solidFill>
              </a:rPr>
              <a:t>justified in Your words</a:t>
            </a:r>
            <a:r>
              <a:rPr lang="en-US" sz="2000" b="1" i="1" dirty="0">
                <a:solidFill>
                  <a:srgbClr val="800000"/>
                </a:solidFill>
              </a:rPr>
              <a:t>, And may </a:t>
            </a:r>
            <a:r>
              <a:rPr lang="en-US" sz="2000" b="1" i="1" u="sng" dirty="0">
                <a:solidFill>
                  <a:srgbClr val="800000"/>
                </a:solidFill>
              </a:rPr>
              <a:t>overcome</a:t>
            </a:r>
            <a:r>
              <a:rPr lang="en-US" sz="2000" b="1" i="1" dirty="0">
                <a:solidFill>
                  <a:srgbClr val="800000"/>
                </a:solidFill>
              </a:rPr>
              <a:t> when </a:t>
            </a:r>
            <a:r>
              <a:rPr lang="en-US" sz="2000" b="1" i="1" u="sng" dirty="0">
                <a:solidFill>
                  <a:srgbClr val="800000"/>
                </a:solidFill>
              </a:rPr>
              <a:t>You are judged</a:t>
            </a:r>
            <a:r>
              <a:rPr lang="en-US" sz="2000" i="1" dirty="0">
                <a:solidFill>
                  <a:srgbClr val="800000"/>
                </a:solidFill>
              </a:rPr>
              <a:t>.”  But if our unrighteousness demonstrates the righteousness of God, what shall we say? Is God unjust who inflicts wrath? (I speak as a man.) Certainly not! For then </a:t>
            </a:r>
            <a:r>
              <a:rPr lang="en-US" sz="2000" b="1" i="1" dirty="0">
                <a:solidFill>
                  <a:srgbClr val="800000"/>
                </a:solidFill>
              </a:rPr>
              <a:t>how will God judge the world</a:t>
            </a:r>
            <a:r>
              <a:rPr lang="en-US" sz="2000" i="1" dirty="0">
                <a:solidFill>
                  <a:srgbClr val="800000"/>
                </a:solidFill>
              </a:rPr>
              <a:t>? …But now the righteousness of God apart from the law is revealed, being witnessed by the Law and the Prophets, even the righteousness of God, through faith in Jesus Christ, </a:t>
            </a:r>
            <a:r>
              <a:rPr lang="en-US" sz="2000" b="1" i="1" dirty="0">
                <a:solidFill>
                  <a:srgbClr val="800000"/>
                </a:solidFill>
              </a:rPr>
              <a:t>to all and on all who believe</a:t>
            </a:r>
            <a:r>
              <a:rPr lang="en-US" sz="2000" i="1" dirty="0">
                <a:solidFill>
                  <a:srgbClr val="800000"/>
                </a:solidFill>
              </a:rPr>
              <a:t>. For there is no difference; for </a:t>
            </a:r>
            <a:r>
              <a:rPr lang="en-US" sz="2000" b="1" i="1" dirty="0">
                <a:solidFill>
                  <a:srgbClr val="800000"/>
                </a:solidFill>
              </a:rPr>
              <a:t>all have sinned </a:t>
            </a:r>
            <a:r>
              <a:rPr lang="en-US" sz="2000" i="1" dirty="0">
                <a:solidFill>
                  <a:srgbClr val="800000"/>
                </a:solidFill>
              </a:rPr>
              <a:t>and fall short of the glory of God, being justified freely by His grace through the redemption that is in Christ Jesus, whom God set forth as a propitiation by His blood, through faith, </a:t>
            </a:r>
            <a:r>
              <a:rPr lang="en-US" sz="2000" b="1" i="1" dirty="0">
                <a:solidFill>
                  <a:srgbClr val="800000"/>
                </a:solidFill>
              </a:rPr>
              <a:t>to </a:t>
            </a:r>
            <a:r>
              <a:rPr lang="en-US" sz="2000" b="1" i="1" u="sng" dirty="0">
                <a:solidFill>
                  <a:srgbClr val="800000"/>
                </a:solidFill>
              </a:rPr>
              <a:t>demonstrate</a:t>
            </a:r>
            <a:r>
              <a:rPr lang="en-US" sz="2000" b="1" i="1" dirty="0">
                <a:solidFill>
                  <a:srgbClr val="800000"/>
                </a:solidFill>
              </a:rPr>
              <a:t> His righteousness</a:t>
            </a:r>
            <a:r>
              <a:rPr lang="en-US" sz="2000" i="1" dirty="0">
                <a:solidFill>
                  <a:srgbClr val="800000"/>
                </a:solidFill>
              </a:rPr>
              <a:t>, because in His forbearance God had passed over the sins that were previously committed</a:t>
            </a:r>
            <a:r>
              <a:rPr lang="en-US" sz="2000" b="1" i="1" dirty="0">
                <a:solidFill>
                  <a:srgbClr val="800000"/>
                </a:solidFill>
              </a:rPr>
              <a:t>, to </a:t>
            </a:r>
            <a:r>
              <a:rPr lang="en-US" sz="2000" b="1" i="1" u="sng" dirty="0">
                <a:solidFill>
                  <a:srgbClr val="800000"/>
                </a:solidFill>
              </a:rPr>
              <a:t>demonstrate</a:t>
            </a:r>
            <a:r>
              <a:rPr lang="en-US" sz="2000" b="1" i="1" dirty="0">
                <a:solidFill>
                  <a:srgbClr val="800000"/>
                </a:solidFill>
              </a:rPr>
              <a:t> at the present time His </a:t>
            </a:r>
            <a:r>
              <a:rPr lang="en-US" sz="2000" b="1" i="1" u="sng" dirty="0">
                <a:solidFill>
                  <a:srgbClr val="800000"/>
                </a:solidFill>
              </a:rPr>
              <a:t>righteousness</a:t>
            </a:r>
            <a:r>
              <a:rPr lang="en-US" sz="2000" b="1" i="1" dirty="0">
                <a:solidFill>
                  <a:srgbClr val="800000"/>
                </a:solidFill>
              </a:rPr>
              <a:t>, that He might be </a:t>
            </a:r>
            <a:r>
              <a:rPr lang="en-US" sz="2000" b="1" i="1" u="sng" dirty="0">
                <a:solidFill>
                  <a:srgbClr val="800000"/>
                </a:solidFill>
              </a:rPr>
              <a:t>just</a:t>
            </a:r>
            <a:r>
              <a:rPr lang="en-US" sz="2000" b="1" i="1" dirty="0">
                <a:solidFill>
                  <a:srgbClr val="800000"/>
                </a:solidFill>
              </a:rPr>
              <a:t> and the </a:t>
            </a:r>
            <a:r>
              <a:rPr lang="en-US" sz="2000" b="1" i="1" u="sng" dirty="0">
                <a:solidFill>
                  <a:srgbClr val="800000"/>
                </a:solidFill>
              </a:rPr>
              <a:t>justifier</a:t>
            </a:r>
            <a:r>
              <a:rPr lang="en-US" sz="2000" b="1" i="1" dirty="0">
                <a:solidFill>
                  <a:srgbClr val="800000"/>
                </a:solidFill>
              </a:rPr>
              <a:t> </a:t>
            </a:r>
            <a:r>
              <a:rPr lang="en-US" sz="2000" i="1" dirty="0">
                <a:solidFill>
                  <a:srgbClr val="800000"/>
                </a:solidFill>
              </a:rPr>
              <a:t>of the one who has faith in Jesus. </a:t>
            </a:r>
            <a:r>
              <a:rPr lang="en-US" sz="2000" dirty="0"/>
              <a:t>(</a:t>
            </a:r>
            <a:r>
              <a:rPr lang="en-US" sz="2000" b="1" dirty="0">
                <a:solidFill>
                  <a:srgbClr val="800000"/>
                </a:solidFill>
              </a:rPr>
              <a:t>Romans 3:3-26</a:t>
            </a:r>
            <a:r>
              <a:rPr lang="en-US" sz="2000" dirty="0"/>
              <a:t>)</a:t>
            </a:r>
          </a:p>
        </p:txBody>
      </p:sp>
    </p:spTree>
    <p:extLst>
      <p:ext uri="{BB962C8B-B14F-4D97-AF65-F5344CB8AC3E}">
        <p14:creationId xmlns:p14="http://schemas.microsoft.com/office/powerpoint/2010/main" val="12921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Secret to Overcoming</a:t>
            </a:r>
          </a:p>
        </p:txBody>
      </p:sp>
      <p:sp>
        <p:nvSpPr>
          <p:cNvPr id="3" name="Content Placeholder 2"/>
          <p:cNvSpPr>
            <a:spLocks noGrp="1"/>
          </p:cNvSpPr>
          <p:nvPr>
            <p:ph sz="quarter" idx="10"/>
          </p:nvPr>
        </p:nvSpPr>
        <p:spPr/>
        <p:txBody>
          <a:bodyPr/>
          <a:lstStyle/>
          <a:p>
            <a:pPr marL="346075" lvl="0" indent="-346075">
              <a:lnSpc>
                <a:spcPct val="92000"/>
              </a:lnSpc>
              <a:spcBef>
                <a:spcPts val="0"/>
              </a:spcBef>
              <a:buFont typeface="+mj-lt"/>
              <a:buAutoNum type="arabicPeriod" startAt="6"/>
            </a:pPr>
            <a:r>
              <a:rPr lang="en-US" sz="1900" dirty="0"/>
              <a:t>How did </a:t>
            </a:r>
            <a:r>
              <a:rPr lang="en-US" sz="1900" i="1" dirty="0">
                <a:solidFill>
                  <a:srgbClr val="800000"/>
                </a:solidFill>
              </a:rPr>
              <a:t>“they”</a:t>
            </a:r>
            <a:r>
              <a:rPr lang="en-US" sz="1900" dirty="0"/>
              <a:t> overcome?  What lessons can we learn from this statement?</a:t>
            </a:r>
          </a:p>
          <a:p>
            <a:pPr marL="0" lvl="0" indent="0">
              <a:lnSpc>
                <a:spcPct val="92000"/>
              </a:lnSpc>
              <a:spcBef>
                <a:spcPts val="0"/>
              </a:spcBef>
              <a:buNone/>
            </a:pPr>
            <a:r>
              <a:rPr lang="en-US" sz="1900" i="1" dirty="0">
                <a:solidFill>
                  <a:srgbClr val="800000"/>
                </a:solidFill>
              </a:rPr>
              <a:t>Then I heard a loud voice saying in heaven, “</a:t>
            </a:r>
            <a:r>
              <a:rPr lang="en-US" sz="1900" b="1" i="1" dirty="0">
                <a:solidFill>
                  <a:srgbClr val="800000"/>
                </a:solidFill>
              </a:rPr>
              <a:t>Now salvation</a:t>
            </a:r>
            <a:r>
              <a:rPr lang="en-US" sz="1900" i="1" dirty="0">
                <a:solidFill>
                  <a:srgbClr val="800000"/>
                </a:solidFill>
              </a:rPr>
              <a:t>, and strength, and the </a:t>
            </a:r>
            <a:r>
              <a:rPr lang="en-US" sz="1900" b="1" i="1" dirty="0">
                <a:solidFill>
                  <a:srgbClr val="800000"/>
                </a:solidFill>
              </a:rPr>
              <a:t>kingdom of our God, and the power of His Christ have come</a:t>
            </a:r>
            <a:r>
              <a:rPr lang="en-US" sz="1900" i="1" dirty="0">
                <a:solidFill>
                  <a:srgbClr val="800000"/>
                </a:solidFill>
              </a:rPr>
              <a:t>, for the accuser of our brethren, who accused them before our God day and night, has been cast down.  And </a:t>
            </a:r>
            <a:r>
              <a:rPr lang="en-US" sz="1900" b="1" i="1" dirty="0">
                <a:solidFill>
                  <a:srgbClr val="800000"/>
                </a:solidFill>
              </a:rPr>
              <a:t>they overcame him by </a:t>
            </a:r>
            <a:r>
              <a:rPr lang="en-US" sz="1900" b="1" i="1" baseline="30000" dirty="0">
                <a:solidFill>
                  <a:srgbClr val="800000"/>
                </a:solidFill>
              </a:rPr>
              <a:t>1</a:t>
            </a:r>
            <a:r>
              <a:rPr lang="en-US" sz="1900" b="1" i="1" dirty="0">
                <a:solidFill>
                  <a:srgbClr val="800000"/>
                </a:solidFill>
              </a:rPr>
              <a:t>the </a:t>
            </a:r>
            <a:r>
              <a:rPr lang="en-US" sz="1900" b="1" i="1" u="sng" dirty="0">
                <a:solidFill>
                  <a:srgbClr val="800000"/>
                </a:solidFill>
              </a:rPr>
              <a:t>blood of the Lamb</a:t>
            </a:r>
            <a:r>
              <a:rPr lang="en-US" sz="1900" b="1" i="1" dirty="0">
                <a:solidFill>
                  <a:srgbClr val="800000"/>
                </a:solidFill>
              </a:rPr>
              <a:t> </a:t>
            </a:r>
            <a:r>
              <a:rPr lang="en-US" sz="1900" i="1" dirty="0">
                <a:solidFill>
                  <a:srgbClr val="800000"/>
                </a:solidFill>
              </a:rPr>
              <a:t>and </a:t>
            </a:r>
            <a:r>
              <a:rPr lang="en-US" sz="1900" b="1" i="1" dirty="0">
                <a:solidFill>
                  <a:srgbClr val="800000"/>
                </a:solidFill>
              </a:rPr>
              <a:t>by </a:t>
            </a:r>
            <a:r>
              <a:rPr lang="en-US" sz="1900" b="1" i="1" baseline="30000" dirty="0">
                <a:solidFill>
                  <a:srgbClr val="800000"/>
                </a:solidFill>
              </a:rPr>
              <a:t>2</a:t>
            </a:r>
            <a:r>
              <a:rPr lang="en-US" sz="1900" b="1" i="1" dirty="0">
                <a:solidFill>
                  <a:srgbClr val="800000"/>
                </a:solidFill>
              </a:rPr>
              <a:t>the </a:t>
            </a:r>
            <a:r>
              <a:rPr lang="en-US" sz="1900" b="1" i="1" u="sng" dirty="0">
                <a:solidFill>
                  <a:srgbClr val="800000"/>
                </a:solidFill>
              </a:rPr>
              <a:t>word of their testimony</a:t>
            </a:r>
            <a:r>
              <a:rPr lang="en-US" sz="1900" i="1" dirty="0">
                <a:solidFill>
                  <a:srgbClr val="800000"/>
                </a:solidFill>
              </a:rPr>
              <a:t>, and </a:t>
            </a:r>
            <a:r>
              <a:rPr lang="en-US" sz="1900" b="1" i="1" dirty="0">
                <a:solidFill>
                  <a:srgbClr val="800000"/>
                </a:solidFill>
              </a:rPr>
              <a:t>they </a:t>
            </a:r>
            <a:r>
              <a:rPr lang="en-US" sz="1900" b="1" i="1" baseline="30000" dirty="0">
                <a:solidFill>
                  <a:srgbClr val="800000"/>
                </a:solidFill>
              </a:rPr>
              <a:t>3</a:t>
            </a:r>
            <a:r>
              <a:rPr lang="en-US" sz="1900" b="1" i="1" u="sng" dirty="0">
                <a:solidFill>
                  <a:srgbClr val="800000"/>
                </a:solidFill>
              </a:rPr>
              <a:t>did not love their lives to the death</a:t>
            </a:r>
            <a:r>
              <a:rPr lang="en-US" sz="1900" i="1" dirty="0">
                <a:solidFill>
                  <a:srgbClr val="800000"/>
                </a:solidFill>
              </a:rPr>
              <a:t>. </a:t>
            </a:r>
            <a:r>
              <a:rPr lang="en-US" sz="1900" dirty="0"/>
              <a:t>(</a:t>
            </a:r>
            <a:r>
              <a:rPr lang="en-US" sz="1900" b="1" dirty="0">
                <a:solidFill>
                  <a:srgbClr val="800000"/>
                </a:solidFill>
              </a:rPr>
              <a:t>12:10-11</a:t>
            </a:r>
            <a:r>
              <a:rPr lang="en-US" sz="1900" dirty="0"/>
              <a:t>)</a:t>
            </a:r>
          </a:p>
          <a:p>
            <a:pPr>
              <a:lnSpc>
                <a:spcPct val="92000"/>
              </a:lnSpc>
              <a:spcBef>
                <a:spcPts val="0"/>
              </a:spcBef>
            </a:pPr>
            <a:r>
              <a:rPr lang="en-US" sz="1900" dirty="0"/>
              <a:t>Three essential requirements:</a:t>
            </a:r>
          </a:p>
          <a:p>
            <a:pPr lvl="1">
              <a:lnSpc>
                <a:spcPct val="92000"/>
              </a:lnSpc>
              <a:spcBef>
                <a:spcPts val="0"/>
              </a:spcBef>
            </a:pPr>
            <a:r>
              <a:rPr lang="en-US" sz="1600" dirty="0"/>
              <a:t>Grace and forgiveness provided by Jesus’ sacrifice.</a:t>
            </a:r>
          </a:p>
          <a:p>
            <a:pPr lvl="1">
              <a:lnSpc>
                <a:spcPct val="92000"/>
              </a:lnSpc>
              <a:spcBef>
                <a:spcPts val="0"/>
              </a:spcBef>
            </a:pPr>
            <a:r>
              <a:rPr lang="en-US" sz="1600" dirty="0"/>
              <a:t>Willingness to testify and receive the word of testimony (i.e., the apostles’ witness, the gospel).</a:t>
            </a:r>
          </a:p>
          <a:p>
            <a:pPr lvl="1">
              <a:lnSpc>
                <a:spcPct val="92000"/>
              </a:lnSpc>
              <a:spcBef>
                <a:spcPts val="0"/>
              </a:spcBef>
            </a:pPr>
            <a:r>
              <a:rPr lang="en-US" sz="1600" dirty="0"/>
              <a:t>Commitment even unto death.</a:t>
            </a:r>
          </a:p>
          <a:p>
            <a:pPr>
              <a:lnSpc>
                <a:spcPct val="92000"/>
              </a:lnSpc>
              <a:spcBef>
                <a:spcPts val="0"/>
              </a:spcBef>
            </a:pPr>
            <a:r>
              <a:rPr lang="en-US" sz="1900" dirty="0"/>
              <a:t>Commitment even unto death is hardest part.</a:t>
            </a:r>
          </a:p>
          <a:p>
            <a:pPr>
              <a:lnSpc>
                <a:spcPct val="92000"/>
              </a:lnSpc>
              <a:spcBef>
                <a:spcPts val="0"/>
              </a:spcBef>
            </a:pPr>
            <a:r>
              <a:rPr lang="en-US" sz="1900" dirty="0"/>
              <a:t>Jesus’ sacrifice frees us from the bondage associated with fear of death:</a:t>
            </a:r>
          </a:p>
          <a:p>
            <a:pPr marL="0" indent="0">
              <a:lnSpc>
                <a:spcPct val="92000"/>
              </a:lnSpc>
              <a:spcBef>
                <a:spcPts val="0"/>
              </a:spcBef>
              <a:buNone/>
            </a:pPr>
            <a:r>
              <a:rPr lang="en-US" sz="1900" i="1" dirty="0">
                <a:solidFill>
                  <a:srgbClr val="800000"/>
                </a:solidFill>
              </a:rPr>
              <a:t>Inasmuch then as </a:t>
            </a:r>
            <a:r>
              <a:rPr lang="en-US" sz="1900" b="1" i="1" dirty="0">
                <a:solidFill>
                  <a:srgbClr val="800000"/>
                </a:solidFill>
              </a:rPr>
              <a:t>the children have partaken of flesh and blood</a:t>
            </a:r>
            <a:r>
              <a:rPr lang="en-US" sz="1900" i="1" dirty="0">
                <a:solidFill>
                  <a:srgbClr val="800000"/>
                </a:solidFill>
              </a:rPr>
              <a:t>, He Himself </a:t>
            </a:r>
            <a:r>
              <a:rPr lang="en-US" sz="1900" b="1" i="1" dirty="0">
                <a:solidFill>
                  <a:srgbClr val="800000"/>
                </a:solidFill>
              </a:rPr>
              <a:t>likewise shared in the same</a:t>
            </a:r>
            <a:r>
              <a:rPr lang="en-US" sz="1900" i="1" dirty="0">
                <a:solidFill>
                  <a:srgbClr val="800000"/>
                </a:solidFill>
              </a:rPr>
              <a:t>, that </a:t>
            </a:r>
            <a:r>
              <a:rPr lang="en-US" sz="1900" b="1" i="1" dirty="0">
                <a:solidFill>
                  <a:srgbClr val="800000"/>
                </a:solidFill>
              </a:rPr>
              <a:t>through death </a:t>
            </a:r>
            <a:r>
              <a:rPr lang="en-US" sz="1900" i="1" dirty="0">
                <a:solidFill>
                  <a:srgbClr val="800000"/>
                </a:solidFill>
              </a:rPr>
              <a:t>He might </a:t>
            </a:r>
            <a:r>
              <a:rPr lang="en-US" sz="1900" b="1" i="1" dirty="0">
                <a:solidFill>
                  <a:srgbClr val="800000"/>
                </a:solidFill>
              </a:rPr>
              <a:t>destroy him who had the power of death, that is, the devil</a:t>
            </a:r>
            <a:r>
              <a:rPr lang="en-US" sz="1900" i="1" dirty="0">
                <a:solidFill>
                  <a:srgbClr val="800000"/>
                </a:solidFill>
              </a:rPr>
              <a:t>, and </a:t>
            </a:r>
            <a:r>
              <a:rPr lang="en-US" sz="1900" b="1" i="1" dirty="0">
                <a:solidFill>
                  <a:srgbClr val="800000"/>
                </a:solidFill>
              </a:rPr>
              <a:t>release those who </a:t>
            </a:r>
            <a:r>
              <a:rPr lang="en-US" sz="1900" b="1" i="1" u="sng" dirty="0">
                <a:solidFill>
                  <a:srgbClr val="800000"/>
                </a:solidFill>
              </a:rPr>
              <a:t>through fear of death</a:t>
            </a:r>
            <a:r>
              <a:rPr lang="en-US" sz="1900" b="1" i="1" dirty="0">
                <a:solidFill>
                  <a:srgbClr val="800000"/>
                </a:solidFill>
              </a:rPr>
              <a:t> were all their lifetime subject to bondage</a:t>
            </a:r>
            <a:r>
              <a:rPr lang="en-US" sz="1900" i="1" dirty="0">
                <a:solidFill>
                  <a:srgbClr val="800000"/>
                </a:solidFill>
              </a:rPr>
              <a:t>. </a:t>
            </a:r>
            <a:r>
              <a:rPr lang="en-US" sz="1900" dirty="0"/>
              <a:t>(</a:t>
            </a:r>
            <a:r>
              <a:rPr lang="en-US" sz="1900" b="1" dirty="0">
                <a:solidFill>
                  <a:srgbClr val="800000"/>
                </a:solidFill>
              </a:rPr>
              <a:t>Hebrews 2:14-15</a:t>
            </a:r>
            <a:r>
              <a:rPr lang="en-US" sz="1900" dirty="0"/>
              <a:t>)</a:t>
            </a:r>
          </a:p>
        </p:txBody>
      </p:sp>
    </p:spTree>
    <p:extLst>
      <p:ext uri="{BB962C8B-B14F-4D97-AF65-F5344CB8AC3E}">
        <p14:creationId xmlns:p14="http://schemas.microsoft.com/office/powerpoint/2010/main" val="187627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Dragon’s Wrath</a:t>
            </a:r>
          </a:p>
          <a:p>
            <a:r>
              <a:rPr lang="en-US" dirty="0">
                <a:solidFill>
                  <a:srgbClr val="C00000"/>
                </a:solidFill>
              </a:rPr>
              <a:t>Revelation 12:12-17</a:t>
            </a:r>
          </a:p>
        </p:txBody>
      </p:sp>
    </p:spTree>
    <p:extLst>
      <p:ext uri="{BB962C8B-B14F-4D97-AF65-F5344CB8AC3E}">
        <p14:creationId xmlns:p14="http://schemas.microsoft.com/office/powerpoint/2010/main" val="399478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13 – The Child, the Woman, and the Dragon</a:t>
            </a:r>
          </a:p>
        </p:txBody>
      </p:sp>
    </p:spTree>
    <p:extLst>
      <p:ext uri="{BB962C8B-B14F-4D97-AF65-F5344CB8AC3E}">
        <p14:creationId xmlns:p14="http://schemas.microsoft.com/office/powerpoint/2010/main" val="6000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Long-Awaited Birth </a:t>
            </a:r>
          </a:p>
          <a:p>
            <a:r>
              <a:rPr lang="en-US" dirty="0">
                <a:solidFill>
                  <a:srgbClr val="C00000"/>
                </a:solidFill>
              </a:rPr>
              <a:t>Revelation 12:1-6</a:t>
            </a:r>
          </a:p>
        </p:txBody>
      </p:sp>
    </p:spTree>
    <p:extLst>
      <p:ext uri="{BB962C8B-B14F-4D97-AF65-F5344CB8AC3E}">
        <p14:creationId xmlns:p14="http://schemas.microsoft.com/office/powerpoint/2010/main" val="83726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Appearance of Great Signs</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Now a great </a:t>
            </a:r>
            <a:r>
              <a:rPr lang="en-US" sz="2000" b="1" i="1" dirty="0">
                <a:solidFill>
                  <a:srgbClr val="800000"/>
                </a:solidFill>
              </a:rPr>
              <a:t>sign</a:t>
            </a:r>
            <a:r>
              <a:rPr lang="en-US" sz="2000" i="1" dirty="0">
                <a:solidFill>
                  <a:srgbClr val="800000"/>
                </a:solidFill>
              </a:rPr>
              <a:t> appeared in heaven: </a:t>
            </a:r>
            <a:r>
              <a:rPr lang="en-US" sz="2000" b="1" i="1" dirty="0">
                <a:solidFill>
                  <a:srgbClr val="800000"/>
                </a:solidFill>
              </a:rPr>
              <a:t>a </a:t>
            </a:r>
            <a:r>
              <a:rPr lang="en-US" sz="2000" b="1" i="1" u="sng" dirty="0">
                <a:solidFill>
                  <a:srgbClr val="800000"/>
                </a:solidFill>
              </a:rPr>
              <a:t>woman</a:t>
            </a:r>
            <a:r>
              <a:rPr lang="en-US" sz="2000" b="1" i="1" dirty="0">
                <a:solidFill>
                  <a:srgbClr val="800000"/>
                </a:solidFill>
              </a:rPr>
              <a:t> clothed with the sun</a:t>
            </a:r>
            <a:r>
              <a:rPr lang="en-US" sz="2000" i="1" dirty="0">
                <a:solidFill>
                  <a:srgbClr val="800000"/>
                </a:solidFill>
              </a:rPr>
              <a:t>, with </a:t>
            </a:r>
            <a:r>
              <a:rPr lang="en-US" sz="2000" b="1" i="1" dirty="0">
                <a:solidFill>
                  <a:srgbClr val="800000"/>
                </a:solidFill>
              </a:rPr>
              <a:t>the moon under her feet</a:t>
            </a:r>
            <a:r>
              <a:rPr lang="en-US" sz="2000" i="1" dirty="0">
                <a:solidFill>
                  <a:srgbClr val="800000"/>
                </a:solidFill>
              </a:rPr>
              <a:t>, and </a:t>
            </a:r>
            <a:r>
              <a:rPr lang="en-US" sz="2000" b="1" i="1" dirty="0">
                <a:solidFill>
                  <a:srgbClr val="800000"/>
                </a:solidFill>
              </a:rPr>
              <a:t>on her head a garland of twelve stars</a:t>
            </a:r>
            <a:r>
              <a:rPr lang="en-US" sz="2000" i="1" dirty="0">
                <a:solidFill>
                  <a:srgbClr val="800000"/>
                </a:solidFill>
              </a:rPr>
              <a:t>. Then </a:t>
            </a:r>
            <a:r>
              <a:rPr lang="en-US" sz="2000" b="1" i="1" dirty="0">
                <a:solidFill>
                  <a:srgbClr val="800000"/>
                </a:solidFill>
              </a:rPr>
              <a:t>being with child</a:t>
            </a:r>
            <a:r>
              <a:rPr lang="en-US" sz="2000" i="1" dirty="0">
                <a:solidFill>
                  <a:srgbClr val="800000"/>
                </a:solidFill>
              </a:rPr>
              <a:t>, she cried out in labor and in pain to give birth. And another </a:t>
            </a:r>
            <a:r>
              <a:rPr lang="en-US" sz="2000" b="1" i="1" dirty="0">
                <a:solidFill>
                  <a:srgbClr val="800000"/>
                </a:solidFill>
              </a:rPr>
              <a:t>sign</a:t>
            </a:r>
            <a:r>
              <a:rPr lang="en-US" sz="2000" i="1" dirty="0">
                <a:solidFill>
                  <a:srgbClr val="800000"/>
                </a:solidFill>
              </a:rPr>
              <a:t> appeared in heaven: behold, </a:t>
            </a:r>
            <a:r>
              <a:rPr lang="en-US" sz="2000" b="1" i="1" dirty="0">
                <a:solidFill>
                  <a:srgbClr val="800000"/>
                </a:solidFill>
              </a:rPr>
              <a:t>a great, fiery red </a:t>
            </a:r>
            <a:r>
              <a:rPr lang="en-US" sz="2000" b="1" i="1" u="sng" dirty="0">
                <a:solidFill>
                  <a:srgbClr val="800000"/>
                </a:solidFill>
              </a:rPr>
              <a:t>dragon</a:t>
            </a:r>
            <a:r>
              <a:rPr lang="en-US" sz="2000" b="1" i="1" dirty="0">
                <a:solidFill>
                  <a:srgbClr val="800000"/>
                </a:solidFill>
              </a:rPr>
              <a:t> </a:t>
            </a:r>
            <a:r>
              <a:rPr lang="en-US" sz="2000" i="1" dirty="0">
                <a:solidFill>
                  <a:srgbClr val="800000"/>
                </a:solidFill>
              </a:rPr>
              <a:t>having seven heads and ten horns, and seven diadems on his heads.  His tail drew a third of the stars of heaven and threw them to the earth. And </a:t>
            </a:r>
            <a:r>
              <a:rPr lang="en-US" sz="2000" b="1" i="1" dirty="0">
                <a:solidFill>
                  <a:srgbClr val="800000"/>
                </a:solidFill>
              </a:rPr>
              <a:t>the dragon stood before the woman </a:t>
            </a:r>
            <a:r>
              <a:rPr lang="en-US" sz="2000" i="1" dirty="0">
                <a:solidFill>
                  <a:srgbClr val="800000"/>
                </a:solidFill>
              </a:rPr>
              <a:t>who was ready to give birth, </a:t>
            </a:r>
            <a:r>
              <a:rPr lang="en-US" sz="2000" b="1" i="1" dirty="0">
                <a:solidFill>
                  <a:srgbClr val="800000"/>
                </a:solidFill>
              </a:rPr>
              <a:t>to devour her Child</a:t>
            </a:r>
            <a:r>
              <a:rPr lang="en-US" sz="2000" i="1" dirty="0">
                <a:solidFill>
                  <a:srgbClr val="800000"/>
                </a:solidFill>
              </a:rPr>
              <a:t> as soon as it was born. She bore </a:t>
            </a:r>
            <a:r>
              <a:rPr lang="en-US" sz="2000" b="1" i="1" dirty="0">
                <a:solidFill>
                  <a:srgbClr val="800000"/>
                </a:solidFill>
              </a:rPr>
              <a:t>a </a:t>
            </a:r>
            <a:r>
              <a:rPr lang="en-US" sz="2000" b="1" i="1" u="sng" dirty="0">
                <a:solidFill>
                  <a:srgbClr val="800000"/>
                </a:solidFill>
              </a:rPr>
              <a:t>male Child</a:t>
            </a:r>
            <a:r>
              <a:rPr lang="en-US" sz="2000" b="1" i="1" dirty="0">
                <a:solidFill>
                  <a:srgbClr val="800000"/>
                </a:solidFill>
              </a:rPr>
              <a:t> who was to rule all nations with a rod of iron</a:t>
            </a:r>
            <a:r>
              <a:rPr lang="en-US" sz="2000" i="1" dirty="0">
                <a:solidFill>
                  <a:srgbClr val="800000"/>
                </a:solidFill>
              </a:rPr>
              <a:t>. And her Child was caught up to God and His throne. </a:t>
            </a:r>
            <a:r>
              <a:rPr lang="en-US" sz="2000" dirty="0"/>
              <a:t>(</a:t>
            </a:r>
            <a:r>
              <a:rPr lang="en-US" sz="2000" b="1" dirty="0">
                <a:solidFill>
                  <a:srgbClr val="800000"/>
                </a:solidFill>
              </a:rPr>
              <a:t>12:1-5</a:t>
            </a:r>
            <a:r>
              <a:rPr lang="en-US" sz="2000" dirty="0"/>
              <a:t>).</a:t>
            </a:r>
          </a:p>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a:t>
            </a:r>
          </a:p>
        </p:txBody>
      </p:sp>
    </p:spTree>
    <p:extLst>
      <p:ext uri="{BB962C8B-B14F-4D97-AF65-F5344CB8AC3E}">
        <p14:creationId xmlns:p14="http://schemas.microsoft.com/office/powerpoint/2010/main" val="213139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Ancient Conflict</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p>
          <a:p>
            <a:r>
              <a:rPr lang="en-US" sz="2000" dirty="0"/>
              <a:t>Refers to an ancient conflict that began in the Garden of Eden:</a:t>
            </a:r>
          </a:p>
          <a:p>
            <a:pPr marL="0" lvl="0" indent="0">
              <a:buNone/>
            </a:pPr>
            <a:r>
              <a:rPr lang="en-US" sz="2000" i="1" dirty="0">
                <a:solidFill>
                  <a:srgbClr val="800000"/>
                </a:solidFill>
              </a:rPr>
              <a:t>And the LORD God said to the woman, “What is this you have done?” The woman said, “</a:t>
            </a:r>
            <a:r>
              <a:rPr lang="en-US" sz="2000" b="1" i="1" dirty="0">
                <a:solidFill>
                  <a:srgbClr val="800000"/>
                </a:solidFill>
              </a:rPr>
              <a:t>The </a:t>
            </a:r>
            <a:r>
              <a:rPr lang="en-US" sz="2000" b="1" i="1" u="sng" dirty="0">
                <a:solidFill>
                  <a:srgbClr val="800000"/>
                </a:solidFill>
              </a:rPr>
              <a:t>serpent</a:t>
            </a:r>
            <a:r>
              <a:rPr lang="en-US" sz="2000" b="1" i="1" dirty="0">
                <a:solidFill>
                  <a:srgbClr val="800000"/>
                </a:solidFill>
              </a:rPr>
              <a:t> deceived me</a:t>
            </a:r>
            <a:r>
              <a:rPr lang="en-US" sz="2000" i="1" dirty="0">
                <a:solidFill>
                  <a:srgbClr val="800000"/>
                </a:solidFill>
              </a:rPr>
              <a:t>, and I ate.”  So the LORD God said to the serpent: “</a:t>
            </a:r>
            <a:r>
              <a:rPr lang="en-US" sz="2000" b="1" i="1" dirty="0">
                <a:solidFill>
                  <a:srgbClr val="800000"/>
                </a:solidFill>
              </a:rPr>
              <a:t>Because you have done this</a:t>
            </a:r>
            <a:r>
              <a:rPr lang="en-US" sz="2000" i="1" dirty="0">
                <a:solidFill>
                  <a:srgbClr val="800000"/>
                </a:solidFill>
              </a:rPr>
              <a:t>, You are cursed more than all cattle, And more than every beast of the field; On your belly you shall go, And you shall eat dust All the days of your life.  And </a:t>
            </a:r>
            <a:r>
              <a:rPr lang="en-US" sz="2000" b="1" i="1" dirty="0">
                <a:solidFill>
                  <a:srgbClr val="800000"/>
                </a:solidFill>
              </a:rPr>
              <a:t>I will put </a:t>
            </a:r>
            <a:r>
              <a:rPr lang="en-US" sz="2000" b="1" i="1" u="sng" dirty="0">
                <a:solidFill>
                  <a:srgbClr val="800000"/>
                </a:solidFill>
              </a:rPr>
              <a:t>enmity</a:t>
            </a:r>
            <a:r>
              <a:rPr lang="en-US" sz="2000" b="1" i="1" dirty="0">
                <a:solidFill>
                  <a:srgbClr val="800000"/>
                </a:solidFill>
              </a:rPr>
              <a:t> Between you and the woman</a:t>
            </a:r>
            <a:r>
              <a:rPr lang="en-US" sz="2000" i="1" dirty="0">
                <a:solidFill>
                  <a:srgbClr val="800000"/>
                </a:solidFill>
              </a:rPr>
              <a:t>, And </a:t>
            </a:r>
            <a:r>
              <a:rPr lang="en-US" sz="2000" b="1" i="1" dirty="0">
                <a:solidFill>
                  <a:srgbClr val="800000"/>
                </a:solidFill>
              </a:rPr>
              <a:t>between your seed and her </a:t>
            </a:r>
            <a:r>
              <a:rPr lang="en-US" sz="2000" b="1" i="1" u="sng" dirty="0">
                <a:solidFill>
                  <a:srgbClr val="800000"/>
                </a:solidFill>
              </a:rPr>
              <a:t>Seed</a:t>
            </a:r>
            <a:r>
              <a:rPr lang="en-US" sz="2000" i="1" dirty="0">
                <a:solidFill>
                  <a:srgbClr val="800000"/>
                </a:solidFill>
              </a:rPr>
              <a:t>; </a:t>
            </a:r>
            <a:r>
              <a:rPr lang="en-US" sz="2000" b="1" i="1" u="sng" dirty="0">
                <a:solidFill>
                  <a:srgbClr val="800000"/>
                </a:solidFill>
              </a:rPr>
              <a:t>He</a:t>
            </a:r>
            <a:r>
              <a:rPr lang="en-US" sz="2000" b="1" i="1" dirty="0">
                <a:solidFill>
                  <a:srgbClr val="800000"/>
                </a:solidFill>
              </a:rPr>
              <a:t> shall bruise your </a:t>
            </a:r>
            <a:r>
              <a:rPr lang="en-US" sz="2000" b="1" i="1" u="sng" dirty="0">
                <a:solidFill>
                  <a:srgbClr val="800000"/>
                </a:solidFill>
              </a:rPr>
              <a:t>head</a:t>
            </a:r>
            <a:r>
              <a:rPr lang="en-US" sz="2000" i="1" dirty="0">
                <a:solidFill>
                  <a:srgbClr val="800000"/>
                </a:solidFill>
              </a:rPr>
              <a:t>, And </a:t>
            </a:r>
            <a:r>
              <a:rPr lang="en-US" sz="2000" b="1" i="1" u="sng" dirty="0">
                <a:solidFill>
                  <a:srgbClr val="800000"/>
                </a:solidFill>
              </a:rPr>
              <a:t>you</a:t>
            </a:r>
            <a:r>
              <a:rPr lang="en-US" sz="2000" b="1" i="1" dirty="0">
                <a:solidFill>
                  <a:srgbClr val="800000"/>
                </a:solidFill>
              </a:rPr>
              <a:t> shall bruise His </a:t>
            </a:r>
            <a:r>
              <a:rPr lang="en-US" sz="2000" b="1" i="1" u="sng" dirty="0">
                <a:solidFill>
                  <a:srgbClr val="800000"/>
                </a:solidFill>
              </a:rPr>
              <a:t>heel</a:t>
            </a:r>
            <a:r>
              <a:rPr lang="en-US" sz="2000" i="1" dirty="0">
                <a:solidFill>
                  <a:srgbClr val="800000"/>
                </a:solidFill>
              </a:rPr>
              <a:t>.” </a:t>
            </a:r>
            <a:r>
              <a:rPr lang="en-US" sz="2000" dirty="0"/>
              <a:t>(</a:t>
            </a:r>
            <a:r>
              <a:rPr lang="en-US" sz="2000" b="1" dirty="0">
                <a:solidFill>
                  <a:srgbClr val="800000"/>
                </a:solidFill>
              </a:rPr>
              <a:t>Gen. 3:13-15</a:t>
            </a:r>
            <a:r>
              <a:rPr lang="en-US" sz="2000" dirty="0"/>
              <a:t>).</a:t>
            </a:r>
          </a:p>
          <a:p>
            <a:r>
              <a:rPr lang="en-US" sz="2000" dirty="0"/>
              <a:t>Foretells ongoing struggle between mankind and the Devil, ultimately decided by Jesus, who was crucified (i.e., Devil </a:t>
            </a:r>
            <a:r>
              <a:rPr lang="en-US" sz="2000" i="1" dirty="0">
                <a:solidFill>
                  <a:srgbClr val="800000"/>
                </a:solidFill>
              </a:rPr>
              <a:t>“bruised”</a:t>
            </a:r>
            <a:r>
              <a:rPr lang="en-US" sz="2000" dirty="0"/>
              <a:t> Jesus’ </a:t>
            </a:r>
            <a:r>
              <a:rPr lang="en-US" sz="2000" i="1" dirty="0">
                <a:solidFill>
                  <a:srgbClr val="800000"/>
                </a:solidFill>
              </a:rPr>
              <a:t>“heel”</a:t>
            </a:r>
            <a:r>
              <a:rPr lang="en-US" sz="2000" dirty="0"/>
              <a:t>) but resurrected (i.e., Jesus </a:t>
            </a:r>
            <a:r>
              <a:rPr lang="en-US" sz="2000" i="1" dirty="0">
                <a:solidFill>
                  <a:srgbClr val="800000"/>
                </a:solidFill>
              </a:rPr>
              <a:t>“bruised” </a:t>
            </a:r>
            <a:r>
              <a:rPr lang="en-US" sz="2000" dirty="0"/>
              <a:t>the Devil’s </a:t>
            </a:r>
            <a:r>
              <a:rPr lang="en-US" sz="2000" i="1" dirty="0">
                <a:solidFill>
                  <a:srgbClr val="800000"/>
                </a:solidFill>
              </a:rPr>
              <a:t>“head”</a:t>
            </a:r>
            <a:r>
              <a:rPr lang="en-US" sz="2000" dirty="0"/>
              <a:t>, </a:t>
            </a:r>
            <a:r>
              <a:rPr lang="en-US" sz="2000" b="1" dirty="0">
                <a:solidFill>
                  <a:srgbClr val="800000"/>
                </a:solidFill>
              </a:rPr>
              <a:t>Hebrews 2:9-15</a:t>
            </a:r>
            <a:r>
              <a:rPr lang="en-US" sz="2000" dirty="0"/>
              <a:t>).</a:t>
            </a:r>
          </a:p>
        </p:txBody>
      </p:sp>
    </p:spTree>
    <p:extLst>
      <p:ext uri="{BB962C8B-B14F-4D97-AF65-F5344CB8AC3E}">
        <p14:creationId xmlns:p14="http://schemas.microsoft.com/office/powerpoint/2010/main" val="63442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Glorious Woman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p>
          <a:p>
            <a:r>
              <a:rPr lang="en-US" sz="2000" dirty="0"/>
              <a:t>Refers to an ancient conflict that began in the Garden of Eden</a:t>
            </a:r>
            <a:r>
              <a:rPr lang="en-US" sz="2000" i="1" dirty="0">
                <a:solidFill>
                  <a:srgbClr val="800000"/>
                </a:solidFill>
              </a:rPr>
              <a:t> </a:t>
            </a:r>
            <a:r>
              <a:rPr lang="en-US" sz="2000" dirty="0"/>
              <a:t>(</a:t>
            </a:r>
            <a:r>
              <a:rPr lang="en-US" sz="2000" b="1" dirty="0">
                <a:solidFill>
                  <a:srgbClr val="800000"/>
                </a:solidFill>
              </a:rPr>
              <a:t>Gen. 3:13-15</a:t>
            </a:r>
            <a:r>
              <a:rPr lang="en-US" sz="2000" dirty="0"/>
              <a:t>).</a:t>
            </a:r>
          </a:p>
          <a:p>
            <a:r>
              <a:rPr lang="en-US" sz="2000" dirty="0"/>
              <a:t>Splendor of woman and 12 indicates all of God’s people at any time (</a:t>
            </a:r>
            <a:r>
              <a:rPr lang="en-US" sz="2000" b="1" dirty="0">
                <a:solidFill>
                  <a:srgbClr val="800000"/>
                </a:solidFill>
              </a:rPr>
              <a:t>Gen. 37:9-10</a:t>
            </a:r>
            <a:r>
              <a:rPr lang="en-US" sz="2000" dirty="0"/>
              <a:t>):</a:t>
            </a:r>
          </a:p>
          <a:p>
            <a:pPr marL="0" lvl="0" indent="0">
              <a:buNone/>
            </a:pPr>
            <a:r>
              <a:rPr lang="en-US" sz="2000" i="1" dirty="0">
                <a:solidFill>
                  <a:srgbClr val="800000"/>
                </a:solidFill>
              </a:rPr>
              <a:t>And you, O tower of the flock, The stronghold of </a:t>
            </a:r>
            <a:r>
              <a:rPr lang="en-US" sz="2000" b="1" i="1" dirty="0">
                <a:solidFill>
                  <a:srgbClr val="800000"/>
                </a:solidFill>
              </a:rPr>
              <a:t>the daughter of Zion</a:t>
            </a:r>
            <a:r>
              <a:rPr lang="en-US" sz="2000" i="1" dirty="0">
                <a:solidFill>
                  <a:srgbClr val="800000"/>
                </a:solidFill>
              </a:rPr>
              <a:t>, To you shall it come, Even the former dominion shall come, The kingdom of the daughter of Jerusalem.”  Now </a:t>
            </a:r>
            <a:r>
              <a:rPr lang="en-US" sz="2000" b="1" i="1" dirty="0">
                <a:solidFill>
                  <a:srgbClr val="800000"/>
                </a:solidFill>
              </a:rPr>
              <a:t>why do you cry aloud</a:t>
            </a:r>
            <a:r>
              <a:rPr lang="en-US" sz="2000" i="1" dirty="0">
                <a:solidFill>
                  <a:srgbClr val="800000"/>
                </a:solidFill>
              </a:rPr>
              <a:t>? Is there no king in your midst? Has your counselor perished? For pangs have seized you like </a:t>
            </a:r>
            <a:r>
              <a:rPr lang="en-US" sz="2000" b="1" i="1" dirty="0">
                <a:solidFill>
                  <a:srgbClr val="800000"/>
                </a:solidFill>
              </a:rPr>
              <a:t>a woman in labor</a:t>
            </a:r>
            <a:r>
              <a:rPr lang="en-US" sz="2000" i="1" dirty="0">
                <a:solidFill>
                  <a:srgbClr val="800000"/>
                </a:solidFill>
              </a:rPr>
              <a:t>.  Be in pain, and </a:t>
            </a:r>
            <a:r>
              <a:rPr lang="en-US" sz="2000" b="1" i="1" dirty="0">
                <a:solidFill>
                  <a:srgbClr val="800000"/>
                </a:solidFill>
              </a:rPr>
              <a:t>labor to bring forth</a:t>
            </a:r>
            <a:r>
              <a:rPr lang="en-US" sz="2000" i="1" dirty="0">
                <a:solidFill>
                  <a:srgbClr val="800000"/>
                </a:solidFill>
              </a:rPr>
              <a:t>, </a:t>
            </a:r>
            <a:r>
              <a:rPr lang="en-US" sz="2000" b="1" i="1" dirty="0">
                <a:solidFill>
                  <a:srgbClr val="800000"/>
                </a:solidFill>
              </a:rPr>
              <a:t>O </a:t>
            </a:r>
            <a:r>
              <a:rPr lang="en-US" sz="2000" b="1" i="1" u="sng" dirty="0">
                <a:solidFill>
                  <a:srgbClr val="800000"/>
                </a:solidFill>
              </a:rPr>
              <a:t>daughter of Zion</a:t>
            </a:r>
            <a:r>
              <a:rPr lang="en-US" sz="2000" b="1" i="1" dirty="0">
                <a:solidFill>
                  <a:srgbClr val="800000"/>
                </a:solidFill>
              </a:rPr>
              <a:t>, Like a woman in birth pangs</a:t>
            </a:r>
            <a:r>
              <a:rPr lang="en-US" sz="2000" i="1" dirty="0">
                <a:solidFill>
                  <a:srgbClr val="800000"/>
                </a:solidFill>
              </a:rPr>
              <a:t>. For now you shall go forth from the city, You shall dwell in the field, And to Babylon you shall go. There you shall be delivered; There the LORD will redeem you From the hand of your enemies. </a:t>
            </a:r>
            <a:r>
              <a:rPr lang="en-US" sz="2000" dirty="0"/>
              <a:t>(</a:t>
            </a:r>
            <a:r>
              <a:rPr lang="en-US" sz="2000" b="1" dirty="0">
                <a:solidFill>
                  <a:srgbClr val="800000"/>
                </a:solidFill>
              </a:rPr>
              <a:t>Micah 4:8-10</a:t>
            </a:r>
            <a:r>
              <a:rPr lang="en-US" sz="2000" dirty="0"/>
              <a:t>).</a:t>
            </a:r>
          </a:p>
        </p:txBody>
      </p:sp>
    </p:spTree>
    <p:extLst>
      <p:ext uri="{BB962C8B-B14F-4D97-AF65-F5344CB8AC3E}">
        <p14:creationId xmlns:p14="http://schemas.microsoft.com/office/powerpoint/2010/main" val="24741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Glorious Woman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p>
          <a:p>
            <a:r>
              <a:rPr lang="en-US" sz="2000" dirty="0"/>
              <a:t>Refers to an ancient conflict that began in the Garden of Eden</a:t>
            </a:r>
            <a:r>
              <a:rPr lang="en-US" sz="2000" i="1" dirty="0">
                <a:solidFill>
                  <a:srgbClr val="800000"/>
                </a:solidFill>
              </a:rPr>
              <a:t> </a:t>
            </a:r>
            <a:r>
              <a:rPr lang="en-US" sz="2000" dirty="0"/>
              <a:t>(</a:t>
            </a:r>
            <a:r>
              <a:rPr lang="en-US" sz="2000" b="1" dirty="0">
                <a:solidFill>
                  <a:srgbClr val="800000"/>
                </a:solidFill>
              </a:rPr>
              <a:t>Gen. 3:13-15</a:t>
            </a:r>
            <a:r>
              <a:rPr lang="en-US" sz="2000" dirty="0"/>
              <a:t>).</a:t>
            </a:r>
          </a:p>
          <a:p>
            <a:r>
              <a:rPr lang="en-US" sz="2000" dirty="0"/>
              <a:t>Splendor of woman and 12 indicates all of God’s people at any time (</a:t>
            </a:r>
            <a:r>
              <a:rPr lang="en-US" sz="2000" b="1" dirty="0">
                <a:solidFill>
                  <a:srgbClr val="800000"/>
                </a:solidFill>
              </a:rPr>
              <a:t>Gen. 37:9-10</a:t>
            </a:r>
            <a:r>
              <a:rPr lang="en-US" sz="2000" dirty="0"/>
              <a:t>):</a:t>
            </a:r>
          </a:p>
          <a:p>
            <a:pPr marL="0" lvl="0" indent="0">
              <a:buNone/>
            </a:pPr>
            <a:r>
              <a:rPr lang="en-US" sz="2000" i="1" dirty="0">
                <a:solidFill>
                  <a:srgbClr val="800000"/>
                </a:solidFill>
              </a:rPr>
              <a:t>“But you, Bethlehem </a:t>
            </a:r>
            <a:r>
              <a:rPr lang="en-US" sz="2000" i="1" dirty="0" err="1">
                <a:solidFill>
                  <a:srgbClr val="800000"/>
                </a:solidFill>
              </a:rPr>
              <a:t>Ephrathah</a:t>
            </a:r>
            <a:r>
              <a:rPr lang="en-US" sz="2000" i="1" dirty="0">
                <a:solidFill>
                  <a:srgbClr val="800000"/>
                </a:solidFill>
              </a:rPr>
              <a:t>, Though you are little among the thousands of Judah, Yet </a:t>
            </a:r>
            <a:r>
              <a:rPr lang="en-US" sz="2000" b="1" i="1" dirty="0">
                <a:solidFill>
                  <a:srgbClr val="800000"/>
                </a:solidFill>
              </a:rPr>
              <a:t>out of you shall come forth to Me The </a:t>
            </a:r>
            <a:r>
              <a:rPr lang="en-US" sz="2000" b="1" i="1" u="sng" dirty="0">
                <a:solidFill>
                  <a:srgbClr val="800000"/>
                </a:solidFill>
              </a:rPr>
              <a:t>One to be Ruler</a:t>
            </a:r>
            <a:r>
              <a:rPr lang="en-US" sz="2000" b="1" i="1" dirty="0">
                <a:solidFill>
                  <a:srgbClr val="800000"/>
                </a:solidFill>
              </a:rPr>
              <a:t> in Israel</a:t>
            </a:r>
            <a:r>
              <a:rPr lang="en-US" sz="2000" i="1" dirty="0">
                <a:solidFill>
                  <a:srgbClr val="800000"/>
                </a:solidFill>
              </a:rPr>
              <a:t>, Whose goings forth are from of old, From everlasting.”  Therefore </a:t>
            </a:r>
            <a:r>
              <a:rPr lang="en-US" sz="2000" b="1" i="1" dirty="0">
                <a:solidFill>
                  <a:srgbClr val="800000"/>
                </a:solidFill>
              </a:rPr>
              <a:t>He shall give them up, </a:t>
            </a:r>
            <a:r>
              <a:rPr lang="en-US" sz="2000" b="1" i="1" u="sng" dirty="0">
                <a:solidFill>
                  <a:srgbClr val="800000"/>
                </a:solidFill>
              </a:rPr>
              <a:t>Until the time</a:t>
            </a:r>
            <a:r>
              <a:rPr lang="en-US" sz="2000" b="1" i="1" dirty="0">
                <a:solidFill>
                  <a:srgbClr val="800000"/>
                </a:solidFill>
              </a:rPr>
              <a:t> that she </a:t>
            </a:r>
            <a:r>
              <a:rPr lang="en-US" sz="2000" b="1" i="1" u="sng" dirty="0">
                <a:solidFill>
                  <a:srgbClr val="800000"/>
                </a:solidFill>
              </a:rPr>
              <a:t>who is in labor has given birth</a:t>
            </a:r>
            <a:r>
              <a:rPr lang="en-US" sz="2000" i="1" dirty="0">
                <a:solidFill>
                  <a:srgbClr val="800000"/>
                </a:solidFill>
              </a:rPr>
              <a:t>; Then </a:t>
            </a:r>
            <a:r>
              <a:rPr lang="en-US" sz="2000" b="1" i="1" dirty="0">
                <a:solidFill>
                  <a:srgbClr val="800000"/>
                </a:solidFill>
              </a:rPr>
              <a:t>the remnant of His brethren Shall return</a:t>
            </a:r>
            <a:r>
              <a:rPr lang="en-US" sz="2000" i="1" dirty="0">
                <a:solidFill>
                  <a:srgbClr val="800000"/>
                </a:solidFill>
              </a:rPr>
              <a:t> to the children of Israel.  And </a:t>
            </a:r>
            <a:r>
              <a:rPr lang="en-US" sz="2000" b="1" i="1" dirty="0">
                <a:solidFill>
                  <a:srgbClr val="800000"/>
                </a:solidFill>
              </a:rPr>
              <a:t>He shall stand and feed His flock </a:t>
            </a:r>
            <a:r>
              <a:rPr lang="en-US" sz="2000" i="1" dirty="0">
                <a:solidFill>
                  <a:srgbClr val="800000"/>
                </a:solidFill>
              </a:rPr>
              <a:t>In the strength of the LORD, In the majesty of the name of the LORD His God; And they shall abide, For now </a:t>
            </a:r>
            <a:r>
              <a:rPr lang="en-US" sz="2000" b="1" i="1" dirty="0">
                <a:solidFill>
                  <a:srgbClr val="800000"/>
                </a:solidFill>
              </a:rPr>
              <a:t>He shall be great </a:t>
            </a:r>
            <a:r>
              <a:rPr lang="en-US" sz="2000" i="1" dirty="0">
                <a:solidFill>
                  <a:srgbClr val="800000"/>
                </a:solidFill>
              </a:rPr>
              <a:t>To the ends of the earth; And </a:t>
            </a:r>
            <a:r>
              <a:rPr lang="en-US" sz="2000" b="1" i="1" dirty="0">
                <a:solidFill>
                  <a:srgbClr val="800000"/>
                </a:solidFill>
              </a:rPr>
              <a:t>this One shall be peace</a:t>
            </a:r>
            <a:r>
              <a:rPr lang="en-US" sz="2000" i="1" dirty="0">
                <a:solidFill>
                  <a:srgbClr val="800000"/>
                </a:solidFill>
              </a:rPr>
              <a:t>.… </a:t>
            </a:r>
            <a:r>
              <a:rPr lang="en-US" sz="2000" dirty="0"/>
              <a:t>(</a:t>
            </a:r>
            <a:r>
              <a:rPr lang="en-US" sz="2000" b="1" dirty="0">
                <a:solidFill>
                  <a:srgbClr val="800000"/>
                </a:solidFill>
              </a:rPr>
              <a:t>Micah 5:2-5</a:t>
            </a:r>
            <a:r>
              <a:rPr lang="en-US" sz="2000" dirty="0"/>
              <a:t>).</a:t>
            </a:r>
          </a:p>
        </p:txBody>
      </p:sp>
    </p:spTree>
    <p:extLst>
      <p:ext uri="{BB962C8B-B14F-4D97-AF65-F5344CB8AC3E}">
        <p14:creationId xmlns:p14="http://schemas.microsoft.com/office/powerpoint/2010/main" val="40603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Glorious Woman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a:t>
            </a:r>
          </a:p>
          <a:p>
            <a:r>
              <a:rPr lang="en-US" sz="2000" dirty="0"/>
              <a:t>Refers to an ancient conflict that began in the Garden of Eden</a:t>
            </a:r>
            <a:r>
              <a:rPr lang="en-US" sz="2000" i="1" dirty="0">
                <a:solidFill>
                  <a:srgbClr val="800000"/>
                </a:solidFill>
              </a:rPr>
              <a:t> </a:t>
            </a:r>
            <a:r>
              <a:rPr lang="en-US" sz="2000" dirty="0"/>
              <a:t>(</a:t>
            </a:r>
            <a:r>
              <a:rPr lang="en-US" sz="2000" b="1" dirty="0">
                <a:solidFill>
                  <a:srgbClr val="800000"/>
                </a:solidFill>
              </a:rPr>
              <a:t>Gen. 3:13-15</a:t>
            </a:r>
            <a:r>
              <a:rPr lang="en-US" sz="2000" dirty="0"/>
              <a:t>).</a:t>
            </a:r>
          </a:p>
          <a:p>
            <a:r>
              <a:rPr lang="en-US" sz="2000" dirty="0"/>
              <a:t>Splendor of woman and 12 indicates all of God’s people at any time (</a:t>
            </a:r>
            <a:r>
              <a:rPr lang="en-US" sz="2000" b="1" dirty="0">
                <a:solidFill>
                  <a:srgbClr val="800000"/>
                </a:solidFill>
              </a:rPr>
              <a:t>Gen. 37:9-10</a:t>
            </a:r>
            <a:r>
              <a:rPr lang="en-US" sz="2000" dirty="0"/>
              <a:t>).</a:t>
            </a:r>
          </a:p>
          <a:p>
            <a:r>
              <a:rPr lang="en-US" sz="2000" b="1" dirty="0">
                <a:solidFill>
                  <a:srgbClr val="800000"/>
                </a:solidFill>
              </a:rPr>
              <a:t>Micah 4:10-5:2 </a:t>
            </a:r>
            <a:r>
              <a:rPr lang="en-US" sz="2000" dirty="0"/>
              <a:t>emphasizes faithful remnant of Israel laboring until Messiah came.</a:t>
            </a:r>
          </a:p>
          <a:p>
            <a:r>
              <a:rPr lang="en-US" sz="2000" b="1" dirty="0">
                <a:solidFill>
                  <a:srgbClr val="800000"/>
                </a:solidFill>
              </a:rPr>
              <a:t>Isaiah 66:7-9 </a:t>
            </a:r>
            <a:r>
              <a:rPr lang="en-US" sz="2000" dirty="0"/>
              <a:t>emphasizes the nation born to her in a day in addition to male child:</a:t>
            </a:r>
          </a:p>
          <a:p>
            <a:pPr marL="0" lvl="0" indent="0">
              <a:buNone/>
            </a:pPr>
            <a:r>
              <a:rPr lang="en-US" sz="2000" i="1" dirty="0">
                <a:solidFill>
                  <a:srgbClr val="800000"/>
                </a:solidFill>
              </a:rPr>
              <a:t>“Before she was in labor, </a:t>
            </a:r>
            <a:r>
              <a:rPr lang="en-US" sz="2000" b="1" i="1" dirty="0">
                <a:solidFill>
                  <a:srgbClr val="800000"/>
                </a:solidFill>
              </a:rPr>
              <a:t>she gave birth</a:t>
            </a:r>
            <a:r>
              <a:rPr lang="en-US" sz="2000" i="1" dirty="0">
                <a:solidFill>
                  <a:srgbClr val="800000"/>
                </a:solidFill>
              </a:rPr>
              <a:t>; Before her pain came, She </a:t>
            </a:r>
            <a:r>
              <a:rPr lang="en-US" sz="2000" b="1" i="1" dirty="0">
                <a:solidFill>
                  <a:srgbClr val="800000"/>
                </a:solidFill>
              </a:rPr>
              <a:t>delivered a male child</a:t>
            </a:r>
            <a:r>
              <a:rPr lang="en-US" sz="2000" i="1" dirty="0">
                <a:solidFill>
                  <a:srgbClr val="800000"/>
                </a:solidFill>
              </a:rPr>
              <a:t>.  Who has heard such a thing? Who has seen such things? Shall </a:t>
            </a:r>
            <a:r>
              <a:rPr lang="en-US" sz="2000" b="1" i="1" dirty="0">
                <a:solidFill>
                  <a:srgbClr val="800000"/>
                </a:solidFill>
              </a:rPr>
              <a:t>the earth be made to give birth </a:t>
            </a:r>
            <a:r>
              <a:rPr lang="en-US" sz="2000" b="1" i="1" u="sng" dirty="0">
                <a:solidFill>
                  <a:srgbClr val="800000"/>
                </a:solidFill>
              </a:rPr>
              <a:t>in one day</a:t>
            </a:r>
            <a:r>
              <a:rPr lang="en-US" sz="2000" i="1" dirty="0">
                <a:solidFill>
                  <a:srgbClr val="800000"/>
                </a:solidFill>
              </a:rPr>
              <a:t>? Or shall </a:t>
            </a:r>
            <a:r>
              <a:rPr lang="en-US" sz="2000" b="1" i="1" dirty="0">
                <a:solidFill>
                  <a:srgbClr val="800000"/>
                </a:solidFill>
              </a:rPr>
              <a:t>a </a:t>
            </a:r>
            <a:r>
              <a:rPr lang="en-US" sz="2000" b="1" i="1" u="sng" dirty="0">
                <a:solidFill>
                  <a:srgbClr val="800000"/>
                </a:solidFill>
              </a:rPr>
              <a:t>nation</a:t>
            </a:r>
            <a:r>
              <a:rPr lang="en-US" sz="2000" b="1" i="1" dirty="0">
                <a:solidFill>
                  <a:srgbClr val="800000"/>
                </a:solidFill>
              </a:rPr>
              <a:t> be born at once</a:t>
            </a:r>
            <a:r>
              <a:rPr lang="en-US" sz="2000" i="1" dirty="0">
                <a:solidFill>
                  <a:srgbClr val="800000"/>
                </a:solidFill>
              </a:rPr>
              <a:t>? For </a:t>
            </a:r>
            <a:r>
              <a:rPr lang="en-US" sz="2000" b="1" i="1" dirty="0">
                <a:solidFill>
                  <a:srgbClr val="800000"/>
                </a:solidFill>
              </a:rPr>
              <a:t>as soon as </a:t>
            </a:r>
            <a:r>
              <a:rPr lang="en-US" sz="2000" b="1" i="1" u="sng" dirty="0">
                <a:solidFill>
                  <a:srgbClr val="800000"/>
                </a:solidFill>
              </a:rPr>
              <a:t>Zion</a:t>
            </a:r>
            <a:r>
              <a:rPr lang="en-US" sz="2000" b="1" i="1" dirty="0">
                <a:solidFill>
                  <a:srgbClr val="800000"/>
                </a:solidFill>
              </a:rPr>
              <a:t> was in labor, She </a:t>
            </a:r>
            <a:r>
              <a:rPr lang="en-US" sz="2000" b="1" i="1" u="sng" dirty="0">
                <a:solidFill>
                  <a:srgbClr val="800000"/>
                </a:solidFill>
              </a:rPr>
              <a:t>gave birth to her children</a:t>
            </a:r>
            <a:r>
              <a:rPr lang="en-US" sz="2000" i="1" dirty="0">
                <a:solidFill>
                  <a:srgbClr val="800000"/>
                </a:solidFill>
              </a:rPr>
              <a:t>.  Shall I bring to the time of birth, and not cause delivery?” says the LORD. “Shall I who cause delivery shut up the womb?” says your God.  </a:t>
            </a:r>
            <a:r>
              <a:rPr lang="en-US" sz="2000" dirty="0"/>
              <a:t>(</a:t>
            </a:r>
            <a:r>
              <a:rPr lang="en-US" sz="2000" b="1" dirty="0">
                <a:solidFill>
                  <a:srgbClr val="800000"/>
                </a:solidFill>
              </a:rPr>
              <a:t>Isaiah 66:7-9</a:t>
            </a:r>
            <a:r>
              <a:rPr lang="en-US" sz="2000" dirty="0"/>
              <a:t> ; for </a:t>
            </a:r>
            <a:r>
              <a:rPr lang="en-US" sz="2000" i="1" dirty="0">
                <a:solidFill>
                  <a:srgbClr val="800000"/>
                </a:solidFill>
              </a:rPr>
              <a:t>“suddenly”</a:t>
            </a:r>
            <a:r>
              <a:rPr lang="en-US" sz="2000" dirty="0"/>
              <a:t>, see also, </a:t>
            </a:r>
            <a:r>
              <a:rPr lang="en-US" sz="2000" b="1" dirty="0">
                <a:solidFill>
                  <a:srgbClr val="800000"/>
                </a:solidFill>
              </a:rPr>
              <a:t>Malachi 3:1</a:t>
            </a:r>
            <a:r>
              <a:rPr lang="en-US" sz="2000" dirty="0"/>
              <a:t>).</a:t>
            </a:r>
          </a:p>
        </p:txBody>
      </p:sp>
    </p:spTree>
    <p:extLst>
      <p:ext uri="{BB962C8B-B14F-4D97-AF65-F5344CB8AC3E}">
        <p14:creationId xmlns:p14="http://schemas.microsoft.com/office/powerpoint/2010/main" val="384185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20967</TotalTime>
  <Words>3738</Words>
  <Application>Microsoft Office PowerPoint</Application>
  <PresentationFormat>On-screen Show (16:9)</PresentationFormat>
  <Paragraphs>151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Impact</vt:lpstr>
      <vt:lpstr>Times New Roman</vt:lpstr>
      <vt:lpstr>Trebuchet MS</vt:lpstr>
      <vt:lpstr>Wingdings</vt:lpstr>
      <vt:lpstr>the_lion_of_the_tribe_of_judah-still-16x9</vt:lpstr>
      <vt:lpstr>Revelation Trust God</vt:lpstr>
      <vt:lpstr>Big, Open, Remaining Questions</vt:lpstr>
      <vt:lpstr>Revelation Trust God</vt:lpstr>
      <vt:lpstr>PowerPoint Presentation</vt:lpstr>
      <vt:lpstr>Appearance of Great Signs</vt:lpstr>
      <vt:lpstr>Ancient Conflict</vt:lpstr>
      <vt:lpstr>The Glorious Woman</vt:lpstr>
      <vt:lpstr>The Glorious Woman</vt:lpstr>
      <vt:lpstr>The Glorious Woman</vt:lpstr>
      <vt:lpstr>The Male Child</vt:lpstr>
      <vt:lpstr>The Dragon</vt:lpstr>
      <vt:lpstr>The Dragon’s Power</vt:lpstr>
      <vt:lpstr>The Male Child’s Victory</vt:lpstr>
      <vt:lpstr>The Woman Escapes</vt:lpstr>
      <vt:lpstr>The Woman Escapes</vt:lpstr>
      <vt:lpstr>The Woman Escapes</vt:lpstr>
      <vt:lpstr>Who Exactly Is “The Woman”?</vt:lpstr>
      <vt:lpstr>Who Exactly Is “The Woman”?</vt:lpstr>
      <vt:lpstr>Who Exactly Is “The Woman”?</vt:lpstr>
      <vt:lpstr>PowerPoint Presentation</vt:lpstr>
      <vt:lpstr>“War Breaks Out in Heaven”</vt:lpstr>
      <vt:lpstr>Overcoming When Judged</vt:lpstr>
      <vt:lpstr>The Secret to Overcoming</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1515</cp:revision>
  <dcterms:created xsi:type="dcterms:W3CDTF">2017-04-01T00:42:32Z</dcterms:created>
  <dcterms:modified xsi:type="dcterms:W3CDTF">2023-03-05T19:56:24Z</dcterms:modified>
</cp:coreProperties>
</file>